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3763" r:id="rId2"/>
    <p:sldId id="342" r:id="rId3"/>
    <p:sldId id="312" r:id="rId4"/>
    <p:sldId id="313" r:id="rId5"/>
    <p:sldId id="578" r:id="rId6"/>
    <p:sldId id="579" r:id="rId7"/>
    <p:sldId id="3761" r:id="rId8"/>
    <p:sldId id="3757" r:id="rId9"/>
    <p:sldId id="581" r:id="rId10"/>
    <p:sldId id="582" r:id="rId11"/>
    <p:sldId id="3756" r:id="rId12"/>
    <p:sldId id="3762" r:id="rId13"/>
    <p:sldId id="3751" r:id="rId14"/>
    <p:sldId id="584" r:id="rId15"/>
    <p:sldId id="889" r:id="rId16"/>
    <p:sldId id="3745" r:id="rId17"/>
    <p:sldId id="3758" r:id="rId18"/>
    <p:sldId id="3760" r:id="rId19"/>
    <p:sldId id="890" r:id="rId20"/>
    <p:sldId id="268" r:id="rId21"/>
    <p:sldId id="3746" r:id="rId22"/>
    <p:sldId id="3752" r:id="rId23"/>
    <p:sldId id="3753" r:id="rId24"/>
    <p:sldId id="3750" r:id="rId25"/>
  </p:sldIdLst>
  <p:sldSz cx="9144000" cy="6858000" type="screen4x3"/>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extLst/>
  </p:cmAuthor>
  <p:cmAuthor id="2" name="Laura Fernandez Diaz" initials="LFD" lastIdx="27" clrIdx="2">
    <p:extLst/>
  </p:cmAuthor>
  <p:cmAuthor id="3" name="Irina Lut" initials="IL" lastIdx="5" clrIdx="3"/>
  <p:cmAuthor id="4" name="Radoslava Serakova" initials="RS" lastIdx="4" clrIdx="4">
    <p:extLst>
      <p:ext uri="{19B8F6BF-5375-455C-9EA6-DF929625EA0E}">
        <p15:presenceInfo xmlns:p15="http://schemas.microsoft.com/office/powerpoint/2012/main" userId="S-1-5-21-1220945662-2139871995-725345543-10306" providerId="AD"/>
      </p:ext>
    </p:extLst>
  </p:cmAuthor>
  <p:cmAuthor id="5" name="Erika Lundström" initials="EL" lastIdx="14" clrIdx="5">
    <p:extLst>
      <p:ext uri="{19B8F6BF-5375-455C-9EA6-DF929625EA0E}">
        <p15:presenceInfo xmlns:p15="http://schemas.microsoft.com/office/powerpoint/2012/main" userId="S-1-5-21-1220945662-2139871995-725345543-1116" providerId="AD"/>
      </p:ext>
    </p:extLst>
  </p:cmAuthor>
  <p:cmAuthor id="6" name="Lucy Stackpool-Moore" initials="LS" lastIdx="11" clrIdx="6">
    <p:extLst>
      <p:ext uri="{19B8F6BF-5375-455C-9EA6-DF929625EA0E}">
        <p15:presenceInfo xmlns:p15="http://schemas.microsoft.com/office/powerpoint/2012/main" userId="S-1-5-21-1220945662-2139871995-725345543-1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3000F"/>
    <a:srgbClr val="E6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7" autoAdjust="0"/>
    <p:restoredTop sz="94343" autoAdjust="0"/>
  </p:normalViewPr>
  <p:slideViewPr>
    <p:cSldViewPr>
      <p:cViewPr varScale="1">
        <p:scale>
          <a:sx n="112" d="100"/>
          <a:sy n="112" d="100"/>
        </p:scale>
        <p:origin x="1128" y="9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362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r>
              <a:rPr lang="en-GB" smtClean="0"/>
              <a:t>11/10/2019</a:t>
            </a:r>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rtl="1"/>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10"/>
          </p:nvPr>
        </p:nvSpPr>
        <p:spPr/>
        <p:txBody>
          <a:bodyPr rtlCol="1"/>
          <a:lstStyle/>
          <a:p>
            <a:pPr rtl="1"/>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وقد قدَّمَ كوني سيلوم نظرةً عامة حول مكافحة الأمراض المنقولة جنسيًا في عصر العلاج الوقائي قبل التعرض (WESY0102</a:t>
            </a:r>
            <a:r>
              <a:rPr lang="ar"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rtl="1"/>
            <a:endParaRPr lang="en-GB" b="1"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11</a:t>
            </a:fld>
            <a:endParaRPr lang="en-GB"/>
          </a:p>
        </p:txBody>
      </p:sp>
    </p:spTree>
    <p:extLst>
      <p:ext uri="{BB962C8B-B14F-4D97-AF65-F5344CB8AC3E}">
        <p14:creationId xmlns:p14="http://schemas.microsoft.com/office/powerpoint/2010/main" val="1193862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GB" dirty="0"/>
          </a:p>
        </p:txBody>
      </p:sp>
      <p:sp>
        <p:nvSpPr>
          <p:cNvPr id="4" name="Slide Number Placeholder 3"/>
          <p:cNvSpPr>
            <a:spLocks noGrp="1"/>
          </p:cNvSpPr>
          <p:nvPr>
            <p:ph type="sldNum" sz="quarter" idx="5"/>
          </p:nvPr>
        </p:nvSpPr>
        <p:spPr/>
        <p:txBody>
          <a:bodyPr rtlCol="1"/>
          <a:lstStyle/>
          <a:p>
            <a:pPr rtl="1"/>
            <a:fld id="{6FC7D159-9DD4-41A1-915D-943A0A890F2B}" type="slidenum">
              <a:rPr lang="en-GB" smtClean="0"/>
              <a:t>12</a:t>
            </a:fld>
            <a:endParaRPr lang="en-GB"/>
          </a:p>
        </p:txBody>
      </p:sp>
    </p:spTree>
    <p:extLst>
      <p:ext uri="{BB962C8B-B14F-4D97-AF65-F5344CB8AC3E}">
        <p14:creationId xmlns:p14="http://schemas.microsoft.com/office/powerpoint/2010/main" val="93642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دراسة IMPrEP: دراسة إيضاحية استباقية متعددة المواقع معلومة للطرفين خاصة بتنفيذ العلاج الوقائي قبل التعرض لدى الرجال الذين يمارسون الجنس مع رجال والنساء مغايرات الهوية الجنسية في أمريكا اللاتينية (البرازيل، المكسيك، بيرو).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خضع المشاركون لتقييم سلوكي وفحص أولي لفيروس HIV (الأعراض والأجسام المضادة سريعة التأثير والحمض الريبوزي لفيروس HIV)، والأمراض المنقولة جنسيًا والالتهاب الكبدي الفيروسي ووظائف الكلى، ثم تلقوا العلاج الوقائي قبل التعرض تينوفوفير/إيمتريسيتابين لمدة 30 يومًا. الإجراءات المتبعة عند 30 يومًا من زيارة الفحص: تكرار اختبار فيروس HIV السريع واختبار وظائف الكلي والتقييم السلوكي، وتؤخذ عينات متقطعة من نقاط الدم الجاف وعمل تقرير ذاتي عن الالتزام والأحداث السلبية، ثم التزود بتينوفوفير/إيمتريسيتابين لمدة 90 يوماً. إجراءات الشهر رقم 1 تكررت في الزيارة بعد ثلاثة أشهر.</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هدف التسجيل هو 7500 مشارك؛ حيث أنه قد تم تسجيل 3257 مشاركًا في ديسمبر 2018، وتحققت أول زيارة عودة بحلول يونيو 2019. النتائج الأولية: الاستمرار المبكر (الحضور في زيارة اليوم 30 وزيارة اليوم 120)؛ يتم قياس مدى الالتزام باستخدام بيانات إعادة الصرف بالصيدلية التي تُحدد من خلال إعادة صرف أدوية العلاج الوقائي  من قبل التعرض لمدة 16 يومًا على الأقل لكل فترة 30 يومًا (نسبة حيازة الأدوية أكبر من أو تساوي 0.53).</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وقد تم الوفاء بالمتطلبات بنسبة 79.6% من المشاركين عند نقطة نهاية فترة الاستمرار المبكر، لكن كانت نقطة نهاية الاستمرار عند نسبة 55.7% لدى النساء مغايرات الهوية الجنسية وعند نسبة 70.4% لدى الرجال الذين يمارسون الجنس مع رجال - بأعمار ما بين 18-24 عامًا. كانت فترة الاستمرار المبكر أقل في الرجال البيروفيين (52.7%) عن البرازيليين (85%) أو المكسيكيين (84%)، والتي </a:t>
            </a:r>
            <a:r>
              <a:rPr lang="ar" sz="1200" spc="-50" dirty="0">
                <a:latin typeface="Arial" panose="020B0604020202020204" pitchFamily="34" charset="0"/>
                <a:cs typeface="Arial" panose="020B0604020202020204" pitchFamily="34" charset="0"/>
              </a:rPr>
              <a:t>يمكن تفسيرها جزئيًا من خلال زيادة معدل قابلية الإصابة لدى المشاركين المسجّلين، بالإضافة إلى أنخفاض الإحالة الذاتية للعلاج الوقائي قبل التعرض.</a:t>
            </a:r>
          </a:p>
          <a:p>
            <a:pPr marL="171450" indent="-171450" rtl="1">
              <a:buFont typeface="Arial" panose="020B0604020202020204" pitchFamily="34" charset="0"/>
              <a:buChar char="•"/>
            </a:pPr>
            <a:r>
              <a:rPr lang="ar" sz="1200" spc="-50" dirty="0">
                <a:latin typeface="Arial" panose="020B0604020202020204" pitchFamily="34" charset="0"/>
                <a:cs typeface="Arial" panose="020B0604020202020204" pitchFamily="34" charset="0"/>
              </a:rPr>
              <a:t>معدل الالتزام مرتفع في جميع المجموعات التي عادت لزيارة واحدة على الأقل (97.2%)، وبنسبة منخفضة قليلاً في النساء مغايرات الهوية الجنسية (88.7%).</a:t>
            </a:r>
            <a:r>
              <a:rPr lang="ar"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13</a:t>
            </a:fld>
            <a:endParaRPr lang="en-GB"/>
          </a:p>
        </p:txBody>
      </p:sp>
    </p:spTree>
    <p:extLst>
      <p:ext uri="{BB962C8B-B14F-4D97-AF65-F5344CB8AC3E}">
        <p14:creationId xmlns:p14="http://schemas.microsoft.com/office/powerpoint/2010/main" val="115364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algn="r" rtl="1">
              <a:buFont typeface="Arial" panose="020B0604020202020204" pitchFamily="34" charset="0"/>
              <a:buChar char="•"/>
            </a:pPr>
            <a:r>
              <a:rPr lang="ar" dirty="0" smtClean="0">
                <a:latin typeface="Arial" panose="020B0604020202020204" pitchFamily="34" charset="0"/>
                <a:cs typeface="Arial" panose="020B0604020202020204" pitchFamily="34" charset="0"/>
              </a:rPr>
              <a:t>TAF/FTC = تينوفوفير ألافيناميد/إيمتريسيتابين، المعتمد لعلاج الإصابة بفيروس HIV-1 </a:t>
            </a:r>
            <a:r>
              <a:rPr lang="ar" i="1" dirty="0" smtClean="0">
                <a:latin typeface="Arial" panose="020B0604020202020204" pitchFamily="34" charset="0"/>
                <a:cs typeface="Arial" panose="020B0604020202020204" pitchFamily="34" charset="0"/>
              </a:rPr>
              <a:t>بالاسم التجاري (ديسكوفي). </a:t>
            </a:r>
            <a:r>
              <a:rPr lang="ar" i="0" dirty="0" smtClean="0">
                <a:latin typeface="Arial" panose="020B0604020202020204" pitchFamily="34" charset="0"/>
                <a:cs typeface="Arial" panose="020B0604020202020204" pitchFamily="34" charset="0"/>
              </a:rPr>
              <a:t>قام الفريق الاستشاري بإدارة الغذاء والدواء الأمريكية (FDA) بالتصويت حول التوصية بعقار ديسكوفي للاستخدام في العلاج الوقائي قبل التعرض في الرجال الذين يمارسون الجنس مع رجال وفي النساء مغايرات الهوية الجنسية، لكن ليس في النساء متوافقات الجنس، في أغسطس 2019.</a:t>
            </a:r>
            <a:endParaRPr lang="en-GB" i="1" dirty="0" smtClean="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 dirty="0" smtClean="0">
                <a:latin typeface="Arial" panose="020B0604020202020204" pitchFamily="34" charset="0"/>
                <a:cs typeface="Arial" panose="020B0604020202020204" pitchFamily="34" charset="0"/>
              </a:rPr>
              <a:t>تجربة </a:t>
            </a:r>
            <a:r>
              <a:rPr lang="ar" dirty="0">
                <a:latin typeface="Arial" panose="020B0604020202020204" pitchFamily="34" charset="0"/>
                <a:cs typeface="Arial" panose="020B0604020202020204" pitchFamily="34" charset="0"/>
              </a:rPr>
              <a:t>DISCOVER: </a:t>
            </a:r>
            <a:r>
              <a:rPr lang="ar" sz="1200" dirty="0">
                <a:latin typeface="Arial" panose="020B0604020202020204" pitchFamily="34" charset="0"/>
                <a:cs typeface="Arial" panose="020B0604020202020204" pitchFamily="34" charset="0"/>
              </a:rPr>
              <a:t>:مقارنة عشوائية لتوزيع لتينوفوفير/إيمتريسيتابين (تروفادا) مقابل تينوفوفير ألافيناميد/إيمتريسيتابين (ديسكوفي) للوقاية من الإصابة بفيروس </a:t>
            </a:r>
            <a:r>
              <a:rPr lang="en-US" sz="1200" dirty="0" smtClean="0">
                <a:latin typeface="Arial" panose="020B0604020202020204" pitchFamily="34" charset="0"/>
                <a:cs typeface="Arial" panose="020B0604020202020204" pitchFamily="34" charset="0"/>
              </a:rPr>
              <a:t> .</a:t>
            </a:r>
            <a:r>
              <a:rPr lang="ar" sz="1200" dirty="0" smtClean="0">
                <a:latin typeface="Arial" panose="020B0604020202020204" pitchFamily="34" charset="0"/>
                <a:cs typeface="Arial" panose="020B0604020202020204" pitchFamily="34" charset="0"/>
              </a:rPr>
              <a:t>HIV</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درس الباحثون السلوك الجنسي و معدل الإصابة بالأمراض المنقولة جنسيًا والالتزام والبيانات الحركية الدوائية لتقييم أي اختلافات بين تينوفوفير ألافيناميد/إيمتريسيتابين وإيمتريسيتابين/تينوفوفير والتي يمكن أن تفسر النسبة الأقل للأمراض المعدية في مجموعة تينوفوفير ألافيناميد/إيمتريسيتابين. لا فروق في السلوك الجنسي أو الالتزام بين </a:t>
            </a:r>
            <a:r>
              <a:rPr lang="ar" sz="1200" dirty="0" smtClean="0">
                <a:latin typeface="Arial" panose="020B0604020202020204" pitchFamily="34" charset="0"/>
                <a:cs typeface="Arial" panose="020B0604020202020204" pitchFamily="34" charset="0"/>
              </a:rPr>
              <a:t>المجموعات</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يُعد تنوفوفير وألافيناميد عقارًا أوليًا لتينوفوفير؛ حيث أن ثُنائِيُّ فُوسْفاتِ التنوفوفير (تينوفوفير دايفوسفيت -انظر الشكل) هو عبارة عن صورة  مفسفرة للتنوفوفير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يُوصل ألافيناميد مستويات أعلى بمعدل 4 إلى 7 أضعاف من تينوفوفير دايفوسفيت إلى خلايا الدم الطرفية وحيدة النواة (PBMC). في التجربة DISCOVER، كانت مستويات تينوفوفير دايفوسفيت ذات المستوى المستقر في الأسبوع 4 في خلايا الدم الطرفية وحيدة النواة (PBMC) أعلى بنسبة 6.3 مع إيمتريسيتابين/تينوفوفير ألافيناميد مقابل إيمتريسيتابين/تينوفوفير ونسبة أعلى في مجموعة ألافيناميد حققت مستويات تينوفوفير دايفوسفيت في خلايا الدم الطرفية وحيدة النواة (PBMC) &gt;EC90 بحلول الأسبوع 4 (98% مقابل 64%). حققت مجموعة إيمتريسيتابين/تينوفوفير ألافيناميد التركيز الفعال EC</a:t>
            </a:r>
            <a:r>
              <a:rPr lang="ar" sz="1200" baseline="-25000" dirty="0">
                <a:latin typeface="Arial" panose="020B0604020202020204" pitchFamily="34" charset="0"/>
                <a:cs typeface="Arial" panose="020B0604020202020204" pitchFamily="34" charset="0"/>
              </a:rPr>
              <a:t>90</a:t>
            </a:r>
            <a:r>
              <a:rPr lang="ar" sz="1200" dirty="0">
                <a:latin typeface="Arial" panose="020B0604020202020204" pitchFamily="34" charset="0"/>
                <a:cs typeface="Arial" panose="020B0604020202020204" pitchFamily="34" charset="0"/>
              </a:rPr>
              <a:t> خلال ساعة إلى ساعتين من أول جرعة مقابل 3 أيام من جرعات يومية من </a:t>
            </a:r>
            <a:r>
              <a:rPr lang="ar" sz="1200" dirty="0" smtClean="0">
                <a:latin typeface="Arial" panose="020B0604020202020204" pitchFamily="34" charset="0"/>
                <a:cs typeface="Arial" panose="020B0604020202020204" pitchFamily="34" charset="0"/>
              </a:rPr>
              <a:t>إيمتريسيتابين/تينوفوفير</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14</a:t>
            </a:fld>
            <a:endParaRPr lang="en-GB"/>
          </a:p>
        </p:txBody>
      </p:sp>
    </p:spTree>
    <p:extLst>
      <p:ext uri="{BB962C8B-B14F-4D97-AF65-F5344CB8AC3E}">
        <p14:creationId xmlns:p14="http://schemas.microsoft.com/office/powerpoint/2010/main" val="106040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تجربتان سريريتان من المرحلة III  - أظهرت MTN-020/ASPIRE و IPM 027/The Ring أن حلقة دابيفيرين المهبلية الشهرية كانت ذات تحمل جيد ، وقللت من الإصابة بفيروس HIV-1 بنسبة 30% تقريبا مقارنةً بالدواء التوهيمي.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عُرض على النساء المُسجلات في دراسة MTN-020 فرصة الاستمرار باستخدام حلقة دابيفيرين في دراسة توسع معلومة للطرفين، MTN-25/HOPE. الهدف من الدراسة هو تقييم الالتزام والأمان. متابعة لمدة 12 شهرًا، مرة واحدة شهريًا خلال أول 3 أشهر ثم مرة كل ثلاثة أشهر.</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تم فحص 1643 سيدة، تم تسجيل 1456 منهن. الدول الأربع: مالاوي وجنوب أفريقيا وأوغندا وزيمبابوي. متوسط العمر 31، 47% متزوجات، و43% استخدمن واقيًا ذكريًا في آخر ممارسة للجماع، و12% أقل من 25 عامًا.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كان لدى المشاركات خيار قبول حلقة جديدة في كل زيارة متابعة؛ واختار 73٪ منهم قبول طريقة الوقاية في جميع زيارات المتابعة، مما يدل على قبول جيد لهذه الطريقة. يقارن هذا المستوى العالي من الاستمرار إيجابيًا بالدراسات الأخيرة المعلومة للطرفين لتينوفوفير ألافيناميد/إيمتريسيتابين كعلاج وقائي قبل التعرض بين النساء. </a:t>
            </a:r>
            <a:endParaRPr lang="en-GB"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حدثت 35 إصابة بفيروس HIV-1 بمعدل 2.7 لكل 100 شخص لإجمالي السنوات (95% مجال الثقة 1.9-3.8)</a:t>
            </a:r>
            <a:r>
              <a:rPr lang="ar" sz="1200" b="1" dirty="0">
                <a:latin typeface="Arial" panose="020B0604020202020204" pitchFamily="34" charset="0"/>
                <a:cs typeface="Arial" panose="020B0604020202020204" pitchFamily="34" charset="0"/>
              </a:rPr>
              <a:t>. </a:t>
            </a:r>
            <a:r>
              <a:rPr lang="ar" sz="1200" dirty="0">
                <a:solidFill>
                  <a:srgbClr val="000000"/>
                </a:solidFill>
                <a:latin typeface="Arial" panose="020B0604020202020204" pitchFamily="34" charset="0"/>
                <a:cs typeface="Arial" panose="020B0604020202020204" pitchFamily="34" charset="0"/>
              </a:rPr>
              <a:t>هذا المعدل منخفض بنسبة 39% عن معدل الإصابة ضمن مجموعة الدواء التوهيمي في MTN-020/ASPIRE والتي كانت بنسبة 4.4 لكل 100 شخص لإجمالي السنوات (95% مجال الثقة 3.7-5.5</a:t>
            </a:r>
            <a:r>
              <a:rPr lang="ar" sz="1200" dirty="0" smtClean="0">
                <a:solidFill>
                  <a:srgbClr val="000000"/>
                </a:solidFill>
                <a:latin typeface="Arial" panose="020B0604020202020204" pitchFamily="34" charset="0"/>
                <a:cs typeface="Arial" panose="020B0604020202020204" pitchFamily="34" charset="0"/>
              </a:rPr>
              <a:t>)</a:t>
            </a:r>
            <a:r>
              <a:rPr lang="en-US" sz="1200" dirty="0" smtClean="0">
                <a:solidFill>
                  <a:srgbClr val="000000"/>
                </a:solidFill>
                <a:latin typeface="Arial" panose="020B0604020202020204" pitchFamily="34" charset="0"/>
                <a:cs typeface="Arial" panose="020B0604020202020204" pitchFamily="34" charset="0"/>
              </a:rPr>
              <a:t>.</a:t>
            </a:r>
            <a:endParaRPr lang="ar" sz="1200" dirty="0">
              <a:solidFill>
                <a:srgbClr val="000000"/>
              </a:solidFill>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تقترح هذه النتائج، بالإضافة إلى نتائج دراسة ثانية معلومة للطرفين تُسمى DREAM (عُرضتْ في SA AIDS في عام 2019)، الاهتمام بفعالية الحد من مخاطر فيروس HIV-1 والالتزام ب </a:t>
            </a:r>
            <a:r>
              <a:rPr lang="ar" sz="1200" b="0" dirty="0">
                <a:latin typeface="Arial" panose="020B0604020202020204" pitchFamily="34" charset="0"/>
                <a:cs typeface="Arial" panose="020B0604020202020204" pitchFamily="34" charset="0"/>
              </a:rPr>
              <a:t> </a:t>
            </a:r>
            <a:r>
              <a:rPr lang="ar" sz="1200" b="1" dirty="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حلقة دابيفيرين المهبلية عند استخدامها في دراسة معلومة للطرفين وهذا يجعل من هذه الحلقة خيارًا محتملاً للوقاية من فيروس HIV-1 للنساء.</a:t>
            </a:r>
            <a:endParaRPr lang="en-US" altLang="en-US" sz="1200" dirty="0">
              <a:solidFill>
                <a:srgbClr val="000000"/>
              </a:solidFill>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1200" dirty="0">
                <a:solidFill>
                  <a:srgbClr val="000000"/>
                </a:solidFill>
              </a:rPr>
              <a:t> </a:t>
            </a:r>
            <a:endParaRPr lang="en-US" sz="1200"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15</a:t>
            </a:fld>
            <a:endParaRPr lang="en-GB"/>
          </a:p>
        </p:txBody>
      </p:sp>
    </p:spTree>
    <p:extLst>
      <p:ext uri="{BB962C8B-B14F-4D97-AF65-F5344CB8AC3E}">
        <p14:creationId xmlns:p14="http://schemas.microsoft.com/office/powerpoint/2010/main" val="345501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SA" noProof="0" dirty="0" smtClean="0">
              <a:latin typeface="Arial" panose="020B0604020202020204" pitchFamily="34" charset="0"/>
              <a:cs typeface="Arial" panose="020B0604020202020204" pitchFamily="34" charset="0"/>
            </a:endParaRPr>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smtClean="0">
                <a:latin typeface="Arial" panose="020B0604020202020204" pitchFamily="34" charset="0"/>
                <a:cs typeface="Arial" panose="020B0604020202020204" pitchFamily="34" charset="0"/>
              </a:rPr>
              <a:t>استعرضتْ </a:t>
            </a:r>
            <a:r>
              <a:rPr lang="ar" dirty="0">
                <a:latin typeface="Arial" panose="020B0604020202020204" pitchFamily="34" charset="0"/>
                <a:cs typeface="Arial" panose="020B0604020202020204" pitchFamily="34" charset="0"/>
              </a:rPr>
              <a:t>ندوة حول فحوص فيروس HIV ومعالجته في عصر العلاج الوقائي قبل التعرض التحديات الطارئة لاختبار وتشخيص الفيروس في سياق استخدام العلاج الوقائي قبل </a:t>
            </a:r>
            <a:r>
              <a:rPr lang="ar" dirty="0" smtClean="0">
                <a:latin typeface="Arial" panose="020B0604020202020204" pitchFamily="34" charset="0"/>
                <a:cs typeface="Arial" panose="020B0604020202020204" pitchFamily="34" charset="0"/>
              </a:rPr>
              <a:t>التعرض</a:t>
            </a:r>
            <a:r>
              <a:rPr lang="en-US" dirty="0" smtClean="0">
                <a:latin typeface="Arial" panose="020B0604020202020204" pitchFamily="34" charset="0"/>
                <a:cs typeface="Arial" panose="020B0604020202020204" pitchFamily="34" charset="0"/>
              </a:rPr>
              <a:t>.</a:t>
            </a:r>
            <a:endParaRPr lang="en-GB"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وقد أبرز برنارد برانسون قيود الطرائق الحالية للكشف عن الأمراض الحادة والتأكيد على الحاجة لتحسين مسارات الاختبار عبر فحوصات الحمض الريبوزي في مكان الرعاية وفحوصات الحمل الفيروسي للتشخيص، خاصةً في العيادات التي يتوفر بها العلاج المبكر والعلاج الوقائي قبل التعرض. </a:t>
            </a:r>
          </a:p>
          <a:p>
            <a:pPr marL="171450" indent="-171450"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وقد أشار جين ميكيل مولينا إلى أن العلاج الوقائي قبل التعرض يمكن أن يؤدي الى إنتقاء لفيروس HIV المقاوم للأدوية وذلك من خلال الطفرة M184V/I والطفرة K65R (تُعد الطفرة الأخيرة مانحة لفاعلية TDF/FTC أدنى). </a:t>
            </a:r>
          </a:p>
          <a:p>
            <a:pPr marL="171450" indent="-171450"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يتم التركيز على المراقبة المنتظمة على فترات زمنية مدتها 3 أشهر لإعادة تعزيز الالتزام واكتشاف العدوى المبكرة بفيروس HIV والتوجيه السريري لإدارة الحالات الإيجابية الزائفة والحالات الغامضة. </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16</a:t>
            </a:fld>
            <a:endParaRPr lang="en-GB"/>
          </a:p>
        </p:txBody>
      </p:sp>
    </p:spTree>
    <p:extLst>
      <p:ext uri="{BB962C8B-B14F-4D97-AF65-F5344CB8AC3E}">
        <p14:creationId xmlns:p14="http://schemas.microsoft.com/office/powerpoint/2010/main" val="401058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algn="r" rtl="1">
              <a:buFont typeface="Arial" panose="020B0604020202020204" pitchFamily="34" charset="0"/>
              <a:buChar char="•"/>
            </a:pPr>
            <a:r>
              <a:rPr lang="ar" sz="1200" dirty="0">
                <a:latin typeface="Arial" panose="020B0604020202020204" pitchFamily="34" charset="0"/>
                <a:cs typeface="Arial" panose="020B0604020202020204" pitchFamily="34" charset="0"/>
              </a:rPr>
              <a:t>وقد استعرضت ندوة عنوانها، "منتجات وقاية جديدة قيد التطوير" الأجسام المضادة واسعة التحييد، والعلاج الوقائي قبل التعرض القابل للحقن الطويلة المفعول، وأجهزة النقل ووحدات الزرع عبر الجلد والعلاج الوقائي قبل التعرض الموضعي. </a:t>
            </a:r>
          </a:p>
          <a:p>
            <a:pPr marL="171450" indent="-171450" algn="r" rtl="1">
              <a:buFont typeface="Arial" panose="020B0604020202020204" pitchFamily="34" charset="0"/>
              <a:buChar char="•"/>
            </a:pPr>
            <a:r>
              <a:rPr lang="ar" sz="1200" dirty="0">
                <a:latin typeface="Arial" panose="020B0604020202020204" pitchFamily="34" charset="0"/>
                <a:cs typeface="Arial" panose="020B0604020202020204" pitchFamily="34" charset="0"/>
              </a:rPr>
              <a:t>دراسات الوقاية بواسطة الأجسام المضادة (AMP): تم توزيع المشاركين عشوائيًا إلى مجموعات 10مجم/كجم أو 30 مجم/كجم أو دواء توهيمي ، و10 حقن كل 8 أسابيع. مدة الدراسة 22 شهرًا، اكتمل التسجيل في الربع الثاني، مستوى الاحتفاظ والالتزام بجدول الجرعات مرتفع جدا (أكبر من 95%) في كلتا </a:t>
            </a:r>
            <a:r>
              <a:rPr lang="ar" sz="1200" dirty="0" smtClean="0">
                <a:latin typeface="Arial" panose="020B0604020202020204" pitchFamily="34" charset="0"/>
                <a:cs typeface="Arial" panose="020B0604020202020204" pitchFamily="34" charset="0"/>
              </a:rPr>
              <a:t>التجربتين</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rial" panose="020B0604020202020204" pitchFamily="34" charset="0"/>
                <a:cs typeface="Arial" panose="020B0604020202020204" pitchFamily="34" charset="0"/>
              </a:rPr>
              <a:t>HVTN127 / HPTN 087: دراسة المرحلة الأولى المتعلقة بالأمان والحركية الدوائية لـ VRC07-523LS، تم اكتمال المشاركة بها. تضع هذه التجربة مقارنةً بين عدة جرعات من VRC07-523LS التي تُنقل بواسطة الحقن في الوريد أو الحقن في العضل أو الحقن تحت الجلد.</a:t>
            </a:r>
          </a:p>
          <a:p>
            <a:pPr marL="171450" indent="-171450" algn="r" rtl="1">
              <a:buFont typeface="Arial" panose="020B0604020202020204" pitchFamily="34" charset="0"/>
              <a:buChar char="•"/>
            </a:pPr>
            <a:r>
              <a:rPr lang="ar" sz="1200" dirty="0">
                <a:latin typeface="Arial" panose="020B0604020202020204" pitchFamily="34" charset="0"/>
                <a:cs typeface="Arial" panose="020B0604020202020204" pitchFamily="34" charset="0"/>
              </a:rPr>
              <a:t>المزيد من الدراسات قيد التطوير</a:t>
            </a:r>
            <a:r>
              <a:rPr lang="ar"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 sz="1200" dirty="0">
                <a:latin typeface="Arial" panose="020B0604020202020204" pitchFamily="34" charset="0"/>
                <a:cs typeface="Arial" panose="020B0604020202020204" pitchFamily="34" charset="0"/>
              </a:rPr>
              <a:t>HVTN 130/ HPTN 089 وHVTN 136 / HPTN 092 – دراسات تكرارية في المرحلة 1 التي تفحص توليفة من الأجسام المضادة ،البروتوكول الخاص  في </a:t>
            </a:r>
            <a:r>
              <a:rPr lang="ar" sz="1200" dirty="0" smtClean="0">
                <a:latin typeface="Arial" panose="020B0604020202020204" pitchFamily="34" charset="0"/>
                <a:cs typeface="Arial" panose="020B0604020202020204" pitchFamily="34" charset="0"/>
              </a:rPr>
              <a:t>التطوير</a:t>
            </a:r>
            <a:r>
              <a:rPr lang="en-US" sz="1200" dirty="0" smtClean="0">
                <a:latin typeface="Arial" panose="020B0604020202020204" pitchFamily="34" charset="0"/>
                <a:cs typeface="Arial" panose="020B0604020202020204" pitchFamily="34" charset="0"/>
              </a:rPr>
              <a:t>.</a:t>
            </a:r>
            <a:r>
              <a:rPr lang="ar" sz="1200" dirty="0" smtClean="0">
                <a:latin typeface="Arial" panose="020B0604020202020204" pitchFamily="34" charset="0"/>
                <a:cs typeface="Arial" panose="020B0604020202020204" pitchFamily="34" charset="0"/>
              </a:rPr>
              <a:t> </a:t>
            </a:r>
            <a:endParaRPr lang="ar" sz="1200" dirty="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 sz="1200" dirty="0">
                <a:latin typeface="Arial" panose="020B0604020202020204" pitchFamily="34" charset="0"/>
                <a:cs typeface="Arial" panose="020B0604020202020204" pitchFamily="34" charset="0"/>
              </a:rPr>
              <a:t>HVTN 129/HPTN 088 – دراسة المرحلة الأولى تتناول الأجسام المضادة ثلاثية التخصص، البروتوكول الخاص  في </a:t>
            </a:r>
            <a:r>
              <a:rPr lang="ar" sz="1200" dirty="0" smtClean="0">
                <a:latin typeface="Arial" panose="020B0604020202020204" pitchFamily="34" charset="0"/>
                <a:cs typeface="Arial" panose="020B0604020202020204" pitchFamily="34" charset="0"/>
              </a:rPr>
              <a:t>التطوير</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17</a:t>
            </a:fld>
            <a:endParaRPr lang="en-GB"/>
          </a:p>
        </p:txBody>
      </p:sp>
    </p:spTree>
    <p:extLst>
      <p:ext uri="{BB962C8B-B14F-4D97-AF65-F5344CB8AC3E}">
        <p14:creationId xmlns:p14="http://schemas.microsoft.com/office/powerpoint/2010/main" val="83444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كابوتيغرافير هو عبارة عن مثبط إنزيم دامج تجريبي تم تطويره من قِبل شركة ViiV Healthcare. حاليًا يتم تطوير كابوتيغرافير وريلبيفيرين بواسطة شركة ViiV Healthcare كعلاج، وتم تقديمه للاعتماد السوقي في الولايات المتحدة والاتحاد الأوروبي.</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حاليًا، يتم تقييم كابوتيغرافير طويل المفعول للوقاية من فيروس HIV كمنتجٍ قابل للحقن في دراستين خاصتين بشبكة التجارب المتعلقة بالوقاية من فيروس HIV.</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الأثر دون المستوى العلاجي: أظهرت بيانات المرحلة 2a من HPTN 077 المعروض في المؤتمر R4P في عام 2018 أن متوسط الوقت حتى الحد الأدنى للقياس كان 42.7 أسبوعًا (بمتوسط 20.4-134) لدى الرجال و66.3 أسبوعًا (بمتوسط 17.7-182) لدى النساء.</a:t>
            </a: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18</a:t>
            </a:fld>
            <a:endParaRPr lang="en-GB"/>
          </a:p>
        </p:txBody>
      </p:sp>
    </p:spTree>
    <p:extLst>
      <p:ext uri="{BB962C8B-B14F-4D97-AF65-F5344CB8AC3E}">
        <p14:creationId xmlns:p14="http://schemas.microsoft.com/office/powerpoint/2010/main" val="174946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إسلاترافير (المعروف سابقًا باسم MK-8591) قد استكمل المرحلة 2a من دراسة مختلفة الجرعات كعلاجٍ لفيروس HIV قيد التطوير بواسطة Merck. </a:t>
            </a:r>
          </a:p>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 توضع وحدة الزرع بالغرس تحت الجلد في أعلى الذراع في اليد غير أساسية الاستخدام (بطول 4 سم، وبنفس الأبعاد الخاصة بوحدة زرع غرسة منع الحمل من Nexplanon</a:t>
            </a:r>
            <a:r>
              <a:rPr lang="ar" baseline="30000" dirty="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 توضع الغرسة في المكان المناسب لمدة 12 أسبوعًا، وتوضع تحت المتابعة لمدة 4 أسابيع بعد </a:t>
            </a:r>
            <a:r>
              <a:rPr lang="ar" dirty="0" smtClean="0">
                <a:latin typeface="Arial" panose="020B0604020202020204" pitchFamily="34" charset="0"/>
                <a:cs typeface="Arial" panose="020B0604020202020204" pitchFamily="34" charset="0"/>
              </a:rPr>
              <a:t>الإزالة</a:t>
            </a:r>
            <a:r>
              <a:rPr lang="en-US"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السلامة: ورم دموي متوسط/معتدل وألم و مضض عند اللمس في موقع الغرز وذلك بعد </a:t>
            </a:r>
            <a:r>
              <a:rPr lang="ar" dirty="0" smtClean="0">
                <a:latin typeface="Arial" panose="020B0604020202020204" pitchFamily="34" charset="0"/>
                <a:cs typeface="Arial" panose="020B0604020202020204" pitchFamily="34" charset="0"/>
              </a:rPr>
              <a:t>الغرز</a:t>
            </a:r>
            <a:r>
              <a:rPr lang="en-US"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panose="020B0604020202020204" pitchFamily="34" charset="0"/>
                <a:cs typeface="Arial" panose="020B0604020202020204" pitchFamily="34" charset="0"/>
              </a:rPr>
              <a:t>حققت كلتا الغرستين (54 و62 مجم)  تركيزات أعلى من حد الحركية الدوائية عند 12 أسبوعًا؛ سيستمر مفعول الغرسة ذات الجرعة </a:t>
            </a:r>
            <a:r>
              <a:rPr lang="ar" sz="1200" dirty="0">
                <a:latin typeface="Arial" panose="020B0604020202020204" pitchFamily="34" charset="0"/>
                <a:cs typeface="Arial" panose="020B0604020202020204" pitchFamily="34" charset="0"/>
              </a:rPr>
              <a:t>62 مجم حتى 52 أسبوعًا. </a:t>
            </a:r>
            <a:r>
              <a:rPr lang="ar" dirty="0">
                <a:latin typeface="Arial" panose="020B0604020202020204" pitchFamily="34" charset="0"/>
                <a:cs typeface="Arial" panose="020B0604020202020204" pitchFamily="34" charset="0"/>
              </a:rPr>
              <a:t>من المتوقع أن تبقى الغرسة 62 مجم أعلى من الحد </a:t>
            </a:r>
            <a:r>
              <a:rPr lang="ar" sz="1200" dirty="0">
                <a:latin typeface="Arial" panose="020B0604020202020204" pitchFamily="34" charset="0"/>
                <a:cs typeface="Arial" panose="020B0604020202020204" pitchFamily="34" charset="0"/>
              </a:rPr>
              <a:t>0.05 بيكو مول/10</a:t>
            </a:r>
            <a:r>
              <a:rPr lang="ar" sz="1200" baseline="30000" dirty="0">
                <a:latin typeface="Arial" panose="020B0604020202020204" pitchFamily="34" charset="0"/>
                <a:cs typeface="Arial" panose="020B0604020202020204" pitchFamily="34" charset="0"/>
              </a:rPr>
              <a:t>6</a:t>
            </a:r>
            <a:r>
              <a:rPr lang="ar" sz="1200" dirty="0">
                <a:latin typeface="Arial" panose="020B0604020202020204" pitchFamily="34" charset="0"/>
                <a:cs typeface="Arial" panose="020B0604020202020204" pitchFamily="34" charset="0"/>
              </a:rPr>
              <a:t>خلايا</a:t>
            </a:r>
            <a:r>
              <a:rPr lang="ar" dirty="0">
                <a:latin typeface="Arial" panose="020B0604020202020204" pitchFamily="34" charset="0"/>
                <a:cs typeface="Arial" panose="020B0604020202020204" pitchFamily="34" charset="0"/>
              </a:rPr>
              <a:t> لمدة 12 شهرًا ومن المحتمل أن تبقى لعدة أشهر بعد ذلك. </a:t>
            </a:r>
            <a:r>
              <a:rPr lang="ar" sz="1200" dirty="0">
                <a:latin typeface="Arial" panose="020B0604020202020204" pitchFamily="34" charset="0"/>
                <a:cs typeface="Arial" panose="020B0604020202020204" pitchFamily="34" charset="0"/>
              </a:rPr>
              <a:t>الوقت المتوقع الذي ينخفض فيه التركيز عن 0.05 بيكو مول 10</a:t>
            </a:r>
            <a:r>
              <a:rPr lang="ar" sz="1200" baseline="30000" dirty="0">
                <a:latin typeface="Arial" panose="020B0604020202020204" pitchFamily="34" charset="0"/>
                <a:cs typeface="Arial" panose="020B0604020202020204" pitchFamily="34" charset="0"/>
              </a:rPr>
              <a:t>6</a:t>
            </a:r>
            <a:r>
              <a:rPr lang="ar" sz="1200" dirty="0">
                <a:latin typeface="Arial" panose="020B0604020202020204" pitchFamily="34" charset="0"/>
                <a:cs typeface="Arial" panose="020B0604020202020204" pitchFamily="34" charset="0"/>
              </a:rPr>
              <a:t> خلايا: من 68 إلى 70 أسبوعًا </a:t>
            </a:r>
            <a:r>
              <a:rPr lang="ar" sz="1200" b="0" dirty="0">
                <a:latin typeface="Arial" panose="020B0604020202020204" pitchFamily="34" charset="0"/>
                <a:cs typeface="Arial" panose="020B0604020202020204" pitchFamily="34" charset="0"/>
              </a:rPr>
              <a:t>(حوالي 16 شهرًا</a:t>
            </a:r>
            <a:r>
              <a:rPr lang="ar" sz="1200" b="0" dirty="0" smtClean="0">
                <a:latin typeface="Arial" panose="020B0604020202020204" pitchFamily="34" charset="0"/>
                <a:cs typeface="Arial" panose="020B0604020202020204" pitchFamily="34" charset="0"/>
              </a:rPr>
              <a:t>)</a:t>
            </a:r>
            <a:r>
              <a:rPr lang="en-US" sz="1200" b="0" dirty="0" smtClean="0">
                <a:latin typeface="Arial" panose="020B0604020202020204" pitchFamily="34" charset="0"/>
                <a:cs typeface="Arial" panose="020B0604020202020204" pitchFamily="34" charset="0"/>
              </a:rPr>
              <a:t>.</a:t>
            </a:r>
            <a:endParaRPr lang="ar" sz="1200" b="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algn="r" rtl="1"/>
            <a:endParaRPr lang="en-US"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19</a:t>
            </a:fld>
            <a:endParaRPr lang="en-GB"/>
          </a:p>
        </p:txBody>
      </p:sp>
    </p:spTree>
    <p:extLst>
      <p:ext uri="{BB962C8B-B14F-4D97-AF65-F5344CB8AC3E}">
        <p14:creationId xmlns:p14="http://schemas.microsoft.com/office/powerpoint/2010/main" val="11593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noProof="0" dirty="0">
                <a:latin typeface="Arial" panose="020B0604020202020204" pitchFamily="34" charset="0"/>
                <a:cs typeface="Arial" panose="020B0604020202020204" pitchFamily="34" charset="0"/>
              </a:rPr>
              <a:t>أسفرت المرحلة 2a من الدراسة ASCENT عن معلومات حول سلامة نظامين من أنظمة لقاحات فيروس نقص المناعة البشري 1 ومدى استثارتهم للمناعة. الهدف من الدراسة ASCENT هو اختبار ما إذا كانت الاستجابة المناعية التي يُحدثها لقاح Janssen الذي تعرض للاختبار في وقتٍ سابق في دراسة منهجية سوف تزداد عن طريق إضافة أحد مستضدات Mosaic gp140.</a:t>
            </a:r>
          </a:p>
          <a:p>
            <a:pPr marL="171450" indent="-171450" rtl="1">
              <a:buFont typeface="Arial" panose="020B0604020202020204" pitchFamily="34" charset="0"/>
              <a:buChar char="•"/>
            </a:pPr>
            <a:r>
              <a:rPr lang="ar" noProof="0" dirty="0">
                <a:latin typeface="Arial" panose="020B0604020202020204" pitchFamily="34" charset="0"/>
                <a:cs typeface="Arial" panose="020B0604020202020204" pitchFamily="34" charset="0"/>
              </a:rPr>
              <a:t>موضح بالصور خطة التطوير السريري لاختيار المستضدات التي سيتم إدراجها في المرحلة الثالثة من أنظمة اللقاح؛ التطوير من قِبل </a:t>
            </a:r>
            <a:r>
              <a:rPr lang="en-US" noProof="0" dirty="0" smtClean="0">
                <a:latin typeface="Arial" panose="020B0604020202020204" pitchFamily="34" charset="0"/>
                <a:cs typeface="Arial" panose="020B0604020202020204" pitchFamily="34" charset="0"/>
              </a:rPr>
              <a:t>.</a:t>
            </a:r>
            <a:r>
              <a:rPr lang="ar" noProof="0" dirty="0" smtClean="0">
                <a:latin typeface="Arial" panose="020B0604020202020204" pitchFamily="34" charset="0"/>
                <a:cs typeface="Arial" panose="020B0604020202020204" pitchFamily="34" charset="0"/>
              </a:rPr>
              <a:t>Janssen</a:t>
            </a:r>
            <a:r>
              <a:rPr lang="ar" noProof="0" dirty="0">
                <a:latin typeface="Arial" panose="020B0604020202020204" pitchFamily="34" charset="0"/>
                <a:cs typeface="Arial" panose="020B0604020202020204" pitchFamily="34" charset="0"/>
              </a:rPr>
              <a:t>, J &amp; J</a:t>
            </a:r>
          </a:p>
          <a:p>
            <a:pPr marL="171450" indent="-171450" rtl="1">
              <a:buFont typeface="Arial" panose="020B0604020202020204" pitchFamily="34" charset="0"/>
              <a:buChar char="•"/>
            </a:pPr>
            <a:r>
              <a:rPr lang="ar" noProof="0" dirty="0">
                <a:latin typeface="Arial" panose="020B0604020202020204" pitchFamily="34" charset="0"/>
                <a:cs typeface="Arial" panose="020B0604020202020204" pitchFamily="34" charset="0"/>
              </a:rPr>
              <a:t>نظام اللقاح رباعي الجرعة باستخدام الناقلات الفيروسية Ad26 لاستثارة الاستجابات المناعية الخلوية الواسعة؛ الناقلات تقوم بترميز مستضدات فيروس HIV؛ تحتوي اللقاحات 3 و4 على بروتينات مغلفة gp140 مثلوثية لدعم الاستجابات الخلوية والخِلْطِيّة.</a:t>
            </a:r>
          </a:p>
          <a:p>
            <a:pPr marL="171450" indent="-171450" rtl="1">
              <a:buFont typeface="Arial" panose="020B0604020202020204" pitchFamily="34" charset="0"/>
              <a:buChar char="•"/>
            </a:pPr>
            <a:r>
              <a:rPr lang="ar" noProof="0" dirty="0">
                <a:latin typeface="Arial" panose="020B0604020202020204" pitchFamily="34" charset="0"/>
                <a:cs typeface="Arial" panose="020B0604020202020204" pitchFamily="34" charset="0"/>
              </a:rPr>
              <a:t>تم اختيار 152 شخصًا بصورة عشوائية لتناول </a:t>
            </a:r>
            <a:r>
              <a:rPr lang="ar" sz="1200" b="0" i="0" kern="1200" noProof="0" dirty="0">
                <a:solidFill>
                  <a:schemeClr val="tx1"/>
                </a:solidFill>
                <a:effectLst/>
                <a:latin typeface="Arial" panose="020B0604020202020204" pitchFamily="34" charset="0"/>
                <a:ea typeface="+mn-ea"/>
                <a:cs typeface="Arial" panose="020B0604020202020204" pitchFamily="34" charset="0"/>
              </a:rPr>
              <a:t> Ad26.Mos4.HIV في الأسبوعين 0 و12، أو تناول الغلاف البروتيني Ad26.Mos4.HIV وalum Adjuvanted gp140 (250µg clade C gp140 أو bivalent clade C-Mosaic1 gp140، كل 125µg) في الأسبوعين 24 و48 أو تناول الدواء التوهيمي.</a:t>
            </a:r>
          </a:p>
          <a:p>
            <a:pPr marL="171450" indent="-171450" rtl="1">
              <a:buFont typeface="Arial" panose="020B0604020202020204" pitchFamily="34" charset="0"/>
              <a:buChar char="•"/>
            </a:pPr>
            <a:r>
              <a:rPr lang="ar" sz="1200" b="0" i="0" kern="1200" noProof="0" dirty="0">
                <a:solidFill>
                  <a:schemeClr val="tx1"/>
                </a:solidFill>
                <a:effectLst/>
                <a:latin typeface="Arial" panose="020B0604020202020204" pitchFamily="34" charset="0"/>
                <a:ea typeface="+mn-ea"/>
                <a:cs typeface="Arial" panose="020B0604020202020204" pitchFamily="34" charset="0"/>
              </a:rPr>
              <a:t>أظهرت الأنظمة استثارة مناعية مكافئة، ولكن النظام الثنائي </a:t>
            </a:r>
            <a:r>
              <a:rPr lang="ar" noProof="0" dirty="0">
                <a:latin typeface="Arial" panose="020B0604020202020204" pitchFamily="34" charset="0"/>
                <a:cs typeface="Arial" panose="020B0604020202020204" pitchFamily="34" charset="0"/>
              </a:rPr>
              <a:t> استحث استجابات مناعية أوسع واستحث زيادة في خلايا CD4 t Mosaic محددة </a:t>
            </a:r>
            <a:r>
              <a:rPr lang="ar" noProof="0" dirty="0" smtClean="0">
                <a:latin typeface="Arial" panose="020B0604020202020204" pitchFamily="34" charset="0"/>
                <a:cs typeface="Arial" panose="020B0604020202020204" pitchFamily="34" charset="0"/>
              </a:rPr>
              <a:t>المغلف</a:t>
            </a:r>
            <a:r>
              <a:rPr lang="en-US" noProof="0" dirty="0" smtClean="0">
                <a:latin typeface="Arial" panose="020B0604020202020204" pitchFamily="34" charset="0"/>
                <a:cs typeface="Arial" panose="020B0604020202020204" pitchFamily="34" charset="0"/>
              </a:rPr>
              <a:t>.</a:t>
            </a:r>
            <a:endParaRPr lang="ar" noProof="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noProof="0" dirty="0">
                <a:latin typeface="Arial" panose="020B0604020202020204" pitchFamily="34" charset="0"/>
                <a:cs typeface="Arial" panose="020B0604020202020204" pitchFamily="34" charset="0"/>
              </a:rPr>
              <a:t> تم اختيار النظام ثنائي التكافؤ للمرحلة الثالثة من الدراسة Mosaico (HVTN 706)؛ الدراسة ستقوم باستقدام 3800 رجل يمارسون الجنس مع رجال ومع نساء مغايرات الهوية الجنسية في أمريكا الشمالية وأمريكا الجنوبية وأوروبا. النتائج المتوقعة في 2023. يجري حاليًا اختبار لقاح الفرع الحيوي clade C دون mosaic gp140 في المرحلة الثالثة من الدراسة Imbokodo ‏(HVTN 705) في نساء تبلغ أعمارهن من 18 إلى 35 سنة في شمال أفريقيا. النتائج المتوقعة في 2021.</a:t>
            </a:r>
          </a:p>
        </p:txBody>
      </p:sp>
      <p:sp>
        <p:nvSpPr>
          <p:cNvPr id="4" name="Slide Number Placeholder 3"/>
          <p:cNvSpPr>
            <a:spLocks noGrp="1"/>
          </p:cNvSpPr>
          <p:nvPr>
            <p:ph type="sldNum" sz="quarter" idx="5"/>
          </p:nvPr>
        </p:nvSpPr>
        <p:spPr/>
        <p:txBody>
          <a:bodyPr rtlCol="1"/>
          <a:lstStyle/>
          <a:p>
            <a:pPr rtl="1"/>
            <a:fld id="{3C4C6E7C-508D-4401-8782-766EC9AF8FE4}" type="slidenum">
              <a:rPr lang="en-US" smtClean="0"/>
              <a:t>20</a:t>
            </a:fld>
            <a:endParaRPr lang="en-US"/>
          </a:p>
        </p:txBody>
      </p:sp>
    </p:spTree>
    <p:extLst>
      <p:ext uri="{BB962C8B-B14F-4D97-AF65-F5344CB8AC3E}">
        <p14:creationId xmlns:p14="http://schemas.microsoft.com/office/powerpoint/2010/main" val="396434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marR="0" lvl="0" indent="-171450" algn="l" defTabSz="914400" rtl="1"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6FC7D159-9DD4-41A1-915D-943A0A890F2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506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وقد تبين أن حضور المدارس يحمي الفتيات المراهقات من الإصابة بفيروس HIV ‏(Pettifor 2015) ولكن الدراسات المتعلقة بالحوافز النقدية لتشجيع حضور المدارس أظهرت نتائج متنوعة. الدراسة CAPRISA 007 (عبدول كريم 2015) أوضحت عدم وجود تأثير للحوافز النقدية فيما يتعلق بالحضور للمدارس، وكذا الحال بالنسبة إلى HPTN 068 ‏(Pettifor 2015).</a:t>
            </a: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Sitakhela Likusasa تقوم بدراسة نساء مراهقات وشابات تم اختيارهن بصورة عشوائية في إسواتيني (سوازيلاند) في تصميم حوافز متعددة العوامل من أجل التحفيز على المواظبة  على الحضور في المدارس والدخول في </a:t>
            </a:r>
            <a:r>
              <a:rPr lang="ar" sz="1200" dirty="0" smtClean="0">
                <a:latin typeface="Arial" panose="020B0604020202020204" pitchFamily="34" charset="0"/>
                <a:cs typeface="Arial" panose="020B0604020202020204" pitchFamily="34" charset="0"/>
              </a:rPr>
              <a:t>السحب</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المشاركات في السحب تم اختيارهن بصورة عشوائية لإجراء اختبار الأمراض المنقولة جنسيًا (الزهري والترايكوموناس)، في حال الخلو من الأمراض المنقولة جنسيًا يتم إدخال المشاركات في السحب من أجل الفوز بجائزة مقدارها 72 دولارًا أمريكيًا وأجري السحب 7 مرات أثناء الدراسة، و 80 فائزة في كل جولة.</a:t>
            </a: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كان معدل الإصابة بفيروس HIV في مجموعة التحكم (لا توجد حوافز) مرتفعًا جدًا: 8.08% على مدار ٣ سنوات. وقد انخفض معدل الإصابة بنسبة 21% في مجموعة الحوافز التعليمية وبنسبة 37% في المجموعة التي تتلقى حوافز تعليمية ودخول سحب.</a:t>
            </a: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ويرتبط انعدام المواظبة على الحضور في المدارس بزيادة مخاطر الإصابة بفيروس HIV.</a:t>
            </a:r>
          </a:p>
          <a:p>
            <a:pPr marL="171450" indent="-171450"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21</a:t>
            </a:fld>
            <a:endParaRPr lang="en-GB"/>
          </a:p>
        </p:txBody>
      </p:sp>
    </p:spTree>
    <p:extLst>
      <p:ext uri="{BB962C8B-B14F-4D97-AF65-F5344CB8AC3E}">
        <p14:creationId xmlns:p14="http://schemas.microsoft.com/office/powerpoint/2010/main" val="338912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يتم فحص الرجال بمعدل أقل في بيئات الدخل المنخفض والمتوسط، ولذلك تقل احتمالات اشتراكهم في سلسلة الرعاية المستمرة مما يؤدي إلى التقديم المتأخر، وارتفاع معدلات الوفيات، وانتقال العدوى التصاعدي. يُعد إشراك الرجال أولوية حتى يتسنى تحقيق أهداف 90-90-90. إن أفضل طريقة للوصول إلى الرجال تتطلب المزيد من البحث في التنفيذ. ويُعد الاختبار الذاتي لفيروس HIV أحد المسارات التي تعزز إجراء الاختبارات بين الرجال.</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وفرت دراسة تنفيذ الاختبار الذاتي السبيل لاختيار اختبار الفم أو الدم على الرجال في المناطق الريفية وأرباض مدينة كوازولو ناتال، باستخدام الشاحنات المتنقلة والتوزيع على أماكن العمل وفي الأحداث الاجتماعية والرياضية، وتوزيع الاختبار على شركاء المعيشة.</a:t>
            </a:r>
          </a:p>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بعد إجراء الاختبار الذاتي، تلقى المختبرون رسالة تذكير SMS بعد أسبوعين في حال عدم الإبلاغ عن أي نتيجة ومكالمة متابعة بعد شهرين. </a:t>
            </a:r>
          </a:p>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تم توزيع 4495  ، 92% على الرجال وذكر 93% منهم أن استخدام الاختبار الذاتي هو أمر "سهل"؛ ويُعد هو الاختبار المفضل بفارق طفيف عن الاختبار القائم على </a:t>
            </a:r>
            <a:r>
              <a:rPr lang="ar" dirty="0" smtClean="0">
                <a:latin typeface="Arial" panose="020B0604020202020204" pitchFamily="34" charset="0"/>
                <a:cs typeface="Arial" panose="020B0604020202020204" pitchFamily="34" charset="0"/>
              </a:rPr>
              <a:t>الدم</a:t>
            </a:r>
            <a:r>
              <a:rPr lang="en-US"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panose="020B0604020202020204" pitchFamily="34" charset="0"/>
                <a:cs typeface="Arial" panose="020B0604020202020204" pitchFamily="34" charset="0"/>
              </a:rPr>
              <a:t>تم استبعاد 73% من النتائج المعروفة من عتائد الاختبار ؛ 81% من الذين أجروا اختبار فيروس HIV وظهرت النتيجة إيجابية تم ربطهم بالرعاية و 73% بدئوا 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dirty="0">
                <a:latin typeface="Arial" panose="020B0604020202020204" pitchFamily="34" charset="0"/>
                <a:cs typeface="Arial" panose="020B0604020202020204" pitchFamily="34" charset="0"/>
              </a:rPr>
              <a:t>أثناء فترة الدراسة. معدل إيجابي أعلى بكثير في الرجال الذين استخدموا الاختبار في موقع التوزيع بمعدل (11%) زيادة عن الرجال الذين أخذوا الاختبار بعيدًا ولكن لم يوجد فارق في معدل الربط بالرعاية أو تناول مضادات الفيروسات </a:t>
            </a:r>
            <a:r>
              <a:rPr lang="ar-EG" dirty="0" err="1" smtClean="0">
                <a:latin typeface="Arial" panose="020B0604020202020204" pitchFamily="34" charset="0"/>
                <a:cs typeface="Arial" panose="020B0604020202020204" pitchFamily="34" charset="0"/>
              </a:rPr>
              <a:t>القهقرية</a:t>
            </a:r>
            <a:r>
              <a:rPr lang="ar" dirty="0" smtClean="0">
                <a:latin typeface="Arial" panose="020B0604020202020204" pitchFamily="34" charset="0"/>
                <a:cs typeface="Arial" panose="020B0604020202020204" pitchFamily="34" charset="0"/>
              </a:rPr>
              <a:t>. </a:t>
            </a:r>
            <a:r>
              <a:rPr lang="ar" sz="1200" dirty="0">
                <a:latin typeface="Arial" panose="020B0604020202020204" pitchFamily="34" charset="0"/>
                <a:cs typeface="Arial" panose="020B0604020202020204" pitchFamily="34" charset="0"/>
              </a:rPr>
              <a:t>يتغلب الاختبار الذاتي لفيروس HIV ‏(HIVST) على موانع إجراء </a:t>
            </a:r>
            <a:r>
              <a:rPr lang="ar" sz="1200" u="sng" dirty="0">
                <a:latin typeface="Arial" panose="020B0604020202020204" pitchFamily="34" charset="0"/>
                <a:cs typeface="Arial" panose="020B0604020202020204" pitchFamily="34" charset="0"/>
              </a:rPr>
              <a:t>الاختبار</a:t>
            </a:r>
            <a:r>
              <a:rPr lang="ar" sz="1200" dirty="0">
                <a:latin typeface="Arial" panose="020B0604020202020204" pitchFamily="34" charset="0"/>
                <a:cs typeface="Arial" panose="020B0604020202020204" pitchFamily="34" charset="0"/>
              </a:rPr>
              <a:t> ولكن لا يتغلب على </a:t>
            </a:r>
            <a:r>
              <a:rPr lang="ar" sz="1200" dirty="0" smtClean="0">
                <a:latin typeface="Arial" panose="020B0604020202020204" pitchFamily="34" charset="0"/>
                <a:cs typeface="Arial" panose="020B0604020202020204" pitchFamily="34" charset="0"/>
              </a:rPr>
              <a:t>موانع</a:t>
            </a:r>
            <a:r>
              <a:rPr lang="ar" sz="1200" u="sng" dirty="0" smtClean="0">
                <a:latin typeface="Arial" panose="020B0604020202020204" pitchFamily="34" charset="0"/>
                <a:cs typeface="Arial" panose="020B0604020202020204" pitchFamily="34" charset="0"/>
              </a:rPr>
              <a:t>الربط</a:t>
            </a:r>
            <a:r>
              <a:rPr lang="en-US" sz="1200" u="sng"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22</a:t>
            </a:fld>
            <a:endParaRPr lang="en-GB"/>
          </a:p>
        </p:txBody>
      </p:sp>
    </p:spTree>
    <p:extLst>
      <p:ext uri="{BB962C8B-B14F-4D97-AF65-F5344CB8AC3E}">
        <p14:creationId xmlns:p14="http://schemas.microsoft.com/office/powerpoint/2010/main" val="231963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lvl="0" indent="-171450"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التوعية من الأقران تتسم بالقدرة على الوصول إلى المجموعات الرئيسية التي قد لا تتوفر لها الخدمات الصحية القائمة على المرفق. تُستخدم التوعية من الأقران من أجل الوصول إلى المجموعات الرئيسية، وهم النساء المشتغلات بالجنس والرجال الذين يمارسون الجنس مع رجال والأشخاص مغايرو الهوية الجنسية ومتعاطو المخدرات بالحقن، حيث يكون ذلك جزءًا من مشروع روابط USAID/PEPFAR للوكالة الأمريكية للتنمية الدولية/خطة الرئيس الطارئة للوقاية من الإيدز في بوروندي.</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تم توزيع 2321 اختبار في الفترة من ديسمبر 2018 وحتى مارس 2019؛ بمعدلات إيجابية مرتفعة للغاية (14.3% من النساء المشتغلات بالجنس، 13.4% من الرجال الذين يمارسون الجنس مع رجال)، وقد استخدم الاختبار الذاتي في حوالي تشخيص واحد من بين 5 حالات تشخيص في النساء المشتغلات بالجنس وتشخيص واحد من بين 3 حالات تشخيص في الرجال الذين يمارسون الجنس مع رجال. ارتفاع شديد في الربط وفي بدء العلاج بمضادات الفيروسات </a:t>
            </a:r>
            <a:r>
              <a:rPr lang="ar-EG" sz="1200" kern="1200" dirty="0" err="1" smtClean="0">
                <a:solidFill>
                  <a:schemeClr val="tx1"/>
                </a:solidFill>
                <a:effectLst/>
                <a:latin typeface="Arial" panose="020B0604020202020204" pitchFamily="34" charset="0"/>
                <a:ea typeface="+mn-ea"/>
                <a:cs typeface="Arial" panose="020B0604020202020204" pitchFamily="34" charset="0"/>
              </a:rPr>
              <a:t>القهقرية</a:t>
            </a:r>
            <a:r>
              <a:rPr lang="ar" sz="1200" kern="1200" dirty="0" smtClean="0">
                <a:solidFill>
                  <a:schemeClr val="tx1"/>
                </a:solidFill>
                <a:effectLst/>
                <a:latin typeface="Arial" panose="020B0604020202020204" pitchFamily="34" charset="0"/>
                <a:ea typeface="+mn-ea"/>
                <a:cs typeface="Arial" panose="020B0604020202020204" pitchFamily="34" charset="0"/>
              </a:rPr>
              <a:t> </a:t>
            </a:r>
            <a:r>
              <a:rPr lang="ar" sz="1200" kern="1200" dirty="0">
                <a:solidFill>
                  <a:schemeClr val="tx1"/>
                </a:solidFill>
                <a:effectLst/>
                <a:latin typeface="Arial" panose="020B0604020202020204" pitchFamily="34" charset="0"/>
                <a:ea typeface="+mn-ea"/>
                <a:cs typeface="Arial" panose="020B0604020202020204" pitchFamily="34" charset="0"/>
              </a:rPr>
              <a:t>في النساء المشتغلات بالجنس بنسبة (98%) ولكن النسبة أقل في الرجال الذين يمارسون الجنس مع رجال (85</a:t>
            </a:r>
            <a:r>
              <a:rPr lang="ar" sz="1200" kern="1200" dirty="0" smtClean="0">
                <a:solidFill>
                  <a:schemeClr val="tx1"/>
                </a:solidFill>
                <a:effectLst/>
                <a:latin typeface="Arial" panose="020B0604020202020204" pitchFamily="34" charset="0"/>
                <a:ea typeface="+mn-ea"/>
                <a:cs typeface="Arial" panose="020B0604020202020204" pitchFamily="34" charset="0"/>
              </a:rPr>
              <a:t>%)</a:t>
            </a:r>
            <a:r>
              <a:rPr lang="en-US" sz="1200" kern="1200" dirty="0" smtClean="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مشكلة التأخير بين النتيجة الإيجابية للاختبار الذاتي لفيروس HIV ‏(HIVST) والنتيجة التأكيدية في المنشأة، ترجع إلى مشكلات النقل أو عدم الراحة في زيارة المنشأة. الحلول المقترحة: تقديم تعويض عن تكاليف النقل لمن يحضرون من أجل الاختبار التأكيدي ودعم الوصول إلى المنشآت؛ وتوفير المزيد من التدريب لمثقفو الأقران لتفسير نتائج Oraquick.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rtl="1">
              <a:buFont typeface="Arial" panose="020B0604020202020204" pitchFamily="34" charset="0"/>
              <a:buChar char="•"/>
            </a:pPr>
            <a:r>
              <a:rPr lang="ar" sz="1200" kern="1200" dirty="0">
                <a:solidFill>
                  <a:schemeClr val="tx1"/>
                </a:solidFill>
                <a:effectLst/>
                <a:latin typeface="Arial" panose="020B0604020202020204" pitchFamily="34" charset="0"/>
                <a:ea typeface="+mn-ea"/>
                <a:cs typeface="Arial" panose="020B0604020202020204" pitchFamily="34" charset="0"/>
              </a:rPr>
              <a:t>يؤدي إجراء الاختبار الذاتي لفيروس HIV ‏(HIVST) على نطاق أوسع على المجموعات المرتفعة الخطورة للتعرض للاصابة  إلى تسريع التقدم نحو أهداف 95-95-95.</a:t>
            </a:r>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indent="-171450"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23</a:t>
            </a:fld>
            <a:endParaRPr lang="en-GB"/>
          </a:p>
        </p:txBody>
      </p:sp>
    </p:spTree>
    <p:extLst>
      <p:ext uri="{BB962C8B-B14F-4D97-AF65-F5344CB8AC3E}">
        <p14:creationId xmlns:p14="http://schemas.microsoft.com/office/powerpoint/2010/main" val="3635723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24</a:t>
            </a:fld>
            <a:endParaRPr lang="en-GB"/>
          </a:p>
        </p:txBody>
      </p:sp>
    </p:spTree>
    <p:extLst>
      <p:ext uri="{BB962C8B-B14F-4D97-AF65-F5344CB8AC3E}">
        <p14:creationId xmlns:p14="http://schemas.microsoft.com/office/powerpoint/2010/main" val="346006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dirty="0">
                <a:latin typeface="Arial" panose="020B0604020202020204" pitchFamily="34" charset="0"/>
                <a:cs typeface="Arial" panose="020B0604020202020204" pitchFamily="34" charset="0"/>
              </a:rPr>
              <a:t>قدمت آسا راديكس جلسةً عامةً حول المجموعات مغايرة الهوية الجنسية وحول تنفيذ العلاج الوقائي قبل التعرض (الاثنين، 22 يوليو 2019).</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عدم وجود سجلات منهجية لتشخيصات فيروس HIV لدى الأشخاص مغايري الهوية الجنسية يجعل المجموعات المغايرة الهوية الجنسية عنصرًا غير مرئي في انتشار وباء فيروس HIV، على الرغم من الارتفاع الشديد في قابلية الإصابة وفي الوصم بالعار.</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تعد النساء مغايرات الهوية الجنسية واحدة من المجموعات الرئيسية في جميع البيئات وخاصة أمريكا اللاتينية.</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يقوم مشروع Trans Murder Monitoring Project (مشروع مراقبة حوادث قتل مغايري الهوية الجنسية) في أوروبا بجمع معلومات حول حوادث قتل مغايري الهوية الجنسية   كانت نسبة جرائم القتل وغيرها من جرائم الكراهية ضد الأشخاص مغايري الهوية الجنسية في أمريكا اللاتينية أعلى بكثير مقارنةً بمناطق العالم الأخرى.</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نسبة الإصابة بفيروس HIV في الدراسة IPrEX بلغت 3.6% لدى النساء مغايرات الهوية الجنسية؛ الارتفاع الشديد في نسبة الإصابة في هذه المجموعة السكانية تجعل النساء مغايرات الهوية الجنسية مجموعةً ذات أولوية لتنفيذ العلاج الوقائي بعد التعرض.</a:t>
            </a:r>
          </a:p>
          <a:p>
            <a:pPr rtl="1"/>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4</a:t>
            </a:fld>
            <a:endParaRPr lang="en-GB"/>
          </a:p>
        </p:txBody>
      </p:sp>
    </p:spTree>
    <p:extLst>
      <p:ext uri="{BB962C8B-B14F-4D97-AF65-F5344CB8AC3E}">
        <p14:creationId xmlns:p14="http://schemas.microsoft.com/office/powerpoint/2010/main" val="171881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كشفت الجلسة التلخيصية الشفوية TUAC01، "تحديد أولويات خدمات المجموعات مغايرة الهوية الجنسية" عن وجود ضعف اجتماعي كبير ومخاطر وتعاطي مواد في هذه المجموعة وكذلك صعوبات كبيرة في الحصول على الرعاية وفي تحقيق استمرارية رعاية فيروس HIV. كما أن معدلات انتشار العنف الجنسي ومشكلات الصحة العقلية مرتفعة أيضًا. </a:t>
            </a:r>
          </a:p>
          <a:p>
            <a:pPr marL="171450" indent="-171450" algn="r"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توصلت دراسة عرضية صغيرة في مالاوي تردد في الحصول على الرعاية الصحية بسبب الوصم بالعار؛ حيث إن واحد من كل أربعة قد حُرم من الرعاية الصحية. </a:t>
            </a:r>
          </a:p>
          <a:p>
            <a:pPr marL="171450" indent="-171450" algn="r"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حاول باحثون أرجنتينيون تقديم اختبار فيروس HIV في المنزل أو في مساكن خاصة في 68 حالة من النساء مغايرات الهوية الجنسية، 77% منهن من العاملات بالجنس. حظيت هذه الطريقة بالقبول الشديد للغاية (98.5٪) وأوجدت رغبة في التوصية للآخرين. إن التكامل بين خدمات الاختبار المنزلي والرعاية المنزلية من الممكن أن يمثل إستراتيجية واعدة للوصول إلى الأفراد وبدء العلاج.</a:t>
            </a:r>
          </a:p>
          <a:p>
            <a:pPr marL="171450" indent="-171450" algn="r"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إن قصور الدراسات التي أجريت في مالاوي والأرجنتين يرجع إلى صغر حجم العينة وهذا يدل على الحاجة إلى مزيد من البحث حول الاحتياجات الصحية للمجموعات السكانية مغايرة الهوية الجنسية وأن يكون هذا البحث على نطاق أوسع وفي بيئات متنوعة.</a:t>
            </a:r>
          </a:p>
          <a:p>
            <a:pPr marL="171450" indent="-171450" algn="r"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دراسة التعرض LITE في الولايات المتحدة لاستكشاف احتياجات العلاج الوقائي قبل التعرض ومعدل الاستعمال لدى النساء مغايرات الهوية الجنسية؛ 47% توفر لديهن احد شروط CDC (مراكز مكافحة الأمراض والوقاية منها) للاستعمال الخاصة بالعلاج الوقائي قبل التعرض ولكن 28% فقط استخدمن العلاج الوقائي قبل التعرض خلال الـ 30 يومًا السابقة. التزام بالعلاج بنسبة 100% لدى 68% من اللائي أبلغن عن استخدام العلاج الوقائي قبل التعرض. يرجى العلم بأن بعض البيانات التلخيصية قد تختلف عن اللافتات الإلكترونية.</a:t>
            </a:r>
          </a:p>
          <a:p>
            <a:pPr marL="171450" indent="-171450" algn="r" rtl="1">
              <a:buFont typeface="Arial" panose="020B0604020202020204" pitchFamily="34" charset="0"/>
              <a:buChar cha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توجد مخاوف متعلقة بالتفاعل الهرموني بين تنوفوفير ثنائي الفوسفات (TDF DP) والهرمونات الخارجية؛ حيث إن الإستروجين يخفض مستويات التنوفوفير ثنائي الفوسفات (TDF DP) ولكن ليس من الواضح إذا كان الانخفاض كافيًا للتأثير على الفعالية. التفاعل المحتمل قد يتطلب التزامًا أكثر صرامة لضمان مستويات الدواء المثلى. يلزم المزيد من البحث.</a:t>
            </a:r>
          </a:p>
          <a:p>
            <a:pPr marL="171450" indent="-171450" algn="r" rtl="1">
              <a:buFont typeface="Arial" panose="020B0604020202020204" pitchFamily="34" charset="0"/>
              <a:buChar char="•"/>
            </a:pP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5</a:t>
            </a:fld>
            <a:endParaRPr lang="en-GB"/>
          </a:p>
        </p:txBody>
      </p:sp>
    </p:spTree>
    <p:extLst>
      <p:ext uri="{BB962C8B-B14F-4D97-AF65-F5344CB8AC3E}">
        <p14:creationId xmlns:p14="http://schemas.microsoft.com/office/powerpoint/2010/main" val="218356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لقد دعت المؤتمرات السابقة إلى مزيد من البحث حول الأوبئة المتزامنة.</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يوجد تفاعل بين فيروس HIV والصحة العقلية وتعاطي المواد والأمراض المنقولة جنسيًا وهذا يزيد من التعرض للإصابة بفيروس HIV ومن إنهاء المشاركة في رعاية فيروس HIV.</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الندوة - النسبة 10-10-10: كيفية التعامل مع الأوبئة المتزامنة بين من تخلفوا عن أهداف النسبة 90-90-90 للقضاء على وباء فيروس </a:t>
            </a:r>
            <a:r>
              <a:rPr lang="ar" sz="1200" i="1" u="none" strike="noStrike" kern="1200" dirty="0">
                <a:solidFill>
                  <a:schemeClr val="tx1"/>
                </a:solidFill>
                <a:effectLst/>
                <a:latin typeface="Arial" panose="020B0604020202020204" pitchFamily="34" charset="0"/>
                <a:ea typeface="+mn-ea"/>
                <a:cs typeface="Arial" panose="020B0604020202020204" pitchFamily="34" charset="0"/>
              </a:rPr>
              <a:t>HIV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a:t>
            </a:r>
            <a:r>
              <a:rPr lang="ar" sz="1200" dirty="0">
                <a:latin typeface="Arial" panose="020B0604020202020204" pitchFamily="34" charset="0"/>
                <a:cs typeface="Arial" panose="020B0604020202020204" pitchFamily="34" charset="0"/>
              </a:rPr>
              <a:t>WESY05) درست كيفية التعامل مع الأوبئة المتزامنة في المجموعات المهمشة ودرست الأسباب التي تجعل من هذه الأوبئة المتزامنة تحديًا أمام الوصول إلى المجموعات ضمن النسبة 10-10-10 </a:t>
            </a:r>
            <a:r>
              <a:rPr lang="ar" sz="1200" dirty="0" smtClean="0">
                <a:latin typeface="Arial" panose="020B0604020202020204" pitchFamily="34" charset="0"/>
                <a:cs typeface="Arial" panose="020B0604020202020204" pitchFamily="34" charset="0"/>
              </a:rPr>
              <a:t>المتروكة</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الجلسات التلخيصية أشارت إلى ارتفاع قابلية التعرض للإصابة بالأوبئة المتزامنة المقرون بانخفاض الوصول إلى الوقاية. أفاد استطلاع أُجري عبر الإنترنت على رجال يمارسون الجنس مع رجال في أمريكا اللاتينية أن 13.6% منهم يتعاطون المخدرات لتعزيز التجربة الجنسية؛ وأفاد 72% من أولئك الذين يتعاطون المخدرات لتعزيز التجربة الجنسية أنهم يقومون بممارسات جنسية شرجية غير محمية مع شريك غير ثابت ولكن 2.6% منهم كان يستخدم العلاج الوقائي قبل التعرض. (ريس-دياز</a:t>
            </a:r>
            <a:r>
              <a:rPr lang="ar"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كان تعاطي المواد في المراهقين المصابين بفيروس HIV في جنوب إفريقيا وزيمبابوي مؤشرًا على الفشل الفيروسي: تعرضت مجموعة فرعية صغيرة إلى خطر فشل العلاج. تستطيع عملية الفرز تحديد المحتاجين إلى الدعم والمتابعة. (هاس</a:t>
            </a:r>
            <a:r>
              <a:rPr lang="ar"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ar" sz="1200" dirty="0">
                <a:latin typeface="Arial" panose="020B0604020202020204" pitchFamily="34" charset="0"/>
                <a:cs typeface="Arial" panose="020B0604020202020204" pitchFamily="34" charset="0"/>
              </a:rPr>
              <a:t>الاكتئاب عامل خطورة يتسبب في ضعف الالتزام بالعلاج وفقدان الرعاية؛ كشفت عملية فرز الرجال الذين مارسوا الجنس مع رجال في بيرو عن ارتفاع معدل أعراض الاكتئاب وهذه الأعراض في الغالب تكون معتدلة ويمكن علاجها. (جاليا</a:t>
            </a:r>
            <a:r>
              <a:rPr lang="ar"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a:t>
            </a:r>
            <a:endParaRPr lang="ar" sz="12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6</a:t>
            </a:fld>
            <a:endParaRPr lang="en-GB"/>
          </a:p>
        </p:txBody>
      </p:sp>
    </p:spTree>
    <p:extLst>
      <p:ext uri="{BB962C8B-B14F-4D97-AF65-F5344CB8AC3E}">
        <p14:creationId xmlns:p14="http://schemas.microsoft.com/office/powerpoint/2010/main" val="305232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noProof="0" dirty="0">
                <a:latin typeface="Arial" panose="020B0604020202020204" pitchFamily="34" charset="0"/>
                <a:cs typeface="Arial" panose="020B0604020202020204" pitchFamily="34" charset="0"/>
              </a:rPr>
              <a:t>قدم كارلوس إف. كاسيريس جلسةً عامةً حول وباء فيروس HIV لدى الشبان (15-24) الذين يمارسون الجنس مع رجال في أمريكا اللاتينية. وقد استُخلصت البيانات حول الانتشار والسلوك الجنسي من</a:t>
            </a:r>
            <a:r>
              <a:rPr lang="ar" sz="1200" noProof="0" dirty="0">
                <a:latin typeface="Arial" panose="020B0604020202020204" pitchFamily="34" charset="0"/>
                <a:cs typeface="Arial" panose="020B0604020202020204" pitchFamily="34" charset="0"/>
              </a:rPr>
              <a:t> استطلاع الرأي الذي أجري عبر الإنترنت حول الرجال الذين يمارسون الجنس مع رجال بأمريكا اللاتينية (LAMIS)، حيث شمل هذا الاستطلاع ردودًا عبر الإنترنت من أكثر من 65000 شخص من الرجال الذين يمارسون الجنس مع رجال من 18 بلدًا بأمريكا اللاتينية في مطلع 2018 وكذلك من استطلاع ImPrEP الذي أجري عبر الإنترنت ليكون بمثابة مكون أولي للدراسة الإيضاحية ImPrEP في البرازيل والمكسيك وبيرو والتي شملت ردودًا من قرابة 20000 شخص من الرجال الذين يمارسون الجنس مع رجال. الانتشار بين الرجال الأقل من 25 عامًا  و الذين يمارسون الجنس مع رجال يختلف عبر هذه المنطقة حيث يكون أقل من 2% في كوستاريكا إلى 5% في البرازيل والمكسيك والأرجنتين ومن 7 إلى 10% في بيرو وفنزويلا وباراغواي. متوسط الانتشار 6.5%. </a:t>
            </a:r>
          </a:p>
          <a:p>
            <a:pPr marL="171450" indent="-171450" algn="r" rtl="1">
              <a:buFont typeface="Arial" panose="020B0604020202020204" pitchFamily="34" charset="0"/>
              <a:buChar char="•"/>
            </a:pPr>
            <a:r>
              <a:rPr lang="ar" sz="1200" noProof="0" dirty="0">
                <a:latin typeface="Arial" panose="020B0604020202020204" pitchFamily="34" charset="0"/>
                <a:cs typeface="Arial" panose="020B0604020202020204" pitchFamily="34" charset="0"/>
              </a:rPr>
              <a:t>يشير أحدث تشخيص لفيروس HIV (أقل من 12 شهرًا) الذي يستخدم كبديل عن معدل الإصابة بفيروس HIV إلى أن معدل الإصابة  هو حوالي 3% سنويًا لدى من هم أقل من 25 عامًا. </a:t>
            </a:r>
            <a:r>
              <a:rPr lang="ar" noProof="0" dirty="0">
                <a:latin typeface="Arial" panose="020B0604020202020204" pitchFamily="34" charset="0"/>
                <a:cs typeface="Arial" panose="020B0604020202020204" pitchFamily="34" charset="0"/>
              </a:rPr>
              <a:t>انخفاض معدل إجراء اختبار فيروس HIV لدى الرجال الأقل من 24 عامًا و الذين يمارسون الجنس مع رجال في الدراسة LAMIS: أفاد نصف المشاركين الذين يبلغون من  العمر 18-24 عام والمعرضون لمخاطر الإصابة أنهم قد أجروا اختبار فيروس HIV قبل 12 شهرًا مقارنةً بثلثي المشاركين الذين يبلغون  25 عامًا أو أكثر.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noProof="0" dirty="0">
                <a:latin typeface="Arial" panose="020B0604020202020204" pitchFamily="34" charset="0"/>
                <a:cs typeface="Arial" panose="020B0604020202020204" pitchFamily="34" charset="0"/>
              </a:rPr>
              <a:t>25% من الرجال الذين يمارسون الجنس مع رجال وتتراوح أعمارهم بين 18 و24 عامًا، مقارنةً بنسبة 28% من الرجال الذين يمارسون الجنس مع رجال ويبلغ عمرهم 25 عامًا أو أكبر، قد أفادوا بممارستهم الجنس الشرجي غير المحمي مع شريك جنسي غير ثابت وغير معلوم حالته المصلية خلال الـ 12 شهرًا الماضية (LAMIS</a:t>
            </a:r>
            <a:r>
              <a:rPr lang="ar" sz="1200" noProof="0" dirty="0" smtClean="0">
                <a:latin typeface="Arial" panose="020B0604020202020204" pitchFamily="34" charset="0"/>
                <a:cs typeface="Arial" panose="020B0604020202020204" pitchFamily="34" charset="0"/>
              </a:rPr>
              <a:t>)</a:t>
            </a:r>
            <a:r>
              <a:rPr lang="en-US" sz="1200" noProof="0" dirty="0" smtClean="0">
                <a:latin typeface="Arial" panose="020B0604020202020204" pitchFamily="34" charset="0"/>
                <a:cs typeface="Arial" panose="020B0604020202020204" pitchFamily="34" charset="0"/>
              </a:rPr>
              <a:t>.</a:t>
            </a:r>
            <a:endParaRPr lang="ar" sz="1200" noProof="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noProof="0" dirty="0">
                <a:latin typeface="Arial" panose="020B0604020202020204" pitchFamily="34" charset="0"/>
                <a:cs typeface="Arial" panose="020B0604020202020204" pitchFamily="34" charset="0"/>
              </a:rPr>
              <a:t>يختلف مستوى الوعي بالعلاج الوقائي قبل التعرض: أظهر استطلاع IMPrEP أن 61% من الرجال الذين يمارسون الجنس مع رجال بالبرازيل وأعمارهم من 18 إلى 24 عامًا علموا بالعلاج الوقائي قبل التعرض مقارنةً بنسبة 37% لدى نظرائهم في </a:t>
            </a:r>
            <a:r>
              <a:rPr lang="ar" noProof="0" dirty="0" smtClean="0">
                <a:latin typeface="Arial" panose="020B0604020202020204" pitchFamily="34" charset="0"/>
                <a:cs typeface="Arial" panose="020B0604020202020204" pitchFamily="34" charset="0"/>
              </a:rPr>
              <a:t>بيرو</a:t>
            </a:r>
            <a:r>
              <a:rPr lang="en-US" noProof="0" dirty="0" smtClean="0">
                <a:latin typeface="Arial" panose="020B0604020202020204" pitchFamily="34" charset="0"/>
                <a:cs typeface="Arial" panose="020B0604020202020204" pitchFamily="34" charset="0"/>
              </a:rPr>
              <a:t>.</a:t>
            </a:r>
            <a:endParaRPr lang="ar" noProof="0"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noProof="0" dirty="0">
                <a:latin typeface="Arial" panose="020B0604020202020204" pitchFamily="34" charset="0"/>
                <a:cs typeface="Arial" panose="020B0604020202020204" pitchFamily="34" charset="0"/>
              </a:rPr>
              <a:t>توصلت الدراسة LAMIS إلى أن استخدام العلاج الوقائي قبل التعرض قد تم رصده بنسبة 0.6% فقط بين الشبان الذين يمارسون الجنس مع رجال وبنسبة 1.3% لمن هم أكبر سنًا. </a:t>
            </a:r>
            <a:endParaRPr lang="en-GB" noProof="0" dirty="0">
              <a:latin typeface="Arial" panose="020B0604020202020204" pitchFamily="34" charset="0"/>
              <a:cs typeface="Arial" panose="020B0604020202020204" pitchFamily="34" charset="0"/>
            </a:endParaRPr>
          </a:p>
          <a:p>
            <a:pPr algn="r" rtl="1"/>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7</a:t>
            </a:fld>
            <a:endParaRPr lang="en-GB"/>
          </a:p>
        </p:txBody>
      </p:sp>
    </p:spTree>
    <p:extLst>
      <p:ext uri="{BB962C8B-B14F-4D97-AF65-F5344CB8AC3E}">
        <p14:creationId xmlns:p14="http://schemas.microsoft.com/office/powerpoint/2010/main" val="292629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دراسة ECHO: </a:t>
            </a:r>
            <a:r>
              <a:rPr lang="ar" kern="1400" dirty="0">
                <a:solidFill>
                  <a:schemeClr val="tx1"/>
                </a:solidFill>
                <a:latin typeface="Arial" panose="020B0604020202020204" pitchFamily="34" charset="0"/>
                <a:ea typeface="+mn-ea"/>
                <a:cs typeface="Arial" panose="020B0604020202020204" pitchFamily="34" charset="0"/>
              </a:rPr>
              <a:t>تجربة سريرية عشوائية متعددة المراكز معلومة للطرفين تقارن حدوث الإصابة بفيروس HIV وفوائد منع الحمل لدى النساء اللائي يستخدمن واحدة من ثلاث طرق فعالة ومرخصة لمنع الحمل: أسيتات ميدروكسي بروجستيرون التي تُعطى عن طريق العضل (DMPA-IM) أو اللولب الرحمي النحاسي (IUD) أو غرسة الليفونورجيستريل (LNG). </a:t>
            </a:r>
            <a:r>
              <a:rPr lang="ar" b="0" kern="1200" dirty="0">
                <a:solidFill>
                  <a:schemeClr val="tx1"/>
                </a:solidFill>
                <a:latin typeface="Arial" panose="020B0604020202020204" pitchFamily="34" charset="0"/>
                <a:ea typeface="+mn-ea"/>
                <a:cs typeface="Arial" panose="020B0604020202020204" pitchFamily="34" charset="0"/>
              </a:rPr>
              <a:t>كان الهدف الأساسي هو مقارنة نسبة الإصابة بفيروس HIV بين النساء اللاتي استخدمن عشوائيًا الوسيلة DMPA-IM أو وسيلة اللولب الرحمي النحاسي (IUD) أو غرسة LNG. </a:t>
            </a:r>
            <a:r>
              <a:rPr lang="ar" kern="1200" dirty="0">
                <a:solidFill>
                  <a:schemeClr val="tx1"/>
                </a:solidFill>
                <a:latin typeface="Arial" panose="020B0604020202020204" pitchFamily="34" charset="0"/>
                <a:ea typeface="+mn-ea"/>
                <a:cs typeface="Arial" panose="020B0604020202020204" pitchFamily="34" charset="0"/>
              </a:rPr>
              <a:t>النتائج الثانوية تضمنت الحمل واستمرار استخدام وسائل منع الحمل والأحداث السلبية.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النسبة الإجمالية لحالات الإصابة بفيروس HIV بلغت 3.81% سنويًا</a:t>
            </a:r>
            <a:r>
              <a:rPr lang="ar" dirty="0">
                <a:solidFill>
                  <a:prstClr val="black"/>
                </a:solidFill>
                <a:latin typeface="Arial" panose="020B0604020202020204" pitchFamily="34" charset="0"/>
                <a:cs typeface="Arial" panose="020B0604020202020204" pitchFamily="34" charset="0"/>
              </a:rPr>
              <a:t> </a:t>
            </a:r>
            <a:r>
              <a:rPr lang="ar"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(95% مجال الثقة 3.45-4.21). لم يلاحظ أي فرق في معدل الإصابة عند استخدام وسائل منع الحمل المعيّنة. بيانات النتائج الرئيسية المنشورة في </a:t>
            </a:r>
            <a:r>
              <a:rPr lang="ar"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The Lancet, </a:t>
            </a:r>
            <a:r>
              <a:rPr lang="ar"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2019.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kern="1200" dirty="0">
                <a:solidFill>
                  <a:schemeClr val="tx1"/>
                </a:solidFill>
                <a:latin typeface="Arial" panose="020B0604020202020204" pitchFamily="34" charset="0"/>
                <a:ea typeface="+mn-ea"/>
                <a:cs typeface="Arial" panose="020B0604020202020204" pitchFamily="34" charset="0"/>
              </a:rPr>
              <a:t>معدلات الحمل كانت منخفضة في المجموعات الثلاث كلها وحدثت معظم حالات الحمل (71%) بين النساء اللائي توقفن من قبل عن طريقتهن العشوائية. تؤكد النتائج على أهمية زيادة  و استمرارالحصول على وسائل منع الحمل الثلاث هذه ، بالإضافة إلى توسيع خيارات منع الحمل.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kern="1200" dirty="0">
                <a:solidFill>
                  <a:schemeClr val="tx1"/>
                </a:solidFill>
                <a:latin typeface="Arial" panose="020B0604020202020204" pitchFamily="34" charset="0"/>
                <a:ea typeface="+mn-ea"/>
                <a:cs typeface="Arial" panose="020B0604020202020204" pitchFamily="34" charset="0"/>
              </a:rPr>
              <a:t>ارتفاع شديد في معدل انتشار معدل الإصابة بالأمراض المنقولة جنسيًا في الدراسة ECHO. هناك حاجة إلى استراتيجيات فحص جديدة وعلاج جديد (علاج الشريك)، وإستراتيجيات جديدة للوقاية من الأمراض المنقولة جنسيًا. ترغب المرأة في توفر خدمات فيروس HIV وخدمات تنظيم الأسرة في نفس الغرفة ومن نفس مقدم الخدمات وفي نفس اللحظة.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kern="1200" dirty="0">
                <a:solidFill>
                  <a:schemeClr val="tx1"/>
                </a:solidFill>
                <a:latin typeface="Arial" panose="020B0604020202020204" pitchFamily="34" charset="0"/>
                <a:ea typeface="+mn-ea"/>
                <a:cs typeface="Arial" panose="020B0604020202020204" pitchFamily="34" charset="0"/>
              </a:rPr>
              <a:t>دراسة POWER: مشروع إيضاحي لتقييم معدل استعمال العلاج الوقائي قبل التعرض واستمرارية تناوله بين المراهقات والشابات في كيب تاون.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kern="1200" dirty="0">
                <a:solidFill>
                  <a:schemeClr val="tx1"/>
                </a:solidFill>
                <a:latin typeface="Arial" panose="020B0604020202020204" pitchFamily="34" charset="0"/>
                <a:ea typeface="+mn-ea"/>
                <a:cs typeface="Arial" panose="020B0604020202020204" pitchFamily="34" charset="0"/>
              </a:rPr>
              <a:t>التكامل يجب أن يكون مصحوبًا بجودة الخدمات المقدمة، ويجب أن تأخذ التجارب السريرية والدراسات الإيضاحية بعين الاعتبار المشكلات الأخلاقية المتعلقة بالحصول بعد الدراسة على مجموعة كاملة من الخدمات المتكاملة.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dirty="0">
              <a:solidFill>
                <a:schemeClr val="tx1"/>
              </a:solidFill>
              <a:latin typeface="Arial" panose="020B0604020202020204" pitchFamily="34" charset="0"/>
              <a:ea typeface="+mn-ea"/>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kern="1200" dirty="0">
              <a:solidFill>
                <a:schemeClr val="tx1"/>
              </a:solidFill>
              <a:latin typeface="+mn-lt"/>
              <a:ea typeface="+mn-ea"/>
              <a:cs typeface="Aria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Arial"/>
              <a:ea typeface="+mn-ea"/>
              <a:cs typeface="Arial"/>
            </a:endParaRPr>
          </a:p>
          <a:p>
            <a:pPr marL="171450" indent="-171450" algn="r" rtl="1">
              <a:buFont typeface="Arial" panose="020B0604020202020204" pitchFamily="34" charset="0"/>
              <a:buChar char="•"/>
            </a:pPr>
            <a:endParaRPr lang="en-US" sz="1800" kern="1200" dirty="0">
              <a:solidFill>
                <a:schemeClr val="tx1"/>
              </a:solidFill>
              <a:latin typeface="+mn-lt"/>
              <a:ea typeface="+mn-ea"/>
              <a:cs typeface="+mn-cs"/>
            </a:endParaRPr>
          </a:p>
          <a:p>
            <a:pPr marL="171450" indent="-171450" algn="r" rtl="1">
              <a:buFont typeface="Arial" panose="020B0604020202020204" pitchFamily="34" charset="0"/>
              <a:buChar char="•"/>
            </a:pPr>
            <a:endParaRPr lang="en-US" sz="1800" kern="1200" dirty="0">
              <a:solidFill>
                <a:schemeClr val="tx1"/>
              </a:solidFill>
              <a:latin typeface="+mn-lt"/>
              <a:ea typeface="+mn-ea"/>
              <a:cs typeface="+mn-cs"/>
            </a:endParaRPr>
          </a:p>
          <a:p>
            <a:pPr algn="r" rtl="1"/>
            <a:endParaRPr lang="en-US" sz="1800" kern="1200" dirty="0">
              <a:solidFill>
                <a:schemeClr val="tx1"/>
              </a:solidFill>
              <a:latin typeface="+mn-lt"/>
              <a:ea typeface="+mn-ea"/>
              <a:cs typeface="+mn-cs"/>
            </a:endParaRPr>
          </a:p>
          <a:p>
            <a:pPr rtl="1"/>
            <a:endParaRPr lang="en-US" sz="600" kern="1200" dirty="0">
              <a:solidFill>
                <a:schemeClr val="tx1"/>
              </a:solidFill>
              <a:latin typeface="+mn-lt"/>
              <a:ea typeface="+mn-ea"/>
              <a:cs typeface="+mn-cs"/>
            </a:endParaRPr>
          </a:p>
          <a:p>
            <a:pPr rtl="1">
              <a:spcBef>
                <a:spcPts val="0"/>
              </a:spcBef>
            </a:pPr>
            <a:endParaRPr lang="en-GB" sz="1800" kern="1400" dirty="0">
              <a:solidFill>
                <a:schemeClr val="tx1"/>
              </a:solidFill>
              <a:latin typeface="+mn-lt"/>
              <a:ea typeface="+mn-ea"/>
              <a:cs typeface="+mn-cs"/>
            </a:endParaRPr>
          </a:p>
          <a:p>
            <a:pPr marL="171450" indent="-171450" rtl="1">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8</a:t>
            </a:fld>
            <a:endParaRPr lang="en-GB"/>
          </a:p>
        </p:txBody>
      </p:sp>
    </p:spTree>
    <p:extLst>
      <p:ext uri="{BB962C8B-B14F-4D97-AF65-F5344CB8AC3E}">
        <p14:creationId xmlns:p14="http://schemas.microsoft.com/office/powerpoint/2010/main" val="133872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الدراسة EPIC-NSW: دراسة إيضاحية حول المجموعات السكانية تتناول العلاج الوقائي قبل التعرض أجرتها جامعة نيو ساوث ويلز بأستراليا وتمثل جزءًا من إستراتيجية نيو ساوث ويلز الخاصة بفيروس HIV والتي تهدف إلى التخلص الفعلي من انتقال فيروس بحلول عام </a:t>
            </a:r>
            <a:r>
              <a:rPr lang="ar" dirty="0" smtClean="0">
                <a:latin typeface="Arial" panose="020B0604020202020204" pitchFamily="34" charset="0"/>
                <a:cs typeface="Arial" panose="020B0604020202020204" pitchFamily="34" charset="0"/>
              </a:rPr>
              <a:t>2020</a:t>
            </a:r>
            <a:r>
              <a:rPr lang="en-US"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 عرض المتابعة الموسعة للدراسة EPIC-NSW ، يرجى العلم بأن البيانات الموجودة في الشريحة تقوم بتحديث البيانات التلخيصية (تم تنقيح مجموعة الشرائح قبل النشر</a:t>
            </a:r>
            <a:r>
              <a:rPr lang="ar"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ar" dirty="0">
                <a:latin typeface="Arial" panose="020B0604020202020204" pitchFamily="34" charset="0"/>
                <a:cs typeface="Arial" panose="020B0604020202020204" pitchFamily="34" charset="0"/>
              </a:rPr>
              <a:t>متوسط المتابعة يبلغ تقريبًا عامين، </a:t>
            </a:r>
            <a:r>
              <a:rPr lang="ar" sz="1200" kern="1200" dirty="0">
                <a:solidFill>
                  <a:schemeClr val="tx1"/>
                </a:solidFill>
                <a:effectLst/>
                <a:latin typeface="Arial" panose="020B0604020202020204" pitchFamily="34" charset="0"/>
                <a:ea typeface="+mn-ea"/>
                <a:cs typeface="Arial" panose="020B0604020202020204" pitchFamily="34" charset="0"/>
              </a:rPr>
              <a:t>19690 شخص سنويًا من المتابعة، مجموعة بيانات كبيرة تمثل العالم </a:t>
            </a:r>
            <a:r>
              <a:rPr lang="ar" sz="1200" kern="1200" dirty="0" smtClean="0">
                <a:solidFill>
                  <a:schemeClr val="tx1"/>
                </a:solidFill>
                <a:effectLst/>
                <a:latin typeface="Arial" panose="020B0604020202020204" pitchFamily="34" charset="0"/>
                <a:ea typeface="+mn-ea"/>
                <a:cs typeface="Arial" panose="020B0604020202020204" pitchFamily="34" charset="0"/>
              </a:rPr>
              <a:t>الحقيقي</a:t>
            </a:r>
            <a:r>
              <a:rPr lang="en-US" sz="1200" kern="1200" dirty="0" smtClean="0">
                <a:solidFill>
                  <a:schemeClr val="tx1"/>
                </a:solidFill>
                <a:effectLst/>
                <a:latin typeface="Arial" panose="020B0604020202020204" pitchFamily="34" charset="0"/>
                <a:ea typeface="+mn-ea"/>
                <a:cs typeface="Arial" panose="020B0604020202020204" pitchFamily="34" charset="0"/>
              </a:rPr>
              <a:t>.</a:t>
            </a:r>
            <a:endParaRPr lang="ar"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kern="1200" dirty="0">
                <a:solidFill>
                  <a:schemeClr val="tx1"/>
                </a:solidFill>
                <a:effectLst/>
                <a:latin typeface="Arial" panose="020B0604020202020204" pitchFamily="34" charset="0"/>
                <a:ea typeface="+mn-ea"/>
                <a:cs typeface="Arial" panose="020B0604020202020204" pitchFamily="34" charset="0"/>
              </a:rPr>
              <a:t>كان معدل الإصابة شبيه بالمستوى الذي أُبلغ عنه في المتابعة لسنة واحدة، حيث بلغت 1.52 لكل 1000 شخص سنويًا </a:t>
            </a:r>
            <a:r>
              <a:rPr lang="ar" sz="1200" dirty="0">
                <a:latin typeface="Arial" panose="020B0604020202020204" pitchFamily="34" charset="0"/>
                <a:cs typeface="Arial" panose="020B0604020202020204" pitchFamily="34" charset="0"/>
              </a:rPr>
              <a:t>(95% مجال الثقة 1.07-2.18). لاحظ أنه يتم تسجيل  معدل الإصابة  لكل 1000 شخص في السنة - معدل الإصابة بفيروس HIV في هذه المجموعة منخفضة للغاية.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panose="020B0604020202020204" pitchFamily="34" charset="0"/>
                <a:cs typeface="Arial" panose="020B0604020202020204" pitchFamily="34" charset="0"/>
              </a:rPr>
              <a:t>جميع الأمراض التي أصابت غير الملتزمين (الأشخاص الذين توقفوا عن تناول العلاج الوقائي قبل التعرض بعد وصفة طبية أولى). الأسباب الرئيسية للتوقف عن تناول العلاج الوقائي قبل التعرض لدى قالبي تفاعلات المصل كانت الدخول في علاقة أو حدوث تغير ملحوظ في الخطر؛ </a:t>
            </a:r>
            <a:r>
              <a:rPr lang="ar" sz="1200" dirty="0">
                <a:latin typeface="Arial" panose="020B0604020202020204" pitchFamily="34" charset="0"/>
                <a:cs typeface="Arial" panose="020B0604020202020204" pitchFamily="34" charset="0"/>
              </a:rPr>
              <a:t>تحديد أسباب توقف الأشخاص عن تناول العلاج الوقائي قبل التعرض وكيفية حدوث التوقف وكذلك استئناف تناوله من جديد من الأمور الحيوية لخفض معدل </a:t>
            </a:r>
            <a:r>
              <a:rPr lang="ar" sz="1200" dirty="0" smtClean="0">
                <a:latin typeface="Arial" panose="020B0604020202020204" pitchFamily="34" charset="0"/>
                <a:cs typeface="Arial" panose="020B0604020202020204" pitchFamily="34" charset="0"/>
              </a:rPr>
              <a:t>الإصابة</a:t>
            </a:r>
            <a:r>
              <a:rPr lang="en-US" sz="1200"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panose="020B0604020202020204" pitchFamily="34" charset="0"/>
                <a:cs typeface="Arial" panose="020B0604020202020204" pitchFamily="34" charset="0"/>
              </a:rPr>
              <a:t>ارتفاع نسبة الإصابة لدى مستخدمي العلاج الوقائي قبل التعرض الذين أبلغوا عن استخدام الميثامفيتامين والإصابة بمرض شرجي منقول جنسيًا عند التقدير الأساسي </a:t>
            </a: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 (نسبة معدل الإصابة (IRR) 7.58، 95% مجال الثقة 3.02 – 18.99</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a:t>
            </a:r>
            <a:endParaRPr lang="ar"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معدل الإصابة أعلى قليلا في من هم دون 25 عامًا، ولكن فقط مقارنةً بالفئة العمرية 45-54: 3.56 لكل 1000 شخص - سنة مقابل 0.7 لكل 1000 شخص </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سنة</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endParaRPr lang="ar"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u="none" strike="noStrike" kern="1200" dirty="0">
                <a:solidFill>
                  <a:schemeClr val="tx1"/>
                </a:solidFill>
                <a:effectLst/>
                <a:latin typeface="Arial" panose="020B0604020202020204" pitchFamily="34" charset="0"/>
                <a:ea typeface="+mn-ea"/>
                <a:cs typeface="Arial" panose="020B0604020202020204" pitchFamily="34" charset="0"/>
              </a:rPr>
              <a:t>الاتجاه نحو ارفاع معدل الإصابة في الرجال الذين يمارسون الجنس مع الرجال من أصل آسيوي (نسبة معدل الإصابة 1.35 ، 95٪ مجال الثقة 0.50-3.69) مقارنة بالرجال المولودين في </a:t>
            </a:r>
            <a:r>
              <a:rPr lang="ar" sz="1200" b="0" i="0" u="none" strike="noStrike" kern="1200" dirty="0" smtClean="0">
                <a:solidFill>
                  <a:schemeClr val="tx1"/>
                </a:solidFill>
                <a:effectLst/>
                <a:latin typeface="Arial" panose="020B0604020202020204" pitchFamily="34" charset="0"/>
                <a:ea typeface="+mn-ea"/>
                <a:cs typeface="Arial" panose="020B0604020202020204" pitchFamily="34" charset="0"/>
              </a:rPr>
              <a:t>أستراليا</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a:t>
            </a:r>
            <a:endParaRPr lang="ar"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lgn="r" rtl="1">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9</a:t>
            </a:fld>
            <a:endParaRPr lang="en-GB"/>
          </a:p>
        </p:txBody>
      </p:sp>
    </p:spTree>
    <p:extLst>
      <p:ext uri="{BB962C8B-B14F-4D97-AF65-F5344CB8AC3E}">
        <p14:creationId xmlns:p14="http://schemas.microsoft.com/office/powerpoint/2010/main" val="71899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بريفينير عبارة عن دراسة تعرض استباقية تختص بالرجال الذين يمارسون الجنس مع رجال ويحصلون على العلاج الوقائي قبل التعرض في منطقة باريس.  دراسة التعرض الاستباقية هي مشروع إيضاحي يهدف إلى تقليل تشخيصات فيروس HIV الجديدة بين الرجال الذين يمارسون الجنس مع رجال في منطقة باريس بنسبة 15% بحلول عام 2020 مقارنةً بعام 2016.</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اختار المشاركون تناول العلاج الوقائي قبل التعرض بصفة يومية أو حسب الطلب عند الدخول إلى دراسة التعرض وكان بإمكانهم التبديل. اختار 15% تغيير نمط الجرعات. اختار 49.2% تناول الجرعات حسب الطلب. تم خلال فترة المتابعة الحفاظ على التوازن بين تناول الجرعات بصفة يومية أو حسب الطلب.</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كانت نسبة أكبر من الممارسات الجنسية في المجموعة التي تتناول حسب الطلب غير مشمولة بالعلاج الوقائي قبل التعرض (17.8%) مقارنةً بالمجموعة التي تتناول بصفة يومية (2.7%)؛ استخدام الواقي الذكري أعلى بشكل هامشي في المجموعة التي تتناول حسب الطلب. </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لا فرق في معدل الإصابة بين كلا نظامي الجرعات. حالتا إصابة، كلتاهما بين الرجال الذين توقفوا عن العلاج الوقائي قبل التعرض (7 و10 أسابيع قبل العدوى). لاحظ أنه يُعبر عن  معدل الإصابة من خلال متابعة 100 شخص لإجمالي السنوات، بخلاف EPIC-NSW.</a:t>
            </a:r>
          </a:p>
          <a:p>
            <a:pPr marL="171450" indent="-171450" rtl="1">
              <a:buFont typeface="Arial" panose="020B0604020202020204" pitchFamily="34" charset="0"/>
              <a:buChar char="•"/>
            </a:pPr>
            <a:r>
              <a:rPr lang="ar" dirty="0">
                <a:latin typeface="Arial" panose="020B0604020202020204" pitchFamily="34" charset="0"/>
                <a:cs typeface="Arial" panose="020B0604020202020204" pitchFamily="34" charset="0"/>
              </a:rPr>
              <a:t>معدلٌ عالٍ للإصابة بالالتهاب الكبدي الفيروسي والأمراض البكتيرية المنقولة جنسيًا، وهناك زيادة بارزة في نسبة الإصابة في السنة. ثلاث زيارات متابعة شهريًا، إلا أن فرز الأمراض المنقولة جنسيًا كان وفق ما يراه الطبيب (ملحوظة: توصي الإرشادات الفرنسية بإجراء فحوصات الأمراض المنقولة جنسيًا كل ثلاثة أشهر في الرجال الذين يمارسون الجنس مع رجال</a:t>
            </a:r>
            <a:r>
              <a:rPr lang="ar"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endParaRPr lang="a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E651E6F5-D687-49CB-8A6A-4175495EC24C}" type="slidenum">
              <a:rPr lang="en-GB" smtClean="0"/>
              <a:t>10</a:t>
            </a:fld>
            <a:endParaRPr lang="en-GB"/>
          </a:p>
        </p:txBody>
      </p:sp>
    </p:spTree>
    <p:extLst>
      <p:ext uri="{BB962C8B-B14F-4D97-AF65-F5344CB8AC3E}">
        <p14:creationId xmlns:p14="http://schemas.microsoft.com/office/powerpoint/2010/main" val="2343059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1"/>
          <a:lstStyle/>
          <a:p>
            <a:pPr rtl="1"/>
            <a:r>
              <a:rPr lang="ar"/>
              <a:t>Click to edit Master title style</a:t>
            </a:r>
            <a:endParaRPr lang="en-GB"/>
          </a:p>
        </p:txBody>
      </p:sp>
      <p:sp>
        <p:nvSpPr>
          <p:cNvPr id="3" name="Subtitle 2"/>
          <p:cNvSpPr>
            <a:spLocks noGrp="1"/>
          </p:cNvSpPr>
          <p:nvPr>
            <p:ph type="subTitle" idx="1"/>
          </p:nvPr>
        </p:nvSpPr>
        <p:spPr>
          <a:xfrm>
            <a:off x="1371600" y="3886200"/>
            <a:ext cx="6400800" cy="1752600"/>
          </a:xfrm>
        </p:spPr>
        <p:txBody>
          <a:bodyPr rtlCol="1"/>
          <a:lstStyle>
            <a:lvl1pPr marL="0" indent="0" algn="ctr" rtl="1">
              <a:buNone/>
              <a:defRPr>
                <a:solidFill>
                  <a:schemeClr val="tx1">
                    <a:tint val="75000"/>
                  </a:schemeClr>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
              <a:t>Click to edit Master subtitle style</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6" name="TextBox 5"/>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sp>
        <p:nvSpPr>
          <p:cNvPr id="3" name="Vertical Text Placeholder 2"/>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1"/>
          <a:lstStyle/>
          <a:p>
            <a:pPr rtl="1"/>
            <a:r>
              <a:rPr lang="a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sp>
        <p:nvSpPr>
          <p:cNvPr id="3" name="Content Placeholder 2"/>
          <p:cNvSpPr>
            <a:spLocks noGrp="1"/>
          </p:cNvSpPr>
          <p:nvPr>
            <p:ph idx="1"/>
          </p:nvPr>
        </p:nvSpPr>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1" anchor="t"/>
          <a:lstStyle>
            <a:lvl1pPr algn="r" rtl="1">
              <a:defRPr sz="4000" b="1" cap="all"/>
            </a:lvl1pPr>
          </a:lstStyle>
          <a:p>
            <a:pPr rtl="1"/>
            <a:r>
              <a:rPr lang="ar"/>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rtlCol="1" anchor="b"/>
          <a:lstStyle>
            <a:lvl1pPr marL="0" indent="0" algn="r" rtl="1">
              <a:buNone/>
              <a:defRPr sz="2000">
                <a:solidFill>
                  <a:schemeClr val="tx1">
                    <a:tint val="75000"/>
                  </a:schemeClr>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8" name="TextBox 7"/>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4" name="Content Placeholder 3"/>
          <p:cNvSpPr>
            <a:spLocks noGrp="1"/>
          </p:cNvSpPr>
          <p:nvPr>
            <p:ph sz="half" idx="2"/>
          </p:nvPr>
        </p:nvSpPr>
        <p:spPr>
          <a:xfrm>
            <a:off x="4648200" y="1600200"/>
            <a:ext cx="4038600" cy="4525963"/>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9" name="TextBox 8"/>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lvl1pPr algn="r" rtl="1">
              <a:defRPr/>
            </a:lvl1pPr>
          </a:lstStyle>
          <a:p>
            <a:pPr rtl="1"/>
            <a:r>
              <a:rPr lang="ar"/>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p:cNvSpPr>
            <a:spLocks noGrp="1"/>
          </p:cNvSpPr>
          <p:nvPr>
            <p:ph sz="half" idx="2"/>
          </p:nvPr>
        </p:nvSpPr>
        <p:spPr>
          <a:xfrm>
            <a:off x="457200" y="2174875"/>
            <a:ext cx="4040188"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5" name="Text Placeholder 4"/>
          <p:cNvSpPr>
            <a:spLocks noGrp="1"/>
          </p:cNvSpPr>
          <p:nvPr>
            <p:ph type="body" sz="quarter" idx="3"/>
          </p:nvPr>
        </p:nvSpPr>
        <p:spPr>
          <a:xfrm>
            <a:off x="4645025" y="1535113"/>
            <a:ext cx="4041775"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p:cNvSpPr>
            <a:spLocks noGrp="1"/>
          </p:cNvSpPr>
          <p:nvPr>
            <p:ph sz="quarter" idx="4"/>
          </p:nvPr>
        </p:nvSpPr>
        <p:spPr>
          <a:xfrm>
            <a:off x="4645025" y="2174875"/>
            <a:ext cx="4041775"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11" name="TextBox 10"/>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ar"/>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7" name="TextBox 6"/>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1" anchor="b"/>
          <a:lstStyle>
            <a:lvl1pPr algn="r" rtl="1">
              <a:defRPr sz="2000" b="1"/>
            </a:lvl1pPr>
          </a:lstStyle>
          <a:p>
            <a:pPr rtl="1"/>
            <a:r>
              <a:rPr lang="a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
        <p:nvSpPr>
          <p:cNvPr id="4" name="Text Placeholder 3"/>
          <p:cNvSpPr>
            <a:spLocks noGrp="1"/>
          </p:cNvSpPr>
          <p:nvPr>
            <p:ph type="body" sz="half" idx="2"/>
          </p:nvPr>
        </p:nvSpPr>
        <p:spPr>
          <a:xfrm>
            <a:off x="457200" y="1435100"/>
            <a:ext cx="3008313" cy="4691063"/>
          </a:xfrm>
        </p:spPr>
        <p:txBody>
          <a:bodyPr rtlCol="1"/>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9" name="TextBox 8"/>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1" anchor="b"/>
          <a:lstStyle>
            <a:lvl1pPr algn="r" rtl="1">
              <a:defRPr sz="2000" b="1"/>
            </a:lvl1pPr>
          </a:lstStyle>
          <a:p>
            <a:pPr rtl="1"/>
            <a:r>
              <a:rPr lang="a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a:p>
        </p:txBody>
      </p:sp>
      <p:sp>
        <p:nvSpPr>
          <p:cNvPr id="4" name="Text Placeholder 3"/>
          <p:cNvSpPr>
            <a:spLocks noGrp="1"/>
          </p:cNvSpPr>
          <p:nvPr>
            <p:ph type="body" sz="half" idx="2"/>
          </p:nvPr>
        </p:nvSpPr>
        <p:spPr>
          <a:xfrm>
            <a:off x="1792288" y="5367338"/>
            <a:ext cx="5486400" cy="804862"/>
          </a:xfrm>
        </p:spPr>
        <p:txBody>
          <a:bodyPr rtlCol="1"/>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GB"/>
          </a:p>
        </p:txBody>
      </p:sp>
      <p:sp>
        <p:nvSpPr>
          <p:cNvPr id="9" name="TextBox 8"/>
          <p:cNvSpPr txBox="1"/>
          <p:nvPr userDrawn="1"/>
        </p:nvSpPr>
        <p:spPr>
          <a:xfrm>
            <a:off x="7149944" y="6505599"/>
            <a:ext cx="1886552" cy="292388"/>
          </a:xfrm>
          <a:prstGeom prst="rect">
            <a:avLst/>
          </a:prstGeom>
          <a:noFill/>
        </p:spPr>
        <p:txBody>
          <a:bodyPr wrap="square" rtlCol="1">
            <a:spAutoFit/>
          </a:bodyPr>
          <a:lstStyle/>
          <a:p>
            <a:pPr algn="r" rtl="1"/>
            <a:r>
              <a:rPr lang="ar" sz="130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1" anchor="ctr">
            <a:normAutofit/>
          </a:bodyPr>
          <a:lstStyle/>
          <a:p>
            <a:pPr rtl="1"/>
            <a:r>
              <a:rPr lang="ar"/>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ias2019.org/Abstract/Abstract/1057"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programme.ias2019.org/Programme/Session/7"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programme.ias2019.org/Abstract/Abstract/1906" TargetMode="External"/><Relationship Id="rId4" Type="http://schemas.openxmlformats.org/officeDocument/2006/relationships/hyperlink" Target="http://programme.ias2019.org/Abstract/Abstract/4417"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http://programme.ias2019.org/Abstract/Abstract/489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ogramme.ias2019.org/Abstract/Abstract/4898" TargetMode="Externa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hyperlink" Target="http://programme.ias2019.org/Abstract/Abstract/3219" TargetMode="External"/><Relationship Id="rId5" Type="http://schemas.openxmlformats.org/officeDocument/2006/relationships/image" Target="../media/image11.png"/><Relationship Id="rId10" Type="http://schemas.openxmlformats.org/officeDocument/2006/relationships/slide" Target="slide3.xml"/><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programme.ias2019.org/Programme/Session/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programme.ias2019.org/Programme/Session/5" TargetMode="Externa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programme.ias2019.org/Programme/Session/5" TargetMode="Externa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programme.ias2019.org/Programme/Session/5" TargetMode="External"/><Relationship Id="rId5" Type="http://schemas.openxmlformats.org/officeDocument/2006/relationships/hyperlink" Target="http://programme.ias2019.org/Abstract/Abstract/4843" TargetMode="Externa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programme.ias2019.org/Abstract/Abstract/4979" TargetMode="External"/><Relationship Id="rId3" Type="http://schemas.openxmlformats.org/officeDocument/2006/relationships/image" Target="../media/image19.png"/><Relationship Id="rId7"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programme.ias2019.org/Abstract/Abstract/494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programme.ias2019.org/Abstract/Abstract/2709" TargetMode="Externa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programme.ias2019.org/Abstract/Abstract/4005" TargetMode="Externa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16.xml"/><Relationship Id="rId1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6.xml"/><Relationship Id="rId5" Type="http://schemas.openxmlformats.org/officeDocument/2006/relationships/slide" Target="slide17.xml"/><Relationship Id="rId15" Type="http://schemas.openxmlformats.org/officeDocument/2006/relationships/slide" Target="slide11.xml"/><Relationship Id="rId10" Type="http://schemas.openxmlformats.org/officeDocument/2006/relationships/slide" Target="slide23.xml"/><Relationship Id="rId4" Type="http://schemas.openxmlformats.org/officeDocument/2006/relationships/slide" Target="slide9.xml"/><Relationship Id="rId9" Type="http://schemas.openxmlformats.org/officeDocument/2006/relationships/slide" Target="slide20.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rogramme.ias2019.org/Programme/Session/9" TargetMode="External"/><Relationship Id="rId5" Type="http://schemas.openxmlformats.org/officeDocument/2006/relationships/hyperlink" Target="http://programme.ias2019.org/Programme/Session/66" TargetMode="External"/><Relationship Id="rId4" Type="http://schemas.openxmlformats.org/officeDocument/2006/relationships/hyperlink" Target="http://programme.ias2019.org/Abstract/Abstract/457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programme.ias2019.org/Abstract/Abstract/1511" TargetMode="External"/><Relationship Id="rId3" Type="http://schemas.openxmlformats.org/officeDocument/2006/relationships/slide" Target="slide3.xml"/><Relationship Id="rId7" Type="http://schemas.openxmlformats.org/officeDocument/2006/relationships/hyperlink" Target="http://programme.ias2019.org/Abstract/Abstract/42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rogramme.ias2019.org/Abstract/Abstract/1864" TargetMode="External"/><Relationship Id="rId5" Type="http://schemas.openxmlformats.org/officeDocument/2006/relationships/hyperlink" Target="http://programme.ias2019.org/Abstract/Abstract/3462"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programme.ias2019.org/Abstract/Abstract/1864" TargetMode="External"/><Relationship Id="rId3" Type="http://schemas.openxmlformats.org/officeDocument/2006/relationships/slide" Target="slide3.xml"/><Relationship Id="rId7" Type="http://schemas.openxmlformats.org/officeDocument/2006/relationships/hyperlink" Target="http://programme.ias2019.org/Abstract/Abstract/426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programme.ias2019.org/Programme/Session/19" TargetMode="External"/><Relationship Id="rId5" Type="http://schemas.openxmlformats.org/officeDocument/2006/relationships/hyperlink" Target="http://programme.ias2019.org/Abstract/Abstract/4346" TargetMode="External"/><Relationship Id="rId4" Type="http://schemas.openxmlformats.org/officeDocument/2006/relationships/hyperlink" Target="http://programme.ias2019.org/Programme/Session/7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programme.ias2019.org/Programme/Session/1" TargetMode="Externa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programme.ias2019.org/Abstract/Abstract/169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programme.ias2019.org/Abstract/Abstract/4845" TargetMode="External"/><Relationship Id="rId5" Type="http://schemas.openxmlformats.org/officeDocument/2006/relationships/hyperlink" Target="http://programme.ias2019.org/Abstract/Abstract/4810" TargetMode="Externa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programme.ias2019.org/Abstract/Abstract/2450" TargetMode="Externa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934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5B42-C5E9-499B-9F71-E60438B0F61B}"/>
              </a:ext>
            </a:extLst>
          </p:cNvPr>
          <p:cNvSpPr>
            <a:spLocks noGrp="1"/>
          </p:cNvSpPr>
          <p:nvPr>
            <p:ph type="title"/>
          </p:nvPr>
        </p:nvSpPr>
        <p:spPr/>
        <p:txBody>
          <a:bodyPr rtlCol="1">
            <a:normAutofit/>
          </a:bodyPr>
          <a:lstStyle/>
          <a:p>
            <a:pPr algn="r" rtl="1"/>
            <a:r>
              <a:rPr lang="ar" sz="2000" b="1" dirty="0">
                <a:solidFill>
                  <a:srgbClr val="E0001B"/>
                </a:solidFill>
              </a:rPr>
              <a:t>نظام الوقاية قبل التعرض</a:t>
            </a:r>
            <a:r>
              <a:rPr lang="en-GB" dirty="0"/>
              <a:t/>
            </a:r>
            <a:br>
              <a:rPr lang="en-GB" dirty="0"/>
            </a:br>
            <a:r>
              <a:rPr lang="ar" sz="3000" b="1" dirty="0"/>
              <a:t>أثر العلاج الوقائي قبل التعرض: بريفينير</a:t>
            </a:r>
            <a:endParaRPr lang="en-GB" sz="3000" dirty="0"/>
          </a:p>
        </p:txBody>
      </p:sp>
      <p:graphicFrame>
        <p:nvGraphicFramePr>
          <p:cNvPr id="5" name="Content Placeholder 4">
            <a:extLst>
              <a:ext uri="{FF2B5EF4-FFF2-40B4-BE49-F238E27FC236}">
                <a16:creationId xmlns:a16="http://schemas.microsoft.com/office/drawing/2014/main" id="{2D0FCDD9-E488-4DAB-808E-67D542D36922}"/>
              </a:ext>
            </a:extLst>
          </p:cNvPr>
          <p:cNvGraphicFramePr>
            <a:graphicFrameLocks noGrp="1"/>
          </p:cNvGraphicFramePr>
          <p:nvPr>
            <p:ph sz="half" idx="1"/>
            <p:extLst>
              <p:ext uri="{D42A27DB-BD31-4B8C-83A1-F6EECF244321}">
                <p14:modId xmlns:p14="http://schemas.microsoft.com/office/powerpoint/2010/main" val="2811126591"/>
              </p:ext>
            </p:extLst>
          </p:nvPr>
        </p:nvGraphicFramePr>
        <p:xfrm>
          <a:off x="457200" y="2586659"/>
          <a:ext cx="4042793" cy="2286596"/>
        </p:xfrm>
        <a:graphic>
          <a:graphicData uri="http://schemas.openxmlformats.org/drawingml/2006/table">
            <a:tbl>
              <a:tblPr firstRow="1" bandRow="1">
                <a:tableStyleId>{5C22544A-7EE6-4342-B048-85BDC9FD1C3A}</a:tableStyleId>
              </a:tblPr>
              <a:tblGrid>
                <a:gridCol w="1018456">
                  <a:extLst>
                    <a:ext uri="{9D8B030D-6E8A-4147-A177-3AD203B41FA5}">
                      <a16:colId xmlns:a16="http://schemas.microsoft.com/office/drawing/2014/main" val="1063549463"/>
                    </a:ext>
                  </a:extLst>
                </a:gridCol>
                <a:gridCol w="1080120">
                  <a:extLst>
                    <a:ext uri="{9D8B030D-6E8A-4147-A177-3AD203B41FA5}">
                      <a16:colId xmlns:a16="http://schemas.microsoft.com/office/drawing/2014/main" val="1839462945"/>
                    </a:ext>
                  </a:extLst>
                </a:gridCol>
                <a:gridCol w="1008112">
                  <a:extLst>
                    <a:ext uri="{9D8B030D-6E8A-4147-A177-3AD203B41FA5}">
                      <a16:colId xmlns:a16="http://schemas.microsoft.com/office/drawing/2014/main" val="3349376969"/>
                    </a:ext>
                  </a:extLst>
                </a:gridCol>
                <a:gridCol w="936105">
                  <a:extLst>
                    <a:ext uri="{9D8B030D-6E8A-4147-A177-3AD203B41FA5}">
                      <a16:colId xmlns:a16="http://schemas.microsoft.com/office/drawing/2014/main" val="988400783"/>
                    </a:ext>
                  </a:extLst>
                </a:gridCol>
              </a:tblGrid>
              <a:tr h="1097280">
                <a:tc>
                  <a:txBody>
                    <a:bodyPr/>
                    <a:lstStyle/>
                    <a:p>
                      <a:pPr rtl="1"/>
                      <a:endParaRPr lang="en-GB" sz="1300" baseline="0" dirty="0">
                        <a:latin typeface="Arial" panose="020B0604020202020204" pitchFamily="34" charset="0"/>
                        <a:cs typeface="Arial" panose="020B0604020202020204" pitchFamily="34" charset="0"/>
                      </a:endParaRPr>
                    </a:p>
                  </a:txBody>
                  <a:tcPr marL="68580" marR="68580" marT="34290" marB="34290"/>
                </a:tc>
                <a:tc>
                  <a:txBody>
                    <a:bodyPr/>
                    <a:lstStyle/>
                    <a:p>
                      <a:pPr rtl="1"/>
                      <a:r>
                        <a:rPr lang="ar" sz="1300" dirty="0">
                          <a:latin typeface="Arial" panose="020B0604020202020204" pitchFamily="34" charset="0"/>
                          <a:cs typeface="Arial" panose="020B0604020202020204" pitchFamily="34" charset="0"/>
                        </a:rPr>
                        <a:t>معدل الإصابة لكل 100 شخص سنويًا (95% مجال ثقة (CI))</a:t>
                      </a:r>
                    </a:p>
                  </a:txBody>
                  <a:tcPr marL="68580" marR="68580" marT="34290" marB="34290"/>
                </a:tc>
                <a:tc>
                  <a:txBody>
                    <a:bodyPr/>
                    <a:lstStyle/>
                    <a:p>
                      <a:pPr rtl="1"/>
                      <a:r>
                        <a:rPr lang="ar" sz="1300" dirty="0">
                          <a:latin typeface="Arial" panose="020B0604020202020204" pitchFamily="34" charset="0"/>
                          <a:cs typeface="Arial" panose="020B0604020202020204" pitchFamily="34" charset="0"/>
                        </a:rPr>
                        <a:t>الزيادة في نسبة الإصابة في السنة</a:t>
                      </a:r>
                    </a:p>
                  </a:txBody>
                  <a:tcPr marL="68580" marR="68580" marT="34290" marB="34290"/>
                </a:tc>
                <a:tc>
                  <a:txBody>
                    <a:bodyPr/>
                    <a:lstStyle/>
                    <a:p>
                      <a:pPr rtl="1"/>
                      <a:r>
                        <a:rPr lang="ar" sz="1300" dirty="0">
                          <a:latin typeface="Arial" panose="020B0604020202020204" pitchFamily="34" charset="0"/>
                          <a:cs typeface="Arial" panose="020B0604020202020204" pitchFamily="34" charset="0"/>
                        </a:rPr>
                        <a:t>القيمة الاحتمالية</a:t>
                      </a:r>
                    </a:p>
                  </a:txBody>
                  <a:tcPr marL="68580" marR="68580" marT="34290" marB="34290"/>
                </a:tc>
                <a:extLst>
                  <a:ext uri="{0D108BD9-81ED-4DB2-BD59-A6C34878D82A}">
                    <a16:rowId xmlns:a16="http://schemas.microsoft.com/office/drawing/2014/main" val="1145394151"/>
                  </a:ext>
                </a:extLst>
              </a:tr>
              <a:tr h="594658">
                <a:tc>
                  <a:txBody>
                    <a:bodyPr/>
                    <a:lstStyle/>
                    <a:p>
                      <a:pPr rtl="1"/>
                      <a:r>
                        <a:rPr lang="ar" sz="1300">
                          <a:latin typeface="Arial" panose="020B0604020202020204" pitchFamily="34" charset="0"/>
                          <a:cs typeface="Arial" panose="020B0604020202020204" pitchFamily="34" charset="0"/>
                        </a:rPr>
                        <a:t>السيلان الشرجي</a:t>
                      </a:r>
                    </a:p>
                  </a:txBody>
                  <a:tcPr marL="68580" marR="68580" marT="34290" marB="34290"/>
                </a:tc>
                <a:tc>
                  <a:txBody>
                    <a:bodyPr/>
                    <a:lstStyle/>
                    <a:p>
                      <a:pPr rtl="1"/>
                      <a:r>
                        <a:rPr lang="ar" sz="1300">
                          <a:latin typeface="Arial" panose="020B0604020202020204" pitchFamily="34" charset="0"/>
                          <a:cs typeface="Arial" panose="020B0604020202020204" pitchFamily="34" charset="0"/>
                        </a:rPr>
                        <a:t>27  (24-29)</a:t>
                      </a:r>
                    </a:p>
                  </a:txBody>
                  <a:tcPr marL="68580" marR="68580" marT="34290" marB="34290"/>
                </a:tc>
                <a:tc>
                  <a:txBody>
                    <a:bodyPr/>
                    <a:lstStyle/>
                    <a:p>
                      <a:pPr rtl="1"/>
                      <a:r>
                        <a:rPr lang="ar" sz="1300" dirty="0">
                          <a:latin typeface="Arial" panose="020B0604020202020204" pitchFamily="34" charset="0"/>
                          <a:cs typeface="Arial" panose="020B0604020202020204" pitchFamily="34" charset="0"/>
                        </a:rPr>
                        <a:t>+48%</a:t>
                      </a:r>
                    </a:p>
                  </a:txBody>
                  <a:tcPr marL="68580" marR="68580" marT="34290" marB="34290"/>
                </a:tc>
                <a:tc>
                  <a:txBody>
                    <a:bodyPr/>
                    <a:lstStyle/>
                    <a:p>
                      <a:pPr rtl="1"/>
                      <a:r>
                        <a:rPr lang="ar" sz="1300" dirty="0">
                          <a:latin typeface="Arial" panose="020B0604020202020204" pitchFamily="34" charset="0"/>
                          <a:cs typeface="Arial" panose="020B0604020202020204" pitchFamily="34" charset="0"/>
                        </a:rPr>
                        <a:t>&lt;0.001</a:t>
                      </a:r>
                    </a:p>
                  </a:txBody>
                  <a:tcPr marL="68580" marR="68580" marT="34290" marB="34290"/>
                </a:tc>
                <a:extLst>
                  <a:ext uri="{0D108BD9-81ED-4DB2-BD59-A6C34878D82A}">
                    <a16:rowId xmlns:a16="http://schemas.microsoft.com/office/drawing/2014/main" val="65563471"/>
                  </a:ext>
                </a:extLst>
              </a:tr>
              <a:tr h="594658">
                <a:tc>
                  <a:txBody>
                    <a:bodyPr/>
                    <a:lstStyle/>
                    <a:p>
                      <a:pPr rtl="1"/>
                      <a:r>
                        <a:rPr lang="ar" sz="1300">
                          <a:latin typeface="Arial" panose="020B0604020202020204" pitchFamily="34" charset="0"/>
                          <a:cs typeface="Arial" panose="020B0604020202020204" pitchFamily="34" charset="0"/>
                        </a:rPr>
                        <a:t>أي عدوى منقولة جنسيًا</a:t>
                      </a:r>
                    </a:p>
                  </a:txBody>
                  <a:tcPr marL="68580" marR="68580" marT="34290" marB="34290"/>
                </a:tc>
                <a:tc>
                  <a:txBody>
                    <a:bodyPr/>
                    <a:lstStyle/>
                    <a:p>
                      <a:pPr rtl="1"/>
                      <a:r>
                        <a:rPr lang="ar" sz="1300">
                          <a:latin typeface="Arial" panose="020B0604020202020204" pitchFamily="34" charset="0"/>
                          <a:cs typeface="Arial" panose="020B0604020202020204" pitchFamily="34" charset="0"/>
                        </a:rPr>
                        <a:t>86   (82-90)</a:t>
                      </a:r>
                    </a:p>
                  </a:txBody>
                  <a:tcPr marL="68580" marR="68580" marT="34290" marB="34290"/>
                </a:tc>
                <a:tc>
                  <a:txBody>
                    <a:bodyPr/>
                    <a:lstStyle/>
                    <a:p>
                      <a:pPr rtl="1"/>
                      <a:r>
                        <a:rPr lang="ar" sz="1300">
                          <a:latin typeface="Arial" panose="020B0604020202020204" pitchFamily="34" charset="0"/>
                          <a:cs typeface="Arial" panose="020B0604020202020204" pitchFamily="34" charset="0"/>
                        </a:rPr>
                        <a:t>+38% </a:t>
                      </a:r>
                    </a:p>
                  </a:txBody>
                  <a:tcPr marL="68580" marR="68580" marT="34290" marB="34290"/>
                </a:tc>
                <a:tc>
                  <a:txBody>
                    <a:bodyPr/>
                    <a:lstStyle/>
                    <a:p>
                      <a:pPr rtl="1"/>
                      <a:r>
                        <a:rPr lang="ar" sz="1300" dirty="0">
                          <a:latin typeface="Arial" panose="020B0604020202020204" pitchFamily="34" charset="0"/>
                          <a:cs typeface="Arial" panose="020B0604020202020204" pitchFamily="34" charset="0"/>
                        </a:rPr>
                        <a:t>&lt;0.001</a:t>
                      </a:r>
                    </a:p>
                  </a:txBody>
                  <a:tcPr marL="68580" marR="68580" marT="34290" marB="34290"/>
                </a:tc>
                <a:extLst>
                  <a:ext uri="{0D108BD9-81ED-4DB2-BD59-A6C34878D82A}">
                    <a16:rowId xmlns:a16="http://schemas.microsoft.com/office/drawing/2014/main" val="3997756147"/>
                  </a:ext>
                </a:extLst>
              </a:tr>
            </a:tbl>
          </a:graphicData>
        </a:graphic>
      </p:graphicFrame>
      <p:sp>
        <p:nvSpPr>
          <p:cNvPr id="4" name="Content Placeholder 3">
            <a:extLst>
              <a:ext uri="{FF2B5EF4-FFF2-40B4-BE49-F238E27FC236}">
                <a16:creationId xmlns:a16="http://schemas.microsoft.com/office/drawing/2014/main" id="{5928A14E-49D6-4E98-AB05-65EF80469E54}"/>
              </a:ext>
            </a:extLst>
          </p:cNvPr>
          <p:cNvSpPr>
            <a:spLocks noGrp="1"/>
          </p:cNvSpPr>
          <p:nvPr>
            <p:ph sz="half" idx="2"/>
          </p:nvPr>
        </p:nvSpPr>
        <p:spPr>
          <a:xfrm>
            <a:off x="4648200" y="1600201"/>
            <a:ext cx="4038600" cy="4205064"/>
          </a:xfrm>
        </p:spPr>
        <p:txBody>
          <a:bodyPr rtlCol="1">
            <a:normAutofit/>
          </a:bodyPr>
          <a:lstStyle/>
          <a:p>
            <a:pPr rtl="1"/>
            <a:r>
              <a:rPr lang="ar" sz="1700" b="1" dirty="0"/>
              <a:t>بريفينير: </a:t>
            </a:r>
            <a:r>
              <a:rPr lang="ar" sz="1700" dirty="0"/>
              <a:t>دراسة تعرض استباقية (باريس)، سجّل 3057 تناولت العلاج الوقائي قبل التعرض يوميًا أو عند الطلب.</a:t>
            </a:r>
          </a:p>
          <a:p>
            <a:pPr rtl="1"/>
            <a:r>
              <a:rPr lang="ar" sz="1700" dirty="0"/>
              <a:t>15% غيروا نمط الجرعات.</a:t>
            </a:r>
          </a:p>
          <a:p>
            <a:pPr rtl="1"/>
            <a:r>
              <a:rPr lang="ar" sz="1700" dirty="0"/>
              <a:t>لا فرق في الأحداث العكسية أو الاختلالات المخبرية الناتجة عن النظام (3 حالات انقطاع بسبب الأحداث العكسية المعوية).</a:t>
            </a:r>
          </a:p>
          <a:p>
            <a:pPr rtl="1"/>
            <a:r>
              <a:rPr lang="ar" sz="1700" dirty="0"/>
              <a:t>متابعة 2208 شخص لإجمالي السنوات.</a:t>
            </a:r>
          </a:p>
          <a:p>
            <a:pPr rtl="1"/>
            <a:r>
              <a:rPr lang="ar" sz="1700" dirty="0"/>
              <a:t>حالتا عدوى (0.09/100 شخص لإجمالي السنوات) في الرجال الذين انقطعوا عن العلاج الوقائي قبل التعرض.</a:t>
            </a:r>
          </a:p>
          <a:p>
            <a:pPr rtl="1"/>
            <a:r>
              <a:rPr lang="ar" sz="1700" dirty="0"/>
              <a:t>تم تفادي 143 حالة عدوى HIV تقديرياً.</a:t>
            </a:r>
          </a:p>
          <a:p>
            <a:pPr rtl="1"/>
            <a:r>
              <a:rPr lang="ar" sz="1700" dirty="0"/>
              <a:t>نسبة حدوث الالتهاب الكبدي الفيروسي: 1.04/100 شخص لإجمالي السنوات</a:t>
            </a:r>
          </a:p>
          <a:p>
            <a:pPr rtl="1"/>
            <a:endParaRPr lang="en-GB" sz="1800" dirty="0"/>
          </a:p>
          <a:p>
            <a:pPr rtl="1"/>
            <a:endParaRPr lang="en-GB" dirty="0"/>
          </a:p>
        </p:txBody>
      </p:sp>
      <p:sp>
        <p:nvSpPr>
          <p:cNvPr id="8" name="Rectangle 7">
            <a:extLst>
              <a:ext uri="{FF2B5EF4-FFF2-40B4-BE49-F238E27FC236}">
                <a16:creationId xmlns:a16="http://schemas.microsoft.com/office/drawing/2014/main" id="{E2E00F2F-579B-4F77-8E92-F8E868325BD9}"/>
              </a:ext>
            </a:extLst>
          </p:cNvPr>
          <p:cNvSpPr/>
          <p:nvPr/>
        </p:nvSpPr>
        <p:spPr>
          <a:xfrm>
            <a:off x="592215" y="1600201"/>
            <a:ext cx="3628746" cy="923330"/>
          </a:xfrm>
          <a:prstGeom prst="rect">
            <a:avLst/>
          </a:prstGeom>
        </p:spPr>
        <p:txBody>
          <a:bodyPr wrap="square" rtlCol="1">
            <a:spAutoFit/>
          </a:bodyPr>
          <a:lstStyle/>
          <a:p>
            <a:pPr rtl="1"/>
            <a:r>
              <a:rPr lang="ar" b="1" dirty="0">
                <a:latin typeface="Arial" panose="020B0604020202020204" pitchFamily="34" charset="0"/>
                <a:cs typeface="Arial" panose="020B0604020202020204" pitchFamily="34" charset="0"/>
              </a:rPr>
              <a:t>زيادة نسبة الإصابة بالعدوى المنقولة جنسيًا مع بريفينير  </a:t>
            </a:r>
          </a:p>
        </p:txBody>
      </p:sp>
      <p:sp>
        <p:nvSpPr>
          <p:cNvPr id="7" name="TextBox 6">
            <a:extLst>
              <a:ext uri="{FF2B5EF4-FFF2-40B4-BE49-F238E27FC236}">
                <a16:creationId xmlns:a16="http://schemas.microsoft.com/office/drawing/2014/main" id="{12B2CE40-8E8B-4848-8A4C-EBBA539B8BA5}"/>
              </a:ext>
            </a:extLst>
          </p:cNvPr>
          <p:cNvSpPr txBox="1"/>
          <p:nvPr/>
        </p:nvSpPr>
        <p:spPr>
          <a:xfrm>
            <a:off x="7798951" y="6126163"/>
            <a:ext cx="1326004"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3"/>
              </a:rPr>
              <a:t>Molina, TUAC0202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939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99A0-984B-42A1-8D6A-C9B944EDB4A2}"/>
              </a:ext>
            </a:extLst>
          </p:cNvPr>
          <p:cNvSpPr>
            <a:spLocks noGrp="1"/>
          </p:cNvSpPr>
          <p:nvPr>
            <p:ph type="title"/>
          </p:nvPr>
        </p:nvSpPr>
        <p:spPr/>
        <p:txBody>
          <a:bodyPr rtlCol="1">
            <a:normAutofit fontScale="90000"/>
          </a:bodyPr>
          <a:lstStyle/>
          <a:p>
            <a:pPr algn="r" rtl="1"/>
            <a:r>
              <a:rPr lang="ar" sz="2000" b="1" dirty="0">
                <a:solidFill>
                  <a:srgbClr val="E0001B"/>
                </a:solidFill>
              </a:rPr>
              <a:t>نظام الوقاية قبل التعرض</a:t>
            </a:r>
            <a:r>
              <a:rPr lang="en-GB" b="1" dirty="0"/>
              <a:t/>
            </a:r>
            <a:br>
              <a:rPr lang="en-GB" b="1" dirty="0"/>
            </a:br>
            <a:r>
              <a:rPr lang="ar" sz="3000" b="1" dirty="0"/>
              <a:t>الأمراض المنقولة جنسيًا في عصر العلاج الوقائي قبل التعرض</a:t>
            </a:r>
          </a:p>
        </p:txBody>
      </p:sp>
      <p:sp>
        <p:nvSpPr>
          <p:cNvPr id="3" name="Content Placeholder 2">
            <a:extLst>
              <a:ext uri="{FF2B5EF4-FFF2-40B4-BE49-F238E27FC236}">
                <a16:creationId xmlns:a16="http://schemas.microsoft.com/office/drawing/2014/main" id="{4966325E-0079-4BEC-B50A-84D404E55E93}"/>
              </a:ext>
            </a:extLst>
          </p:cNvPr>
          <p:cNvSpPr>
            <a:spLocks noGrp="1"/>
          </p:cNvSpPr>
          <p:nvPr>
            <p:ph idx="1"/>
          </p:nvPr>
        </p:nvSpPr>
        <p:spPr/>
        <p:txBody>
          <a:bodyPr rtlCol="1">
            <a:normAutofit/>
          </a:bodyPr>
          <a:lstStyle/>
          <a:p>
            <a:pPr rtl="1"/>
            <a:r>
              <a:rPr lang="ar" sz="1600" dirty="0"/>
              <a:t>هل يرتبط العلاج الوقائي قبل التعرض بزيادة حالات الإصابة بالأمراض المنقولة جنسيًا؟</a:t>
            </a:r>
          </a:p>
          <a:p>
            <a:pPr lvl="1" rtl="1"/>
            <a:r>
              <a:rPr lang="ar" sz="1600" dirty="0"/>
              <a:t>الزيادات المتزامنة في الأمراض المنقولة جنسيًا؛ تزايد معدلات الأمراض البكتيرية المنقولة جنسيًا بمرور الوقت؛ ومع ذلك، فإن الزيادات </a:t>
            </a:r>
            <a:r>
              <a:rPr lang="ar" sz="1600" u="sng" dirty="0"/>
              <a:t>تسبق ظهور </a:t>
            </a:r>
            <a:r>
              <a:rPr lang="ar" sz="1600" dirty="0"/>
              <a:t>استخدام العلاج الوقائي قبل التعرض.</a:t>
            </a:r>
          </a:p>
          <a:p>
            <a:pPr lvl="1" rtl="1"/>
            <a:r>
              <a:rPr lang="ar" sz="1600" dirty="0"/>
              <a:t>بعض الأدلة غير المتسقة حول تعويض المخاطر.</a:t>
            </a:r>
          </a:p>
          <a:p>
            <a:pPr lvl="1" rtl="1"/>
            <a:r>
              <a:rPr lang="ar" sz="1600" dirty="0"/>
              <a:t>توفر العلاج الوقائي قبل التعرض يكشف التفشي الخفي للأمراض المنقولة جنسيًا في بعض المجموعات السكانية.</a:t>
            </a:r>
          </a:p>
          <a:p>
            <a:pPr rtl="1"/>
            <a:r>
              <a:rPr lang="ar" sz="1600" dirty="0"/>
              <a:t>مقتضيات مكافحة الأمراض المنقولة جنسيًا:</a:t>
            </a:r>
          </a:p>
          <a:p>
            <a:pPr lvl="1" rtl="1"/>
            <a:r>
              <a:rPr lang="ar" sz="1600" dirty="0"/>
              <a:t>تحسين وتجاوز المعالجة المتلازمية للأمراض المنقولة جنسيًا.</a:t>
            </a:r>
          </a:p>
          <a:p>
            <a:pPr lvl="1" rtl="1"/>
            <a:r>
              <a:rPr lang="ar" sz="1600" dirty="0"/>
              <a:t>دمج فحوصات الأمراض المنقولة جنسيًا في مكان الرعاية وتنقيح الخوارزميات المتلازمية لمنظمة الصحة العالمية الخاصة بالنساء.</a:t>
            </a:r>
          </a:p>
          <a:p>
            <a:pPr lvl="1" rtl="1"/>
            <a:r>
              <a:rPr lang="ar" sz="1600" dirty="0"/>
              <a:t>جعل الفحوصات التشخيصية الحساسة للأمراض المنقولة جنسيًا رخيصة الثمن، مثل Xpert.</a:t>
            </a:r>
          </a:p>
          <a:p>
            <a:pPr lvl="1" rtl="1"/>
            <a:r>
              <a:rPr lang="ar" sz="1600" dirty="0">
                <a:latin typeface="Arial" charset="0"/>
                <a:ea typeface="Arial" charset="0"/>
                <a:cs typeface="Arial" charset="0"/>
              </a:rPr>
              <a:t>زيادة الاستثمار في برامج العلاج الوقائي قبل التعرض تحقق فائدة في مكافحة الأمراض المنقولة جنسيًا.</a:t>
            </a:r>
          </a:p>
          <a:p>
            <a:pPr lvl="1" rtl="1"/>
            <a:r>
              <a:rPr lang="ar" sz="1600" dirty="0"/>
              <a:t>العلاج المُعجّل للشريك.</a:t>
            </a:r>
          </a:p>
          <a:p>
            <a:pPr lvl="1" rtl="1"/>
            <a:r>
              <a:rPr lang="ar" sz="1600" dirty="0">
                <a:latin typeface="Arial" charset="0"/>
                <a:ea typeface="Arial" charset="0"/>
                <a:cs typeface="Arial" charset="0"/>
              </a:rPr>
              <a:t>تقييم تدخلات مبتكرة ضد الأمراض المنقولة جنسيًا مثل الدوكسيسايكلين لما بعد التعرض وعند الطلب لدى مستخدمي العلاج الوقائي قبل التعرض.</a:t>
            </a:r>
          </a:p>
          <a:p>
            <a:pPr lvl="1" rtl="1"/>
            <a:r>
              <a:rPr lang="ar" sz="1600" dirty="0"/>
              <a:t>الاستثمار في لقاحات الأمراض المنقولة جنسيًا - وهذه اللقاحات تزداد أهميتها مع زيادة مقاومة مكوّرات السيلان.</a:t>
            </a:r>
          </a:p>
          <a:p>
            <a:pPr rtl="1"/>
            <a:endParaRPr lang="en-GB" dirty="0"/>
          </a:p>
        </p:txBody>
      </p:sp>
      <p:sp>
        <p:nvSpPr>
          <p:cNvPr id="5" name="Rectangle 4">
            <a:hlinkClick r:id="rId3" action="ppaction://hlinksldjump"/>
            <a:extLst>
              <a:ext uri="{FF2B5EF4-FFF2-40B4-BE49-F238E27FC236}">
                <a16:creationId xmlns:a16="http://schemas.microsoft.com/office/drawing/2014/main" id="{A1E07BA9-CEEB-4127-964A-FA3FA7C298B1}"/>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D6AD3808-1046-424A-9E81-7B4B0562F6AF}"/>
              </a:ext>
            </a:extLst>
          </p:cNvPr>
          <p:cNvSpPr txBox="1"/>
          <p:nvPr/>
        </p:nvSpPr>
        <p:spPr>
          <a:xfrm>
            <a:off x="7812360" y="6126163"/>
            <a:ext cx="1346844"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4"/>
              </a:rPr>
              <a:t>Celum, WESY0102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77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E84D2-0130-4F26-9A0A-6C793C1B2E7D}"/>
              </a:ext>
            </a:extLst>
          </p:cNvPr>
          <p:cNvSpPr>
            <a:spLocks noGrp="1"/>
          </p:cNvSpPr>
          <p:nvPr>
            <p:ph type="title"/>
          </p:nvPr>
        </p:nvSpPr>
        <p:spPr/>
        <p:txBody>
          <a:bodyPr rtlCol="1">
            <a:normAutofit fontScale="90000"/>
          </a:bodyPr>
          <a:lstStyle/>
          <a:p>
            <a:pPr algn="r" rtl="1"/>
            <a:r>
              <a:rPr lang="ar" sz="2000" b="1" dirty="0">
                <a:solidFill>
                  <a:srgbClr val="E0001B"/>
                </a:solidFill>
              </a:rPr>
              <a:t>نظام الوقاية قبل التعرض</a:t>
            </a:r>
            <a:r>
              <a:rPr lang="en-GB" b="1" dirty="0"/>
              <a:t/>
            </a:r>
            <a:br>
              <a:rPr lang="en-GB" b="1" dirty="0"/>
            </a:br>
            <a:r>
              <a:rPr lang="ar" sz="3000" b="1" dirty="0"/>
              <a:t>الأمراض المنقولة جنسيًا في عصر العلاج الوقائي قبل التعرض (2)</a:t>
            </a:r>
            <a:endParaRPr lang="en-GB" sz="3000" dirty="0"/>
          </a:p>
        </p:txBody>
      </p:sp>
      <p:sp>
        <p:nvSpPr>
          <p:cNvPr id="3" name="Content Placeholder 2">
            <a:extLst>
              <a:ext uri="{FF2B5EF4-FFF2-40B4-BE49-F238E27FC236}">
                <a16:creationId xmlns:a16="http://schemas.microsoft.com/office/drawing/2014/main" id="{60E7A1DD-FD7C-4AC7-A53D-36AEB9B519A7}"/>
              </a:ext>
            </a:extLst>
          </p:cNvPr>
          <p:cNvSpPr>
            <a:spLocks noGrp="1"/>
          </p:cNvSpPr>
          <p:nvPr>
            <p:ph idx="1"/>
          </p:nvPr>
        </p:nvSpPr>
        <p:spPr/>
        <p:txBody>
          <a:bodyPr rtlCol="1">
            <a:normAutofit/>
          </a:bodyPr>
          <a:lstStyle/>
          <a:p>
            <a:pPr rtl="1"/>
            <a:r>
              <a:rPr lang="ar" sz="1800" dirty="0"/>
              <a:t>دراسة تعرض استباقية تتناول حدوث الإصابة بالأمراض المنقولة جنسيًا لدى الرجال الذين يمارسون الجنس مع رجال في ألمانيا و معرضين لخطر الإصابة بفيروس HIV (ع=1000)</a:t>
            </a:r>
          </a:p>
          <a:p>
            <a:pPr lvl="1" rtl="1"/>
            <a:r>
              <a:rPr lang="ar" sz="1800" dirty="0"/>
              <a:t>جاءت نتائج 25% من المشاركين إيجابية لأكثر من مرض واحد منقول جنسيًا. </a:t>
            </a:r>
          </a:p>
          <a:p>
            <a:pPr lvl="1" rtl="1"/>
            <a:r>
              <a:rPr lang="ar" sz="1800" dirty="0"/>
              <a:t>وكانت أكثر من 90% من حالات الإصابة بالأمراض المنقولة جنسيًا بدون أعراض.</a:t>
            </a:r>
          </a:p>
          <a:p>
            <a:pPr lvl="1" rtl="1"/>
            <a:r>
              <a:rPr lang="ar" sz="1800" dirty="0"/>
              <a:t>استخدم 61% العلاج الوقائي قبل التعرض: لم يظهر فرق ملحوظ في التقدير الاساسي لانتشار الأمراض المنقولة جنسيًا بين مستخدمي العلاج الوقائي قبل التعرض ومن لم يستخدمه.</a:t>
            </a:r>
          </a:p>
          <a:p>
            <a:pPr marL="457200" lvl="1" indent="0" rtl="1">
              <a:buNone/>
            </a:pPr>
            <a:endParaRPr lang="en-US" sz="1800" dirty="0"/>
          </a:p>
          <a:p>
            <a:pPr rtl="1"/>
            <a:r>
              <a:rPr lang="ar" sz="1800" dirty="0"/>
              <a:t>دراسة تعرض طولية للرجال حديثي السن (16-29 سنة) الذين يمارسون الجنس مع رجال ونساء مغايرات الهوية الجنسية، شيكاغو، 32.9% يستخدمون العلاج الوقائي قبل التعرض</a:t>
            </a:r>
          </a:p>
          <a:p>
            <a:pPr lvl="1" rtl="1"/>
            <a:r>
              <a:rPr lang="ar" sz="1800" dirty="0"/>
              <a:t>لا علاقة ملحوظة بين استخدام العلاج الوقائي قبل التعرض وخطر الإصابة بمرض شرجي منقول جنسيًا.</a:t>
            </a:r>
          </a:p>
          <a:p>
            <a:pPr lvl="1" rtl="1"/>
            <a:r>
              <a:rPr lang="ar" sz="1800" dirty="0"/>
              <a:t>تنبأ استخدام العلاج الوقائي قبل التعرض بحدوث ممارسة جنسية شرجية غير محمية (UAI) لكن الممارسة الجنسية الشرجية غير المحمية (UAI) لم تتوقع الإصابة بمرض شرجي منقول جنسيًا.</a:t>
            </a:r>
          </a:p>
          <a:p>
            <a:pPr marL="0" indent="0" rtl="1">
              <a:buNone/>
            </a:pPr>
            <a:endParaRPr lang="en-US" dirty="0"/>
          </a:p>
          <a:p>
            <a:pPr rtl="1"/>
            <a:endParaRPr lang="en-GB" dirty="0"/>
          </a:p>
          <a:p>
            <a:pPr rtl="1"/>
            <a:endParaRPr lang="en-GB" dirty="0"/>
          </a:p>
        </p:txBody>
      </p:sp>
      <p:sp>
        <p:nvSpPr>
          <p:cNvPr id="4" name="Rectangle 3">
            <a:hlinkClick r:id="rId3" action="ppaction://hlinksldjump"/>
            <a:extLst>
              <a:ext uri="{FF2B5EF4-FFF2-40B4-BE49-F238E27FC236}">
                <a16:creationId xmlns:a16="http://schemas.microsoft.com/office/drawing/2014/main" id="{41DD31EA-E7A4-44FE-990A-8D82B971AB59}"/>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7" name="TextBox 6">
            <a:extLst>
              <a:ext uri="{FF2B5EF4-FFF2-40B4-BE49-F238E27FC236}">
                <a16:creationId xmlns:a16="http://schemas.microsoft.com/office/drawing/2014/main" id="{E6512F8E-AE88-44F6-8FBB-CEA983548E05}"/>
              </a:ext>
            </a:extLst>
          </p:cNvPr>
          <p:cNvSpPr txBox="1"/>
          <p:nvPr/>
        </p:nvSpPr>
        <p:spPr>
          <a:xfrm>
            <a:off x="6088265" y="6126163"/>
            <a:ext cx="3024336" cy="253916"/>
          </a:xfrm>
          <a:prstGeom prst="rect">
            <a:avLst/>
          </a:prstGeom>
          <a:noFill/>
        </p:spPr>
        <p:txBody>
          <a:bodyPr wrap="square" rtlCol="0">
            <a:spAutoFit/>
          </a:bodyPr>
          <a:lstStyle/>
          <a:p>
            <a:pPr rtl="0"/>
            <a:r>
              <a:rPr lang="fr" sz="1050" dirty="0">
                <a:latin typeface="Arial" panose="020B0604020202020204" pitchFamily="34" charset="0"/>
                <a:cs typeface="Arial" panose="020B0604020202020204" pitchFamily="34" charset="0"/>
                <a:hlinkClick r:id="rId4"/>
              </a:rPr>
              <a:t>Morgan TUPDC0105;   </a:t>
            </a:r>
            <a:r>
              <a:rPr lang="fr" sz="1050" dirty="0">
                <a:latin typeface="Arial" panose="020B0604020202020204" pitchFamily="34" charset="0"/>
                <a:cs typeface="Arial" panose="020B0604020202020204" pitchFamily="34" charset="0"/>
                <a:hlinkClick r:id="rId5"/>
              </a:rPr>
              <a:t>Streeck TUPDC0106</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20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A214-F751-4D01-92D1-55C69D06A4DF}"/>
              </a:ext>
            </a:extLst>
          </p:cNvPr>
          <p:cNvSpPr>
            <a:spLocks noGrp="1"/>
          </p:cNvSpPr>
          <p:nvPr>
            <p:ph type="title"/>
          </p:nvPr>
        </p:nvSpPr>
        <p:spPr/>
        <p:txBody>
          <a:bodyPr rtlCol="1">
            <a:normAutofit fontScale="90000"/>
          </a:bodyPr>
          <a:lstStyle/>
          <a:p>
            <a:pPr algn="r" rtl="1"/>
            <a:r>
              <a:rPr lang="ar" sz="2000" b="1" dirty="0">
                <a:solidFill>
                  <a:srgbClr val="E0001B"/>
                </a:solidFill>
              </a:rPr>
              <a:t>نظام الوقاية قبل التعرض</a:t>
            </a:r>
            <a:r>
              <a:rPr lang="en-GB" sz="2030" b="1" dirty="0">
                <a:solidFill>
                  <a:srgbClr val="FF0000"/>
                </a:solidFill>
              </a:rPr>
              <a:t/>
            </a:r>
            <a:br>
              <a:rPr lang="en-GB" sz="2030" b="1" dirty="0">
                <a:solidFill>
                  <a:srgbClr val="FF0000"/>
                </a:solidFill>
              </a:rPr>
            </a:br>
            <a:r>
              <a:rPr lang="ar" sz="3000" b="1" dirty="0"/>
              <a:t>دراسة IMPrEP: بدء العلاج الوقائي قبل التعرض في نفس اليوم</a:t>
            </a:r>
          </a:p>
        </p:txBody>
      </p:sp>
      <p:sp>
        <p:nvSpPr>
          <p:cNvPr id="3" name="Content Placeholder 2">
            <a:extLst>
              <a:ext uri="{FF2B5EF4-FFF2-40B4-BE49-F238E27FC236}">
                <a16:creationId xmlns:a16="http://schemas.microsoft.com/office/drawing/2014/main" id="{F948E86C-3837-4E05-9E1A-710B71E9DEDC}"/>
              </a:ext>
            </a:extLst>
          </p:cNvPr>
          <p:cNvSpPr>
            <a:spLocks noGrp="1"/>
          </p:cNvSpPr>
          <p:nvPr>
            <p:ph idx="1"/>
          </p:nvPr>
        </p:nvSpPr>
        <p:spPr>
          <a:xfrm>
            <a:off x="457200" y="1600200"/>
            <a:ext cx="8363272" cy="4525963"/>
          </a:xfrm>
        </p:spPr>
        <p:txBody>
          <a:bodyPr rtlCol="1">
            <a:normAutofit/>
          </a:bodyPr>
          <a:lstStyle/>
          <a:p>
            <a:pPr rtl="1"/>
            <a:r>
              <a:rPr lang="ar" sz="1600" dirty="0"/>
              <a:t>انتشار شديد لفيروس HIV بين الرجال الذين يمارسون الجنس مع رجال ونساء مغايرات الهوية الجنسية في أمريكا اللاتينية (10-18%).</a:t>
            </a:r>
          </a:p>
          <a:p>
            <a:pPr rtl="1"/>
            <a:r>
              <a:rPr lang="ar" sz="1600" dirty="0"/>
              <a:t>IMPrEP: دراسة إيضاحية استباقية متعددة المواقع معلومة للطرفين تتناول العلاج الوقائي قبل التعرض، بمشاركة 7500 رجل يمارسون الجنس مع رجال ونساء مغايرات الهوية الجنسية في البرازيل وبيرو والمكسيك.</a:t>
            </a:r>
          </a:p>
          <a:p>
            <a:pPr rtl="1"/>
            <a:r>
              <a:rPr lang="ar" sz="1600" dirty="0"/>
              <a:t>البدء في نفس اليوم بعد  التقييم السلوكي والتشخيصي الاساسي.</a:t>
            </a:r>
          </a:p>
          <a:p>
            <a:pPr rtl="1"/>
            <a:r>
              <a:rPr lang="ar" sz="1600" dirty="0"/>
              <a:t>متابعة عند الشهر الأول لعدوى فيروس HIV الحادة، الأحداث السلبية، والتقييم السلوكي، ثم بعد مرور ثلاثة أشهر.</a:t>
            </a:r>
          </a:p>
          <a:p>
            <a:pPr rtl="1"/>
            <a:r>
              <a:rPr lang="ar" sz="1600" dirty="0"/>
              <a:t>نتائج أولية: استمرار مبكر (الحضور عند زيارة اليوم 30 وزيارة اليوم 120)؛ التزام ببيانات إعادة الصرف بالصيدلية.</a:t>
            </a:r>
          </a:p>
          <a:p>
            <a:pPr rtl="1"/>
            <a:r>
              <a:rPr lang="ar" sz="1600" dirty="0"/>
              <a:t>تم تسجيل 3257 حالة؛ 79.6% استمرار مبكر، 97.2% نسبة حيازة أدوية.</a:t>
            </a:r>
          </a:p>
          <a:p>
            <a:pPr rtl="1"/>
            <a:r>
              <a:rPr lang="ar" sz="1600" dirty="0"/>
              <a:t>الاستمرار المبكر أقل لدى المجموعات الأكثر ضعفًا: الرجال البيروفيين، النساء مغايرات الهوية الجنسية، والرجال حديثو السن الذين يمارسون الجنس مع رجال 18-24.</a:t>
            </a:r>
            <a:endParaRPr lang="en-GB" sz="1600" dirty="0"/>
          </a:p>
        </p:txBody>
      </p:sp>
      <p:sp>
        <p:nvSpPr>
          <p:cNvPr id="5" name="Rectangle 4">
            <a:hlinkClick r:id="rId3" action="ppaction://hlinksldjump"/>
            <a:extLst>
              <a:ext uri="{FF2B5EF4-FFF2-40B4-BE49-F238E27FC236}">
                <a16:creationId xmlns:a16="http://schemas.microsoft.com/office/drawing/2014/main" id="{8EC25FF1-0036-43C9-BE0E-3496078C1F90}"/>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pic>
        <p:nvPicPr>
          <p:cNvPr id="6" name="Gráfico 9">
            <a:extLst>
              <a:ext uri="{FF2B5EF4-FFF2-40B4-BE49-F238E27FC236}">
                <a16:creationId xmlns:a16="http://schemas.microsoft.com/office/drawing/2014/main" id="{4EAFB61D-4B07-4BF7-8298-D102CAC577D5}"/>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4012050" y="4941168"/>
            <a:ext cx="1119900" cy="1453555"/>
          </a:xfrm>
          <a:prstGeom prst="rect">
            <a:avLst/>
          </a:prstGeom>
        </p:spPr>
      </p:pic>
      <p:sp>
        <p:nvSpPr>
          <p:cNvPr id="7" name="TextBox 6">
            <a:extLst>
              <a:ext uri="{FF2B5EF4-FFF2-40B4-BE49-F238E27FC236}">
                <a16:creationId xmlns:a16="http://schemas.microsoft.com/office/drawing/2014/main" id="{EC77FB2B-88F3-424F-B9A5-542845C20DCD}"/>
              </a:ext>
            </a:extLst>
          </p:cNvPr>
          <p:cNvSpPr txBox="1"/>
          <p:nvPr/>
        </p:nvSpPr>
        <p:spPr>
          <a:xfrm>
            <a:off x="7668344" y="6126163"/>
            <a:ext cx="1505540"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7"/>
              </a:rPr>
              <a:t>Veloso, TUAC0404LB</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482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3F57-9DBC-4099-A3BF-B468CDC152F7}"/>
              </a:ext>
            </a:extLst>
          </p:cNvPr>
          <p:cNvSpPr>
            <a:spLocks noGrp="1"/>
          </p:cNvSpPr>
          <p:nvPr>
            <p:ph type="title"/>
          </p:nvPr>
        </p:nvSpPr>
        <p:spPr/>
        <p:txBody>
          <a:bodyPr rtlCol="1">
            <a:normAutofit fontScale="90000"/>
          </a:bodyPr>
          <a:lstStyle/>
          <a:p>
            <a:pPr algn="r" rtl="1"/>
            <a:r>
              <a:rPr lang="ar" sz="2000" b="1" dirty="0">
                <a:solidFill>
                  <a:srgbClr val="E0001B"/>
                </a:solidFill>
              </a:rPr>
              <a:t>نظام الوقاية قبل التعرض</a:t>
            </a:r>
            <a:r>
              <a:rPr lang="en-GB" sz="1800" dirty="0"/>
              <a:t/>
            </a:r>
            <a:br>
              <a:rPr lang="en-GB" sz="1800" dirty="0"/>
            </a:br>
            <a:r>
              <a:rPr lang="ar" sz="3000" b="1" dirty="0"/>
              <a:t>تجربة DISCOVER: تينوفوفير ألافيناميد/إيمتريسيتابين كعلاج وقائي قبل التعرض</a:t>
            </a:r>
          </a:p>
        </p:txBody>
      </p:sp>
      <p:sp>
        <p:nvSpPr>
          <p:cNvPr id="3" name="Content Placeholder 2">
            <a:extLst>
              <a:ext uri="{FF2B5EF4-FFF2-40B4-BE49-F238E27FC236}">
                <a16:creationId xmlns:a16="http://schemas.microsoft.com/office/drawing/2014/main" id="{64BEE32C-517E-458F-B7DC-B56C2ED627F0}"/>
              </a:ext>
            </a:extLst>
          </p:cNvPr>
          <p:cNvSpPr>
            <a:spLocks noGrp="1"/>
          </p:cNvSpPr>
          <p:nvPr>
            <p:ph idx="1"/>
          </p:nvPr>
        </p:nvSpPr>
        <p:spPr/>
        <p:txBody>
          <a:bodyPr rtlCol="1">
            <a:normAutofit/>
          </a:bodyPr>
          <a:lstStyle/>
          <a:p>
            <a:pPr rtl="1" fontAlgn="ctr"/>
            <a:r>
              <a:rPr lang="ar" sz="1600" dirty="0"/>
              <a:t>تجربة DISCOVER: مقارنة عشوائية التوزيع لتينوفوفير/إيمتريسيتابين (تروفادا) مقابل تينوفوفير ألافيناميد/إيمتريسيتابين (ديسكوفي).</a:t>
            </a:r>
          </a:p>
          <a:p>
            <a:pPr rtl="1" fontAlgn="ctr"/>
            <a:r>
              <a:rPr lang="ar" sz="1600" dirty="0"/>
              <a:t>تينوفوفير ألافيناميد/إيمتريسيتابين ليس أقل كفاءة ولكن هناك توجه يميل إلى قلة عدد حالات العدوى في مجموعة تينوفوفير ألافيناميد - لماذا؟</a:t>
            </a:r>
          </a:p>
          <a:p>
            <a:pPr rtl="1" fontAlgn="ctr"/>
            <a:r>
              <a:rPr lang="ar" sz="1600" dirty="0"/>
              <a:t>التحليل اللاحق:</a:t>
            </a:r>
          </a:p>
          <a:p>
            <a:pPr lvl="1" rtl="1" fontAlgn="ctr"/>
            <a:r>
              <a:rPr lang="ar" sz="1600" dirty="0"/>
              <a:t>لا يوجد فروق في السلوك الجنسي أو الالتزام بين المجموعات.</a:t>
            </a:r>
          </a:p>
          <a:p>
            <a:pPr lvl="1" rtl="1" fontAlgn="ctr"/>
            <a:r>
              <a:rPr lang="ar" sz="1600" dirty="0"/>
              <a:t>تحقيق أسرع للتركيزات المثلى من العقاقير في مجموعة تينوفوفير ألافيناميد/إيمتريسيتابين.</a:t>
            </a:r>
          </a:p>
          <a:p>
            <a:pPr lvl="1" rtl="1" fontAlgn="ctr"/>
            <a:r>
              <a:rPr lang="ar" sz="1600" dirty="0"/>
              <a:t>حققت نسبة أعلى في مجموعة تينوفوفير ألافيناميد مستويات من تينوفوفير دايفوسفيت في خلايا الدم الطرفية وحيدة النواة (PBMC) أكبر من التركيز الفعال EC90 بحلول الأسبوع الرابع (98% مقابل 64%).</a:t>
            </a:r>
          </a:p>
          <a:p>
            <a:pPr lvl="1" rtl="1" fontAlgn="ctr"/>
            <a:r>
              <a:rPr lang="ar" sz="1600" dirty="0"/>
              <a:t>حققت مجموعة إيمتريسيتابين/تينوفوفير ألافيناميد التركيز الفعال EC90 خلال1-2 ساعة من أول جرعة مقابل 3 أيام من جرعات يومية من إيمتريسيتابين/تينوفوفير.</a:t>
            </a:r>
          </a:p>
          <a:p>
            <a:pPr rtl="1" fontAlgn="ctr"/>
            <a:endParaRPr lang="en-GB" sz="1600" dirty="0"/>
          </a:p>
          <a:p>
            <a:pPr rtl="1" fontAlgn="ctr"/>
            <a:endParaRPr lang="en-GB" dirty="0"/>
          </a:p>
        </p:txBody>
      </p:sp>
      <p:pic>
        <p:nvPicPr>
          <p:cNvPr id="8" name="Picture 7">
            <a:extLst>
              <a:ext uri="{FF2B5EF4-FFF2-40B4-BE49-F238E27FC236}">
                <a16:creationId xmlns:a16="http://schemas.microsoft.com/office/drawing/2014/main" id="{66E23E77-5A8D-44A4-8FDD-C3C33E3B64DB}"/>
              </a:ext>
            </a:extLst>
          </p:cNvPr>
          <p:cNvPicPr>
            <a:picLocks noChangeAspect="1"/>
          </p:cNvPicPr>
          <p:nvPr/>
        </p:nvPicPr>
        <p:blipFill>
          <a:blip r:embed="rId3"/>
          <a:stretch>
            <a:fillRect/>
          </a:stretch>
        </p:blipFill>
        <p:spPr>
          <a:xfrm>
            <a:off x="1115616" y="4653136"/>
            <a:ext cx="4741168" cy="1973079"/>
          </a:xfrm>
          <a:prstGeom prst="rect">
            <a:avLst/>
          </a:prstGeom>
        </p:spPr>
      </p:pic>
      <p:sp>
        <p:nvSpPr>
          <p:cNvPr id="6" name="Rectangle 5">
            <a:hlinkClick r:id="rId4" action="ppaction://hlinksldjump"/>
            <a:extLst>
              <a:ext uri="{FF2B5EF4-FFF2-40B4-BE49-F238E27FC236}">
                <a16:creationId xmlns:a16="http://schemas.microsoft.com/office/drawing/2014/main" id="{C82D5FA8-B180-45BC-8791-1CFABF499968}"/>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7" name="TextBox 6">
            <a:extLst>
              <a:ext uri="{FF2B5EF4-FFF2-40B4-BE49-F238E27FC236}">
                <a16:creationId xmlns:a16="http://schemas.microsoft.com/office/drawing/2014/main" id="{AD4F6B24-BE8C-44DD-A636-718818D6CB7A}"/>
              </a:ext>
            </a:extLst>
          </p:cNvPr>
          <p:cNvSpPr txBox="1"/>
          <p:nvPr/>
        </p:nvSpPr>
        <p:spPr>
          <a:xfrm>
            <a:off x="7555784" y="6126163"/>
            <a:ext cx="1558440"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5"/>
              </a:rPr>
              <a:t>Spinner, TUAC0403LB</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74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2B55-C187-4FE8-AF6C-9B0103299323}"/>
              </a:ext>
            </a:extLst>
          </p:cNvPr>
          <p:cNvSpPr>
            <a:spLocks noGrp="1"/>
          </p:cNvSpPr>
          <p:nvPr>
            <p:ph type="title"/>
          </p:nvPr>
        </p:nvSpPr>
        <p:spPr/>
        <p:txBody>
          <a:bodyPr rtlCol="1">
            <a:normAutofit/>
          </a:bodyPr>
          <a:lstStyle/>
          <a:p>
            <a:pPr algn="r" rtl="1"/>
            <a:r>
              <a:rPr lang="ar" sz="2000" b="1" dirty="0">
                <a:solidFill>
                  <a:srgbClr val="E0001B"/>
                </a:solidFill>
              </a:rPr>
              <a:t>نظام الوقاية قبل التعرض</a:t>
            </a:r>
            <a:r>
              <a:rPr lang="en-GB" dirty="0"/>
              <a:t/>
            </a:r>
            <a:br>
              <a:rPr lang="en-GB" dirty="0"/>
            </a:br>
            <a:r>
              <a:rPr lang="ar" sz="3000" b="1" dirty="0"/>
              <a:t>حلقة دابيفيرين: دراسة MTN-025/HOPE </a:t>
            </a:r>
          </a:p>
        </p:txBody>
      </p:sp>
      <p:sp>
        <p:nvSpPr>
          <p:cNvPr id="4" name="Content Placeholder 3">
            <a:extLst>
              <a:ext uri="{FF2B5EF4-FFF2-40B4-BE49-F238E27FC236}">
                <a16:creationId xmlns:a16="http://schemas.microsoft.com/office/drawing/2014/main" id="{68C972C9-533D-4418-B304-1590AD5F7DD4}"/>
              </a:ext>
            </a:extLst>
          </p:cNvPr>
          <p:cNvSpPr>
            <a:spLocks noGrp="1"/>
          </p:cNvSpPr>
          <p:nvPr>
            <p:ph sz="half" idx="2"/>
          </p:nvPr>
        </p:nvSpPr>
        <p:spPr/>
        <p:txBody>
          <a:bodyPr rtlCol="1">
            <a:noAutofit/>
          </a:bodyPr>
          <a:lstStyle/>
          <a:p>
            <a:pPr rtl="1"/>
            <a:r>
              <a:rPr lang="ar" sz="1600" dirty="0"/>
              <a:t>دراسة MTN-025/HOPE - دراسة توسع معلومة للطرفين لحلقة دابيفيرين للوقاية من فيروس HIV، لتقييم الالتزام  بالعلاج والسلامة</a:t>
            </a:r>
          </a:p>
          <a:p>
            <a:pPr rtl="1"/>
            <a:r>
              <a:rPr lang="ar" sz="1600" dirty="0"/>
              <a:t>المجموعة: نساء ذوات نتيجة سلبية لفيروس HIV سبق أن سجلن في دراسة MTN-020 ASPIRE.</a:t>
            </a:r>
          </a:p>
          <a:p>
            <a:pPr rtl="1"/>
            <a:r>
              <a:rPr lang="ar" sz="1600" dirty="0"/>
              <a:t>سجلن في مالاوي وجنوب أفريقيا وأوغندا وزيمبابوي.</a:t>
            </a:r>
          </a:p>
          <a:p>
            <a:pPr rtl="1"/>
            <a:r>
              <a:rPr lang="ar" sz="1600" dirty="0"/>
              <a:t>متابعة لمدة 12 شهرًا، 1456 امرأة.</a:t>
            </a:r>
          </a:p>
          <a:p>
            <a:pPr rtl="1"/>
            <a:r>
              <a:rPr lang="ar" sz="1600" dirty="0"/>
              <a:t>73% من النساء قبلن الحلقة في كل زيارات المتابعة.</a:t>
            </a:r>
          </a:p>
          <a:p>
            <a:pPr rtl="1"/>
            <a:r>
              <a:rPr lang="ar" sz="1600" dirty="0"/>
              <a:t>لوحظ انخفاض في نسبة الإصابة بفيروس HIV عنها في مجموعة الدواء التوهيمي في دراسة ASPIRE.</a:t>
            </a:r>
          </a:p>
        </p:txBody>
      </p:sp>
      <p:pic>
        <p:nvPicPr>
          <p:cNvPr id="3" name="Picture 2">
            <a:extLst>
              <a:ext uri="{FF2B5EF4-FFF2-40B4-BE49-F238E27FC236}">
                <a16:creationId xmlns:a16="http://schemas.microsoft.com/office/drawing/2014/main" id="{8E050922-566C-455E-B6A5-C83AF28A5D74}"/>
              </a:ext>
            </a:extLst>
          </p:cNvPr>
          <p:cNvPicPr>
            <a:picLocks noChangeAspect="1"/>
          </p:cNvPicPr>
          <p:nvPr/>
        </p:nvPicPr>
        <p:blipFill>
          <a:blip r:embed="rId3"/>
          <a:stretch>
            <a:fillRect/>
          </a:stretch>
        </p:blipFill>
        <p:spPr>
          <a:xfrm>
            <a:off x="953598" y="4776265"/>
            <a:ext cx="1404156" cy="731197"/>
          </a:xfrm>
          <a:prstGeom prst="rect">
            <a:avLst/>
          </a:prstGeom>
        </p:spPr>
      </p:pic>
      <p:pic>
        <p:nvPicPr>
          <p:cNvPr id="6" name="Picture 5">
            <a:extLst>
              <a:ext uri="{FF2B5EF4-FFF2-40B4-BE49-F238E27FC236}">
                <a16:creationId xmlns:a16="http://schemas.microsoft.com/office/drawing/2014/main" id="{8E4F4D72-8EB6-48E6-84C1-1B34BF41C278}"/>
              </a:ext>
            </a:extLst>
          </p:cNvPr>
          <p:cNvPicPr>
            <a:picLocks noChangeAspect="1"/>
          </p:cNvPicPr>
          <p:nvPr/>
        </p:nvPicPr>
        <p:blipFill>
          <a:blip r:embed="rId4"/>
          <a:stretch>
            <a:fillRect/>
          </a:stretch>
        </p:blipFill>
        <p:spPr>
          <a:xfrm>
            <a:off x="2509592" y="2416879"/>
            <a:ext cx="1257409" cy="960203"/>
          </a:xfrm>
          <a:prstGeom prst="rect">
            <a:avLst/>
          </a:prstGeom>
        </p:spPr>
      </p:pic>
      <p:sp>
        <p:nvSpPr>
          <p:cNvPr id="8" name="TextBox 7">
            <a:extLst>
              <a:ext uri="{FF2B5EF4-FFF2-40B4-BE49-F238E27FC236}">
                <a16:creationId xmlns:a16="http://schemas.microsoft.com/office/drawing/2014/main" id="{F1296859-5D86-45EA-9CFC-D612236AA72A}"/>
              </a:ext>
            </a:extLst>
          </p:cNvPr>
          <p:cNvSpPr txBox="1"/>
          <p:nvPr/>
        </p:nvSpPr>
        <p:spPr>
          <a:xfrm>
            <a:off x="2480427" y="4799695"/>
            <a:ext cx="1315734" cy="715581"/>
          </a:xfrm>
          <a:prstGeom prst="rect">
            <a:avLst/>
          </a:prstGeom>
          <a:noFill/>
        </p:spPr>
        <p:txBody>
          <a:bodyPr wrap="square" rtlCol="1">
            <a:spAutoFit/>
          </a:bodyPr>
          <a:lstStyle/>
          <a:p>
            <a:pPr rtl="1">
              <a:defRPr/>
            </a:pPr>
            <a:r>
              <a:rPr lang="ar" sz="1350" kern="0" dirty="0">
                <a:solidFill>
                  <a:prstClr val="black"/>
                </a:solidFill>
                <a:latin typeface="Arial" panose="020B0604020202020204" pitchFamily="34" charset="0"/>
                <a:cs typeface="Arial" panose="020B0604020202020204" pitchFamily="34" charset="0"/>
              </a:rPr>
              <a:t>MTN025/HOPE</a:t>
            </a:r>
          </a:p>
          <a:p>
            <a:pPr algn="ctr" rtl="1">
              <a:defRPr/>
            </a:pPr>
            <a:r>
              <a:rPr lang="ar" sz="1350" b="1" kern="0" dirty="0">
                <a:solidFill>
                  <a:prstClr val="black"/>
                </a:solidFill>
                <a:latin typeface="Arial" panose="020B0604020202020204" pitchFamily="34" charset="0"/>
                <a:cs typeface="Arial" panose="020B0604020202020204" pitchFamily="34" charset="0"/>
              </a:rPr>
              <a:t>تمت ملاحظته </a:t>
            </a:r>
            <a:r>
              <a:rPr lang="ar" sz="1350" kern="0" dirty="0">
                <a:solidFill>
                  <a:prstClr val="black"/>
                </a:solidFill>
                <a:latin typeface="Arial" panose="020B0604020202020204" pitchFamily="34" charset="0"/>
                <a:cs typeface="Arial" panose="020B0604020202020204" pitchFamily="34" charset="0"/>
              </a:rPr>
              <a:t> </a:t>
            </a:r>
            <a:endParaRPr lang="en-US" sz="1350" kern="0" dirty="0">
              <a:solidFill>
                <a:prstClr val="black"/>
              </a:solidFill>
              <a:latin typeface="Arial" panose="020B0604020202020204" pitchFamily="34" charset="0"/>
              <a:cs typeface="Arial" panose="020B0604020202020204" pitchFamily="34" charset="0"/>
            </a:endParaRPr>
          </a:p>
        </p:txBody>
      </p:sp>
      <p:pic>
        <p:nvPicPr>
          <p:cNvPr id="10" name="Content Placeholder 9">
            <a:extLst>
              <a:ext uri="{FF2B5EF4-FFF2-40B4-BE49-F238E27FC236}">
                <a16:creationId xmlns:a16="http://schemas.microsoft.com/office/drawing/2014/main" id="{F2ACA347-E6DC-428A-8124-9D98EEC16EFD}"/>
              </a:ext>
            </a:extLst>
          </p:cNvPr>
          <p:cNvPicPr>
            <a:picLocks noGrp="1" noChangeAspect="1"/>
          </p:cNvPicPr>
          <p:nvPr>
            <p:ph sz="half" idx="1"/>
          </p:nvPr>
        </p:nvPicPr>
        <p:blipFill>
          <a:blip r:embed="rId5"/>
          <a:stretch>
            <a:fillRect/>
          </a:stretch>
        </p:blipFill>
        <p:spPr>
          <a:xfrm>
            <a:off x="1157976" y="2520863"/>
            <a:ext cx="995401" cy="2255402"/>
          </a:xfrm>
          <a:prstGeom prst="rect">
            <a:avLst/>
          </a:prstGeom>
        </p:spPr>
      </p:pic>
      <p:pic>
        <p:nvPicPr>
          <p:cNvPr id="12" name="Picture 11">
            <a:extLst>
              <a:ext uri="{FF2B5EF4-FFF2-40B4-BE49-F238E27FC236}">
                <a16:creationId xmlns:a16="http://schemas.microsoft.com/office/drawing/2014/main" id="{B8D0F61E-D357-47BD-A4EB-4E8150ACF762}"/>
              </a:ext>
            </a:extLst>
          </p:cNvPr>
          <p:cNvPicPr>
            <a:picLocks noChangeAspect="1"/>
          </p:cNvPicPr>
          <p:nvPr/>
        </p:nvPicPr>
        <p:blipFill>
          <a:blip r:embed="rId6"/>
          <a:stretch>
            <a:fillRect/>
          </a:stretch>
        </p:blipFill>
        <p:spPr>
          <a:xfrm>
            <a:off x="1188206" y="3279306"/>
            <a:ext cx="982701" cy="857250"/>
          </a:xfrm>
          <a:prstGeom prst="rect">
            <a:avLst/>
          </a:prstGeom>
        </p:spPr>
      </p:pic>
      <p:pic>
        <p:nvPicPr>
          <p:cNvPr id="13" name="Picture 12">
            <a:extLst>
              <a:ext uri="{FF2B5EF4-FFF2-40B4-BE49-F238E27FC236}">
                <a16:creationId xmlns:a16="http://schemas.microsoft.com/office/drawing/2014/main" id="{08661471-9701-42BC-99AF-07A2F67EEC17}"/>
              </a:ext>
            </a:extLst>
          </p:cNvPr>
          <p:cNvPicPr>
            <a:picLocks noChangeAspect="1"/>
          </p:cNvPicPr>
          <p:nvPr/>
        </p:nvPicPr>
        <p:blipFill>
          <a:blip r:embed="rId7"/>
          <a:stretch>
            <a:fillRect/>
          </a:stretch>
        </p:blipFill>
        <p:spPr>
          <a:xfrm>
            <a:off x="2573778" y="3418115"/>
            <a:ext cx="1129035" cy="1365284"/>
          </a:xfrm>
          <a:prstGeom prst="rect">
            <a:avLst/>
          </a:prstGeom>
        </p:spPr>
      </p:pic>
      <p:pic>
        <p:nvPicPr>
          <p:cNvPr id="14" name="Picture 13">
            <a:extLst>
              <a:ext uri="{FF2B5EF4-FFF2-40B4-BE49-F238E27FC236}">
                <a16:creationId xmlns:a16="http://schemas.microsoft.com/office/drawing/2014/main" id="{48E0B59F-4113-4134-B7F4-47AE06A7C315}"/>
              </a:ext>
            </a:extLst>
          </p:cNvPr>
          <p:cNvPicPr>
            <a:picLocks noChangeAspect="1"/>
          </p:cNvPicPr>
          <p:nvPr/>
        </p:nvPicPr>
        <p:blipFill>
          <a:blip r:embed="rId8"/>
          <a:stretch>
            <a:fillRect/>
          </a:stretch>
        </p:blipFill>
        <p:spPr>
          <a:xfrm>
            <a:off x="2632270" y="3815833"/>
            <a:ext cx="1074513" cy="932769"/>
          </a:xfrm>
          <a:prstGeom prst="rect">
            <a:avLst/>
          </a:prstGeom>
        </p:spPr>
      </p:pic>
      <p:pic>
        <p:nvPicPr>
          <p:cNvPr id="7" name="Picture 6">
            <a:extLst>
              <a:ext uri="{FF2B5EF4-FFF2-40B4-BE49-F238E27FC236}">
                <a16:creationId xmlns:a16="http://schemas.microsoft.com/office/drawing/2014/main" id="{E3F14FDB-6806-40B3-9611-AD944DBB518B}"/>
              </a:ext>
            </a:extLst>
          </p:cNvPr>
          <p:cNvPicPr>
            <a:picLocks noChangeAspect="1"/>
          </p:cNvPicPr>
          <p:nvPr/>
        </p:nvPicPr>
        <p:blipFill>
          <a:blip r:embed="rId9"/>
          <a:stretch>
            <a:fillRect/>
          </a:stretch>
        </p:blipFill>
        <p:spPr>
          <a:xfrm>
            <a:off x="2221529" y="2239432"/>
            <a:ext cx="1833531" cy="1178683"/>
          </a:xfrm>
          <a:prstGeom prst="rect">
            <a:avLst/>
          </a:prstGeom>
        </p:spPr>
      </p:pic>
      <p:sp>
        <p:nvSpPr>
          <p:cNvPr id="15" name="Rectangle 14">
            <a:hlinkClick r:id="rId10" action="ppaction://hlinksldjump"/>
            <a:extLst>
              <a:ext uri="{FF2B5EF4-FFF2-40B4-BE49-F238E27FC236}">
                <a16:creationId xmlns:a16="http://schemas.microsoft.com/office/drawing/2014/main" id="{D7A472AA-DA35-4531-B886-A22D76868698}"/>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6" name="TextBox 15">
            <a:extLst>
              <a:ext uri="{FF2B5EF4-FFF2-40B4-BE49-F238E27FC236}">
                <a16:creationId xmlns:a16="http://schemas.microsoft.com/office/drawing/2014/main" id="{DC63441C-E009-4E85-B1C3-D37891CFB609}"/>
              </a:ext>
            </a:extLst>
          </p:cNvPr>
          <p:cNvSpPr txBox="1"/>
          <p:nvPr/>
        </p:nvSpPr>
        <p:spPr>
          <a:xfrm>
            <a:off x="7789142" y="6140807"/>
            <a:ext cx="1354858"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11"/>
              </a:rPr>
              <a:t>Baeten, TUAC0203</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462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EBC4-3AEC-4062-A3C4-8122E02473B0}"/>
              </a:ext>
            </a:extLst>
          </p:cNvPr>
          <p:cNvSpPr>
            <a:spLocks noGrp="1"/>
          </p:cNvSpPr>
          <p:nvPr>
            <p:ph type="title"/>
          </p:nvPr>
        </p:nvSpPr>
        <p:spPr>
          <a:xfrm>
            <a:off x="1259632" y="53752"/>
            <a:ext cx="7427168" cy="1143000"/>
          </a:xfrm>
        </p:spPr>
        <p:txBody>
          <a:bodyPr rtlCol="1">
            <a:normAutofit fontScale="90000"/>
          </a:bodyPr>
          <a:lstStyle/>
          <a:p>
            <a:pPr algn="r" rtl="1"/>
            <a:r>
              <a:rPr lang="ar" sz="2200" b="1" dirty="0">
                <a:solidFill>
                  <a:srgbClr val="E0001B"/>
                </a:solidFill>
              </a:rPr>
              <a:t>نظام الوقاية قبل التعرض</a:t>
            </a:r>
            <a:r>
              <a:rPr lang="ar" dirty="0"/>
              <a:t> </a:t>
            </a:r>
            <a:r>
              <a:rPr lang="en-GB" dirty="0"/>
              <a:t/>
            </a:r>
            <a:br>
              <a:rPr lang="en-GB" dirty="0"/>
            </a:br>
            <a:r>
              <a:rPr lang="ar" sz="3300" b="1" dirty="0"/>
              <a:t>الفحص والمقاومة</a:t>
            </a:r>
          </a:p>
        </p:txBody>
      </p:sp>
      <p:sp>
        <p:nvSpPr>
          <p:cNvPr id="3" name="Content Placeholder 2">
            <a:extLst>
              <a:ext uri="{FF2B5EF4-FFF2-40B4-BE49-F238E27FC236}">
                <a16:creationId xmlns:a16="http://schemas.microsoft.com/office/drawing/2014/main" id="{7B7D6A80-C845-4C0A-99B6-3492349C3A67}"/>
              </a:ext>
            </a:extLst>
          </p:cNvPr>
          <p:cNvSpPr>
            <a:spLocks noGrp="1"/>
          </p:cNvSpPr>
          <p:nvPr>
            <p:ph idx="1"/>
          </p:nvPr>
        </p:nvSpPr>
        <p:spPr>
          <a:xfrm>
            <a:off x="457200" y="2057401"/>
            <a:ext cx="7895220" cy="3394472"/>
          </a:xfrm>
        </p:spPr>
        <p:txBody>
          <a:bodyPr rtlCol="1">
            <a:normAutofit lnSpcReduction="10000"/>
          </a:bodyPr>
          <a:lstStyle/>
          <a:p>
            <a:pPr rtl="1"/>
            <a:r>
              <a:rPr lang="ar" sz="1700" dirty="0"/>
              <a:t>البدء في العلاج بمضادات الفيروسات القهقرية (ART) عند حدوث عدوى حادة يؤدي إلى ارتفاع معدل عدم الاستجابة في أمصال الدم لفيروس HIV في اختبارات الأجسام المضادة/المستضدات (17% من كل من بدئوا في المراحل فايبيج 1-4 و60% ممن بدئوا في المرحلة فايبيج 1 لم يستجيبوا بعد 24 أسبوعًا من بدء العلاج، (De Souza CID, 2016).</a:t>
            </a:r>
          </a:p>
          <a:p>
            <a:pPr rtl="1"/>
            <a:r>
              <a:rPr lang="ar" sz="1700" dirty="0"/>
              <a:t>مقتضيات الكشف عن فيروس HIV فيمن يبدؤون العلاج الوقائي قبل التعرض في وقت مبكر جدًا بعد العدوى به - مخاطر نشوء مقاومة للعقاقير، واستمرار نقل عدوى HIV.</a:t>
            </a:r>
          </a:p>
          <a:p>
            <a:pPr rtl="1"/>
            <a:r>
              <a:rPr lang="ar" sz="1700" dirty="0"/>
              <a:t>تلوح في الأفق اختبارات للحمض الريبوزي لفيروس HIV في مكان الرعاية باستخدام HIV Xpert أو mPIMA أو SAMBA-II، وربما تكون لها قيمة في كل من التشخيص ومراقبة العلاج.</a:t>
            </a:r>
          </a:p>
          <a:p>
            <a:pPr rtl="1"/>
            <a:r>
              <a:rPr lang="ar" sz="1700" dirty="0"/>
              <a:t>النوعية التشخيصية العالية للحمض الريبوزي لفيروس HIV تجعل هناك رغبة في التصديق على استخدام اختبار الحمض الريبوزي لفيروس HIV في مكان الرعاية لمراقبة حالات العدوى الاختراقية تحت العلاج الوقائي قبل التعرض.</a:t>
            </a:r>
          </a:p>
          <a:p>
            <a:pPr rtl="1"/>
            <a:r>
              <a:rPr lang="ar" sz="1700" dirty="0"/>
              <a:t>وجود نتائج إيجابية لفيروس HIV لدى مستخدمي العلاج الوقائي قبل التعرض يكون نادرًا بسبب الفاعلية العالية للعلاج ويصعب تفسير وجود هذه النتائج الإيجابية.</a:t>
            </a:r>
          </a:p>
          <a:p>
            <a:pPr marL="0" indent="0" rtl="1">
              <a:buNone/>
            </a:pPr>
            <a:endParaRPr lang="en-GB" dirty="0"/>
          </a:p>
        </p:txBody>
      </p:sp>
      <p:sp>
        <p:nvSpPr>
          <p:cNvPr id="5" name="Rectangle 4">
            <a:hlinkClick r:id="rId3" action="ppaction://hlinksldjump"/>
            <a:extLst>
              <a:ext uri="{FF2B5EF4-FFF2-40B4-BE49-F238E27FC236}">
                <a16:creationId xmlns:a16="http://schemas.microsoft.com/office/drawing/2014/main" id="{DF3812A0-23F1-4944-B16C-66F34614BE8C}"/>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16EA56B8-D9B5-43E2-A681-F9643057CF63}"/>
              </a:ext>
            </a:extLst>
          </p:cNvPr>
          <p:cNvSpPr txBox="1"/>
          <p:nvPr/>
        </p:nvSpPr>
        <p:spPr>
          <a:xfrm>
            <a:off x="8385275" y="6093296"/>
            <a:ext cx="694421"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4"/>
              </a:rPr>
              <a:t>TUSY02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280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4776-703C-44BE-A33F-E40E8423D1FC}"/>
              </a:ext>
            </a:extLst>
          </p:cNvPr>
          <p:cNvSpPr>
            <a:spLocks noGrp="1"/>
          </p:cNvSpPr>
          <p:nvPr>
            <p:ph type="title"/>
          </p:nvPr>
        </p:nvSpPr>
        <p:spPr>
          <a:xfrm>
            <a:off x="1259631" y="332656"/>
            <a:ext cx="7427168" cy="1143000"/>
          </a:xfrm>
        </p:spPr>
        <p:txBody>
          <a:bodyPr rtlCol="1">
            <a:normAutofit fontScale="90000"/>
          </a:bodyPr>
          <a:lstStyle/>
          <a:p>
            <a:pPr algn="r" rtl="1"/>
            <a:r>
              <a:rPr lang="en-GB" sz="2025" b="1" dirty="0">
                <a:solidFill>
                  <a:srgbClr val="FF0000"/>
                </a:solidFill>
              </a:rPr>
              <a:t/>
            </a:r>
            <a:br>
              <a:rPr lang="en-GB" sz="2025" b="1" dirty="0">
                <a:solidFill>
                  <a:srgbClr val="FF0000"/>
                </a:solidFill>
              </a:rPr>
            </a:br>
            <a:r>
              <a:rPr lang="ar" sz="2200" b="1" dirty="0">
                <a:solidFill>
                  <a:srgbClr val="E0001B"/>
                </a:solidFill>
              </a:rPr>
              <a:t>التدخلات الجديدة</a:t>
            </a:r>
            <a:r>
              <a:rPr lang="en-GB" sz="2700" b="1" dirty="0"/>
              <a:t/>
            </a:r>
            <a:br>
              <a:rPr lang="en-GB" sz="2700" b="1" dirty="0"/>
            </a:br>
            <a:r>
              <a:rPr lang="ar" sz="3300" b="1" dirty="0"/>
              <a:t>منتجات وقاية جديدة قيد التطوير</a:t>
            </a:r>
            <a:r>
              <a:rPr lang="en-GB" dirty="0"/>
              <a:t/>
            </a:r>
            <a:br>
              <a:rPr lang="en-GB" dirty="0"/>
            </a:br>
            <a:endParaRPr lang="en-GB" sz="3000" b="1" dirty="0"/>
          </a:p>
        </p:txBody>
      </p:sp>
      <p:sp>
        <p:nvSpPr>
          <p:cNvPr id="3" name="Content Placeholder 2">
            <a:extLst>
              <a:ext uri="{FF2B5EF4-FFF2-40B4-BE49-F238E27FC236}">
                <a16:creationId xmlns:a16="http://schemas.microsoft.com/office/drawing/2014/main" id="{0E721D41-24AC-4665-80E5-0E4BB66C397E}"/>
              </a:ext>
            </a:extLst>
          </p:cNvPr>
          <p:cNvSpPr>
            <a:spLocks noGrp="1"/>
          </p:cNvSpPr>
          <p:nvPr>
            <p:ph idx="1"/>
          </p:nvPr>
        </p:nvSpPr>
        <p:spPr/>
        <p:txBody>
          <a:bodyPr rtlCol="1">
            <a:normAutofit fontScale="25000" lnSpcReduction="20000"/>
          </a:bodyPr>
          <a:lstStyle/>
          <a:p>
            <a:pPr rtl="1">
              <a:buClr>
                <a:schemeClr val="tx1"/>
              </a:buClr>
            </a:pPr>
            <a:r>
              <a:rPr lang="ar" sz="6400" b="1" dirty="0">
                <a:solidFill>
                  <a:srgbClr val="E0001B"/>
                </a:solidFill>
              </a:rPr>
              <a:t>الأجسام المضادة واسعة التحييد (bnAbs):</a:t>
            </a:r>
            <a:r>
              <a:rPr lang="ar" sz="6400" dirty="0"/>
              <a:t> مضادات حيوية ثبتت قدرتها على تحييد مدى واسع من عينات فيروس HIV المأخوذة من مصابين.</a:t>
            </a:r>
          </a:p>
          <a:p>
            <a:pPr rtl="1"/>
            <a:r>
              <a:rPr lang="ar" sz="6400" dirty="0"/>
              <a:t>منتجات الجيل الأول: أجسام مضادة وحيدة النسيلة تستهدف موقع ارتباط CD4 لـ HIV gp120.</a:t>
            </a:r>
          </a:p>
          <a:p>
            <a:pPr rtl="1"/>
            <a:r>
              <a:rPr lang="ar" sz="6400" dirty="0"/>
              <a:t>يجري تقييم VRC01 في تجربتين عشوائيتي التوزيع في المرحلة 2b (دراستي </a:t>
            </a:r>
            <a:r>
              <a:rPr lang="ar" sz="6400" b="1" dirty="0"/>
              <a:t>الوقاية بواسطة الأجسام المضادة</a:t>
            </a:r>
            <a:r>
              <a:rPr lang="ar" sz="6400" dirty="0"/>
              <a:t>):</a:t>
            </a:r>
          </a:p>
          <a:p>
            <a:pPr lvl="1" rtl="1"/>
            <a:r>
              <a:rPr lang="ar" sz="6400" dirty="0"/>
              <a:t>HVTN 704 / HPTN 085: 2700 رجل يمارسون الجنس مع رجال ونساء مغايرات الهوية الجنسية في الأمريكتين</a:t>
            </a:r>
          </a:p>
          <a:p>
            <a:pPr lvl="1" rtl="1"/>
            <a:r>
              <a:rPr lang="ar" sz="6400" dirty="0"/>
              <a:t>HVTN 703 / HPTN 081: 1900 امرأة في أفريقيا جنوب الصحراء</a:t>
            </a:r>
          </a:p>
          <a:p>
            <a:pPr rtl="1"/>
            <a:r>
              <a:rPr lang="ar" sz="6400" dirty="0"/>
              <a:t>منتجات الجيل التالي: أجسام مضادة وحيدة النسيلة تستهدف مواقع متعددة:</a:t>
            </a:r>
          </a:p>
          <a:p>
            <a:pPr lvl="1" rtl="1"/>
            <a:r>
              <a:rPr lang="ar" sz="6400" dirty="0"/>
              <a:t>VRCO7-523LS - زيادة بمقدار 5 إلى 8 أضعاف في الفاعلية المخبرية مقارنة بعقار VRC01.</a:t>
            </a:r>
          </a:p>
          <a:p>
            <a:pPr rtl="1"/>
            <a:r>
              <a:rPr lang="ar" sz="6400" dirty="0"/>
              <a:t>أجسام مضادة ثلاثية التخصص: الجمع بين عدة أجسام مضادة واسعة التحييد من نوعيات مقاومة القمم اللاصقة المختلفة وجعلها جزيئًا واحدًا يمكن أن يحقق الآتي: </a:t>
            </a:r>
          </a:p>
          <a:p>
            <a:pPr lvl="1" rtl="1"/>
            <a:r>
              <a:rPr lang="ar" sz="6400" dirty="0"/>
              <a:t>تحسين الفاعلية</a:t>
            </a:r>
          </a:p>
          <a:p>
            <a:pPr lvl="1" rtl="1"/>
            <a:r>
              <a:rPr lang="ar" sz="6400" dirty="0"/>
              <a:t>تبسيط أنظمة الوقاية وأنظمة العلاج </a:t>
            </a:r>
          </a:p>
          <a:p>
            <a:pPr lvl="1" rtl="1"/>
            <a:r>
              <a:rPr lang="ar" sz="6400" dirty="0"/>
              <a:t>تيسير المسار التنظيمي للحصول على عقار مرخص </a:t>
            </a:r>
          </a:p>
          <a:p>
            <a:pPr marL="171450" indent="-128588" rtl="1"/>
            <a:r>
              <a:rPr lang="ar" sz="6400" dirty="0"/>
              <a:t>هدف هذه الدراسات هو التعرف على أفضل الأنظمة بخصوص</a:t>
            </a:r>
          </a:p>
          <a:p>
            <a:pPr marL="42862" indent="0" rtl="1">
              <a:buNone/>
            </a:pPr>
            <a:r>
              <a:rPr lang="ar" sz="6400" dirty="0"/>
              <a:t>   الانتقال إلى تجربة مرخصة.</a:t>
            </a:r>
          </a:p>
          <a:p>
            <a:pPr marL="342900" lvl="1" indent="0" rtl="1">
              <a:buNone/>
            </a:pPr>
            <a:endParaRPr lang="en-ZW" sz="4200" dirty="0"/>
          </a:p>
          <a:p>
            <a:pPr rtl="1"/>
            <a:endParaRPr lang="en-GB" sz="4200" dirty="0"/>
          </a:p>
          <a:p>
            <a:pPr rtl="1"/>
            <a:endParaRPr lang="en-GB" sz="4200" dirty="0"/>
          </a:p>
          <a:p>
            <a:pPr rtl="1"/>
            <a:endParaRPr lang="en-GB" sz="1200" dirty="0"/>
          </a:p>
          <a:p>
            <a:pPr rtl="1"/>
            <a:endParaRPr lang="en-GB" sz="1200" dirty="0"/>
          </a:p>
          <a:p>
            <a:pPr rtl="1"/>
            <a:endParaRPr lang="en-GB" sz="1200" dirty="0"/>
          </a:p>
          <a:p>
            <a:pPr rtl="1"/>
            <a:endParaRPr lang="en-GB" sz="1200" b="1" dirty="0">
              <a:solidFill>
                <a:srgbClr val="FF0000"/>
              </a:solidFill>
            </a:endParaRPr>
          </a:p>
          <a:p>
            <a:pPr rtl="1"/>
            <a:endParaRPr lang="en-GB" sz="1200" b="1" dirty="0">
              <a:solidFill>
                <a:srgbClr val="FF0000"/>
              </a:solidFill>
            </a:endParaRPr>
          </a:p>
          <a:p>
            <a:pPr rtl="1"/>
            <a:endParaRPr lang="en-GB" sz="1200" dirty="0"/>
          </a:p>
          <a:p>
            <a:pPr marL="0" algn="ctr" rtl="1" fontAlgn="ctr">
              <a:lnSpc>
                <a:spcPct val="115000"/>
              </a:lnSpc>
              <a:spcBef>
                <a:spcPts val="0"/>
              </a:spcBef>
            </a:pPr>
            <a:r>
              <a:rPr lang="ar" sz="1200" dirty="0">
                <a:solidFill>
                  <a:srgbClr val="FFFFFF"/>
                </a:solidFill>
                <a:latin typeface="Franklin Gothic Medium" panose="020B0603020102020204" pitchFamily="34" charset="0"/>
              </a:rPr>
              <a:t>النظام</a:t>
            </a:r>
            <a:endParaRPr lang="en-GB" sz="1200" dirty="0"/>
          </a:p>
          <a:p>
            <a:pPr rtl="1"/>
            <a:endParaRPr lang="en-GB" sz="1200" dirty="0"/>
          </a:p>
          <a:p>
            <a:pPr rtl="1"/>
            <a:endParaRPr lang="en-GB" sz="1200" dirty="0"/>
          </a:p>
          <a:p>
            <a:pPr rtl="1"/>
            <a:endParaRPr lang="en-GB" sz="1200" dirty="0"/>
          </a:p>
          <a:p>
            <a:pPr rtl="1"/>
            <a:endParaRPr lang="en-GB" sz="1200" dirty="0"/>
          </a:p>
          <a:p>
            <a:pPr rtl="1"/>
            <a:endParaRPr lang="en-GB" sz="1200" dirty="0"/>
          </a:p>
        </p:txBody>
      </p:sp>
      <p:pic>
        <p:nvPicPr>
          <p:cNvPr id="34" name="Content Placeholder 4">
            <a:extLst>
              <a:ext uri="{FF2B5EF4-FFF2-40B4-BE49-F238E27FC236}">
                <a16:creationId xmlns:a16="http://schemas.microsoft.com/office/drawing/2014/main" id="{53244435-594F-40E5-A5BF-FCB591636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797152"/>
            <a:ext cx="1727669" cy="1166835"/>
          </a:xfrm>
          <a:prstGeom prst="rect">
            <a:avLst/>
          </a:prstGeom>
        </p:spPr>
      </p:pic>
      <p:sp>
        <p:nvSpPr>
          <p:cNvPr id="6" name="Rectangle 5">
            <a:hlinkClick r:id="rId4" action="ppaction://hlinksldjump"/>
            <a:extLst>
              <a:ext uri="{FF2B5EF4-FFF2-40B4-BE49-F238E27FC236}">
                <a16:creationId xmlns:a16="http://schemas.microsoft.com/office/drawing/2014/main" id="{6C58B822-E744-46CC-9878-D2573D99E1D3}"/>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7" name="TextBox 6">
            <a:extLst>
              <a:ext uri="{FF2B5EF4-FFF2-40B4-BE49-F238E27FC236}">
                <a16:creationId xmlns:a16="http://schemas.microsoft.com/office/drawing/2014/main" id="{93C827B1-F549-4142-9CBF-2CD334C4A609}"/>
              </a:ext>
            </a:extLst>
          </p:cNvPr>
          <p:cNvSpPr txBox="1"/>
          <p:nvPr/>
        </p:nvSpPr>
        <p:spPr>
          <a:xfrm>
            <a:off x="7797708" y="6194999"/>
            <a:ext cx="1324402" cy="253916"/>
          </a:xfrm>
          <a:prstGeom prst="rect">
            <a:avLst/>
          </a:prstGeom>
          <a:noFill/>
        </p:spPr>
        <p:txBody>
          <a:bodyPr wrap="none" rtlCol="0">
            <a:spAutoFit/>
          </a:bodyPr>
          <a:lstStyle/>
          <a:p>
            <a:pPr rtl="0"/>
            <a:r>
              <a:rPr lang="fr" sz="1050" dirty="0" smtClean="0">
                <a:latin typeface="Arial" panose="020B0604020202020204" pitchFamily="34" charset="0"/>
                <a:cs typeface="Arial" panose="020B0604020202020204" pitchFamily="34" charset="0"/>
                <a:hlinkClick r:id="rId5"/>
              </a:rPr>
              <a:t>Mgodi, MOSY0502</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15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2AC0-018D-40E4-8768-2E743757C23F}"/>
              </a:ext>
            </a:extLst>
          </p:cNvPr>
          <p:cNvSpPr>
            <a:spLocks noGrp="1"/>
          </p:cNvSpPr>
          <p:nvPr>
            <p:ph type="title"/>
          </p:nvPr>
        </p:nvSpPr>
        <p:spPr/>
        <p:txBody>
          <a:bodyPr rtlCol="1">
            <a:normAutofit/>
          </a:bodyPr>
          <a:lstStyle/>
          <a:p>
            <a:pPr algn="r" rtl="1"/>
            <a:r>
              <a:rPr lang="ar" sz="2200" b="1" dirty="0">
                <a:solidFill>
                  <a:srgbClr val="E0001B"/>
                </a:solidFill>
              </a:rPr>
              <a:t>التدخلات الجديدة</a:t>
            </a:r>
            <a:r>
              <a:rPr lang="en-GB" sz="2400" dirty="0"/>
              <a:t/>
            </a:r>
            <a:br>
              <a:rPr lang="en-GB" sz="2400" dirty="0"/>
            </a:br>
            <a:r>
              <a:rPr lang="ar" sz="3000" b="1" dirty="0"/>
              <a:t>منتجات وقاية جديدة قيد التطوير (2)</a:t>
            </a:r>
            <a:endParaRPr lang="en-GB" sz="3000" dirty="0"/>
          </a:p>
        </p:txBody>
      </p:sp>
      <p:sp>
        <p:nvSpPr>
          <p:cNvPr id="3" name="Content Placeholder 2">
            <a:extLst>
              <a:ext uri="{FF2B5EF4-FFF2-40B4-BE49-F238E27FC236}">
                <a16:creationId xmlns:a16="http://schemas.microsoft.com/office/drawing/2014/main" id="{1E7C8A5F-90E7-4FB8-B340-AC4B8BD27C6F}"/>
              </a:ext>
            </a:extLst>
          </p:cNvPr>
          <p:cNvSpPr>
            <a:spLocks noGrp="1"/>
          </p:cNvSpPr>
          <p:nvPr>
            <p:ph sz="half" idx="1"/>
          </p:nvPr>
        </p:nvSpPr>
        <p:spPr/>
        <p:txBody>
          <a:bodyPr rtlCol="1">
            <a:normAutofit fontScale="70000" lnSpcReduction="20000"/>
          </a:bodyPr>
          <a:lstStyle/>
          <a:p>
            <a:pPr lvl="0" rtl="1">
              <a:buClr>
                <a:schemeClr val="tx1"/>
              </a:buClr>
            </a:pPr>
            <a:r>
              <a:rPr lang="ar" sz="2175" b="1" dirty="0">
                <a:solidFill>
                  <a:srgbClr val="E0001B"/>
                </a:solidFill>
              </a:rPr>
              <a:t>مضادات فيروسات ارتجاعية طويلة المفعول تؤخذ عن طريق الحقن من أجل الوقاية: </a:t>
            </a:r>
            <a:r>
              <a:rPr lang="ar" sz="2175" dirty="0"/>
              <a:t>كابوتغرافير طويل المفعول (CAB LA) - مثبط إنزيم دامج، يؤخذ عن طريق الحقن وعمره النصفي 45-60 يومًا.</a:t>
            </a:r>
          </a:p>
          <a:p>
            <a:pPr lvl="0" rtl="1"/>
            <a:r>
              <a:rPr lang="ar" sz="2175" dirty="0"/>
              <a:t>HPTN 083 و084: دراستان في المرحلتين 2ب/3 لتقييم سلامة كابوتغرافير طويل المفعول وفاعليته مقارنةً بتينوفوفير/إيمتريسيتابين كعلاج وقائي قبل التعرض لدى رجال ذوي نتيجة سلبية لفيروس HIV ممن يمارسون الجنس مع رجال/نساء مغايرات الهوية الجنسية (083) ونساء مطابقات الهوية الجنسية (084).</a:t>
            </a:r>
          </a:p>
          <a:p>
            <a:pPr lvl="0" rtl="1"/>
            <a:r>
              <a:rPr lang="ar" sz="2175" dirty="0"/>
              <a:t>دراستان عشوائيتا التوزيع ومضبوطتان بالدواء التوهيمي.</a:t>
            </a:r>
          </a:p>
          <a:p>
            <a:pPr lvl="0" rtl="1"/>
            <a:r>
              <a:rPr lang="ar" sz="2175" dirty="0"/>
              <a:t>مرحلة تمهيدية مدتها 5 أسابيع: كابوتغرافير أو تينوفوفير/إيمتريسيتابين عن طريق الفم.</a:t>
            </a:r>
          </a:p>
          <a:p>
            <a:pPr lvl="0" rtl="1"/>
            <a:r>
              <a:rPr lang="ar" sz="2175" dirty="0"/>
              <a:t>المرحلة 2: حقنتان بينهما 4 أسابيع، ثم كل 8 أسابيع، ومتابعة مدتها ثلاث سنوات ونصف.</a:t>
            </a:r>
          </a:p>
          <a:p>
            <a:pPr lvl="0" rtl="1"/>
            <a:r>
              <a:rPr lang="ar" sz="2175" dirty="0"/>
              <a:t>استكمال الاستقدام متوقع في أبريل 2020.</a:t>
            </a:r>
          </a:p>
          <a:p>
            <a:pPr lvl="0" rtl="1"/>
            <a:r>
              <a:rPr lang="ar" sz="2175" dirty="0"/>
              <a:t>HPTN 084: 3200 امرأة لديهن مخاطر أعلى للإصابة بفيروس HIV في جنوب القارة الأفريقية وشرقها.</a:t>
            </a:r>
          </a:p>
          <a:p>
            <a:pPr lvl="0" rtl="1"/>
            <a:r>
              <a:rPr lang="ar" sz="2175" dirty="0"/>
              <a:t>هل الحقن طويل المفعول له أثر حرائكي دوائي تحت علاجي ممتد إذا تم التوقف عن/إنهاء الجرعات؟</a:t>
            </a:r>
          </a:p>
          <a:p>
            <a:pPr rtl="1"/>
            <a:endParaRPr lang="en-GB" dirty="0"/>
          </a:p>
        </p:txBody>
      </p:sp>
      <p:pic>
        <p:nvPicPr>
          <p:cNvPr id="5" name="Content Placeholder 4">
            <a:extLst>
              <a:ext uri="{FF2B5EF4-FFF2-40B4-BE49-F238E27FC236}">
                <a16:creationId xmlns:a16="http://schemas.microsoft.com/office/drawing/2014/main" id="{A4C90C46-0E96-42EF-9436-09573FB750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8206" y="2570444"/>
            <a:ext cx="4038600" cy="2373872"/>
          </a:xfrm>
          <a:prstGeom prst="rect">
            <a:avLst/>
          </a:prstGeom>
        </p:spPr>
      </p:pic>
      <p:sp>
        <p:nvSpPr>
          <p:cNvPr id="6" name="Rectangle 5">
            <a:extLst>
              <a:ext uri="{FF2B5EF4-FFF2-40B4-BE49-F238E27FC236}">
                <a16:creationId xmlns:a16="http://schemas.microsoft.com/office/drawing/2014/main" id="{0C96C56A-C85E-47AE-A20D-210322F468E5}"/>
              </a:ext>
            </a:extLst>
          </p:cNvPr>
          <p:cNvSpPr/>
          <p:nvPr/>
        </p:nvSpPr>
        <p:spPr>
          <a:xfrm>
            <a:off x="4572000" y="1989784"/>
            <a:ext cx="3628746" cy="507831"/>
          </a:xfrm>
          <a:prstGeom prst="rect">
            <a:avLst/>
          </a:prstGeom>
        </p:spPr>
        <p:txBody>
          <a:bodyPr wrap="square" rtlCol="1">
            <a:spAutoFit/>
          </a:bodyPr>
          <a:lstStyle/>
          <a:p>
            <a:pPr rtl="1"/>
            <a:r>
              <a:rPr lang="ar" sz="1350" b="1" dirty="0">
                <a:latin typeface="Arial" panose="020B0604020202020204" pitchFamily="34" charset="0"/>
                <a:cs typeface="Arial" panose="020B0604020202020204" pitchFamily="34" charset="0"/>
              </a:rPr>
              <a:t>كابوتغرافير طويل المفعول: جدول الجرعات في الدراستين HPTN 083 و084  </a:t>
            </a:r>
          </a:p>
        </p:txBody>
      </p:sp>
      <p:sp>
        <p:nvSpPr>
          <p:cNvPr id="8" name="Rectangle 7">
            <a:hlinkClick r:id="rId4" action="ppaction://hlinksldjump"/>
            <a:extLst>
              <a:ext uri="{FF2B5EF4-FFF2-40B4-BE49-F238E27FC236}">
                <a16:creationId xmlns:a16="http://schemas.microsoft.com/office/drawing/2014/main" id="{3D651BAE-DCBD-484C-9727-DD29C2C398D5}"/>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9" name="Rectangle 8">
            <a:hlinkClick r:id="rId4" action="ppaction://hlinksldjump"/>
            <a:extLst>
              <a:ext uri="{FF2B5EF4-FFF2-40B4-BE49-F238E27FC236}">
                <a16:creationId xmlns:a16="http://schemas.microsoft.com/office/drawing/2014/main" id="{0E5F813C-89F1-42D0-A869-5D91658949FE}"/>
              </a:ext>
            </a:extLst>
          </p:cNvPr>
          <p:cNvSpPr/>
          <p:nvPr/>
        </p:nvSpPr>
        <p:spPr>
          <a:xfrm>
            <a:off x="263005"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0" name="TextBox 9">
            <a:extLst>
              <a:ext uri="{FF2B5EF4-FFF2-40B4-BE49-F238E27FC236}">
                <a16:creationId xmlns:a16="http://schemas.microsoft.com/office/drawing/2014/main" id="{851154E2-F8EA-4B3F-A8F4-E0AF6123589C}"/>
              </a:ext>
            </a:extLst>
          </p:cNvPr>
          <p:cNvSpPr txBox="1"/>
          <p:nvPr/>
        </p:nvSpPr>
        <p:spPr>
          <a:xfrm>
            <a:off x="8251161" y="6142399"/>
            <a:ext cx="731290"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5"/>
              </a:rPr>
              <a:t>MOSY05</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31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D224-1A3D-481D-A8F8-92E95A5B9900}"/>
              </a:ext>
            </a:extLst>
          </p:cNvPr>
          <p:cNvSpPr>
            <a:spLocks noGrp="1"/>
          </p:cNvSpPr>
          <p:nvPr>
            <p:ph type="title"/>
          </p:nvPr>
        </p:nvSpPr>
        <p:spPr/>
        <p:txBody>
          <a:bodyPr rtlCol="1">
            <a:normAutofit/>
          </a:bodyPr>
          <a:lstStyle/>
          <a:p>
            <a:pPr algn="r" rtl="1"/>
            <a:r>
              <a:rPr lang="ar" sz="2000" b="1" dirty="0">
                <a:solidFill>
                  <a:srgbClr val="E0001B"/>
                </a:solidFill>
              </a:rPr>
              <a:t>التدخلات الجديدة</a:t>
            </a:r>
            <a:r>
              <a:rPr lang="en-GB" sz="2000" dirty="0"/>
              <a:t/>
            </a:r>
            <a:br>
              <a:rPr lang="en-GB" sz="2000" dirty="0"/>
            </a:br>
            <a:r>
              <a:rPr lang="ar" sz="3000" b="1" dirty="0"/>
              <a:t>غرسة إسلاترافير</a:t>
            </a:r>
            <a:endParaRPr lang="en-GB" sz="3000" dirty="0"/>
          </a:p>
        </p:txBody>
      </p:sp>
      <p:sp>
        <p:nvSpPr>
          <p:cNvPr id="3" name="Content Placeholder 2">
            <a:extLst>
              <a:ext uri="{FF2B5EF4-FFF2-40B4-BE49-F238E27FC236}">
                <a16:creationId xmlns:a16="http://schemas.microsoft.com/office/drawing/2014/main" id="{108E2883-A476-4790-B316-BFBEC528C65F}"/>
              </a:ext>
            </a:extLst>
          </p:cNvPr>
          <p:cNvSpPr>
            <a:spLocks noGrp="1"/>
          </p:cNvSpPr>
          <p:nvPr>
            <p:ph idx="1"/>
          </p:nvPr>
        </p:nvSpPr>
        <p:spPr>
          <a:xfrm>
            <a:off x="782774" y="2188586"/>
            <a:ext cx="8229600" cy="3789047"/>
          </a:xfrm>
        </p:spPr>
        <p:txBody>
          <a:bodyPr rtlCol="1">
            <a:normAutofit fontScale="92500" lnSpcReduction="10000"/>
          </a:bodyPr>
          <a:lstStyle/>
          <a:p>
            <a:pPr rtl="1"/>
            <a:endParaRPr lang="en-GB" sz="1425" dirty="0"/>
          </a:p>
          <a:p>
            <a:pPr rtl="1"/>
            <a:endParaRPr lang="en-GB" sz="1425" dirty="0"/>
          </a:p>
          <a:p>
            <a:pPr marL="0" indent="0" rtl="1">
              <a:buNone/>
            </a:pPr>
            <a:endParaRPr lang="en-GB" sz="1425" dirty="0"/>
          </a:p>
          <a:p>
            <a:pPr marL="0" indent="0" rtl="1">
              <a:buNone/>
            </a:pPr>
            <a:r>
              <a:rPr lang="ar" sz="1350" b="1" dirty="0"/>
              <a:t>أبعاد الغرسة</a:t>
            </a:r>
          </a:p>
          <a:p>
            <a:pPr marL="0" indent="0" rtl="1">
              <a:buNone/>
            </a:pPr>
            <a:endParaRPr lang="en-GB" sz="1350" b="1" dirty="0"/>
          </a:p>
          <a:p>
            <a:pPr rtl="1"/>
            <a:endParaRPr lang="en-GB" sz="1600" dirty="0"/>
          </a:p>
          <a:p>
            <a:pPr rtl="1"/>
            <a:r>
              <a:rPr lang="ar" sz="1600" dirty="0"/>
              <a:t>إسلاترافير (سابقًا MK-8591) هو عقار من فئة الأدوية المثبطة العكسية الناسخة النوكليوزيدية (NRTTI) ذو عمر نصف طويل (120-177 ساعة في خلايا الدم الطرفية وحيدة النواة PBMC)، ويحقق تركيزات مماثلة في البلازما والأنسجة الشرجية والمهبلية.</a:t>
            </a:r>
          </a:p>
          <a:p>
            <a:pPr rtl="1"/>
            <a:r>
              <a:rPr lang="ar" sz="1600" dirty="0"/>
              <a:t>ارتفاع حاجز المقاومة بسبب تعدد مواقع العمل.</a:t>
            </a:r>
          </a:p>
          <a:p>
            <a:pPr rtl="1"/>
            <a:r>
              <a:rPr lang="ar" sz="1600" dirty="0"/>
              <a:t>تم اختبار السلامة ومدى التحمل الخاصين بغرستي استخلاص عقار إسلاترافير (54 و62 مجم) في دراسة في المرحلة الأولى مضبوطة بدواء توهيمي مدتها 12 أسبوعًا على 16 مشارك ذوي نتيجة سلبية لفيروس HIV.</a:t>
            </a:r>
          </a:p>
          <a:p>
            <a:pPr rtl="1"/>
            <a:r>
              <a:rPr lang="ar" sz="1600" dirty="0"/>
              <a:t>كلتا الغرستين حققت تركيزات أعلى من حد الحركية الدوائية عند 12 أسبوعًا؛ سيستمر مفعول الغرسة ذات الجرعة 62 مجم حتى 52 أسبوعًا.</a:t>
            </a:r>
          </a:p>
          <a:p>
            <a:pPr rtl="1"/>
            <a:r>
              <a:rPr lang="ar" sz="1600" dirty="0"/>
              <a:t>مزايا محتملة للغرسات: يمكن إزالتها، وتحقق توصيلًا ثابتًا ومتوقعًا للعقاقير.</a:t>
            </a:r>
          </a:p>
          <a:p>
            <a:pPr rtl="1"/>
            <a:r>
              <a:rPr lang="ar" sz="1600" dirty="0"/>
              <a:t>لكن الغرسة تتطلب عملية جراحية، وتخضع للوائح بوصفها عقار وجهاز على حد سواء، ويصعب نقلها إلى الأسواق العامة.</a:t>
            </a:r>
          </a:p>
          <a:p>
            <a:pPr rtl="1"/>
            <a:endParaRPr lang="en-GB" sz="1600" dirty="0"/>
          </a:p>
          <a:p>
            <a:pPr rtl="1"/>
            <a:endParaRPr lang="en-GB" sz="1425" dirty="0"/>
          </a:p>
          <a:p>
            <a:pPr rtl="1"/>
            <a:endParaRPr lang="en-GB" sz="1425" dirty="0"/>
          </a:p>
          <a:p>
            <a:pPr marL="0" indent="0" rtl="1">
              <a:buNone/>
            </a:pPr>
            <a:endParaRPr lang="en-GB" sz="1500" b="1" dirty="0"/>
          </a:p>
          <a:p>
            <a:pPr marL="0" indent="0" rtl="1">
              <a:buNone/>
            </a:pPr>
            <a:endParaRPr lang="en-GB" sz="1500" b="1" dirty="0"/>
          </a:p>
          <a:p>
            <a:pPr marL="0" indent="0" rtl="1">
              <a:buNone/>
            </a:pPr>
            <a:endParaRPr lang="en-GB" sz="1500" b="1" dirty="0"/>
          </a:p>
          <a:p>
            <a:pPr rtl="1"/>
            <a:endParaRPr lang="en-GB" sz="1425" dirty="0"/>
          </a:p>
          <a:p>
            <a:pPr rtl="1"/>
            <a:endParaRPr lang="en-GB" dirty="0"/>
          </a:p>
          <a:p>
            <a:pPr rtl="1"/>
            <a:endParaRPr lang="en-GB" dirty="0"/>
          </a:p>
        </p:txBody>
      </p:sp>
      <p:pic>
        <p:nvPicPr>
          <p:cNvPr id="11" name="Picture 10">
            <a:extLst>
              <a:ext uri="{FF2B5EF4-FFF2-40B4-BE49-F238E27FC236}">
                <a16:creationId xmlns:a16="http://schemas.microsoft.com/office/drawing/2014/main" id="{80930991-EE0D-4851-9B46-5DC810D9F22C}"/>
              </a:ext>
            </a:extLst>
          </p:cNvPr>
          <p:cNvPicPr>
            <a:picLocks noChangeAspect="1"/>
          </p:cNvPicPr>
          <p:nvPr/>
        </p:nvPicPr>
        <p:blipFill>
          <a:blip r:embed="rId3"/>
          <a:stretch>
            <a:fillRect/>
          </a:stretch>
        </p:blipFill>
        <p:spPr>
          <a:xfrm>
            <a:off x="1061610" y="2031784"/>
            <a:ext cx="3255546" cy="818459"/>
          </a:xfrm>
          <a:prstGeom prst="rect">
            <a:avLst/>
          </a:prstGeom>
        </p:spPr>
      </p:pic>
      <p:sp>
        <p:nvSpPr>
          <p:cNvPr id="6" name="Rectangle 5">
            <a:hlinkClick r:id="rId4" action="ppaction://hlinksldjump"/>
            <a:extLst>
              <a:ext uri="{FF2B5EF4-FFF2-40B4-BE49-F238E27FC236}">
                <a16:creationId xmlns:a16="http://schemas.microsoft.com/office/drawing/2014/main" id="{17C4BBB4-F222-4FFE-9987-F6EEAA86F461}"/>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8" name="TextBox 7">
            <a:extLst>
              <a:ext uri="{FF2B5EF4-FFF2-40B4-BE49-F238E27FC236}">
                <a16:creationId xmlns:a16="http://schemas.microsoft.com/office/drawing/2014/main" id="{2CFB887C-1F60-4D32-AD47-0BE9E992B7FF}"/>
              </a:ext>
            </a:extLst>
          </p:cNvPr>
          <p:cNvSpPr txBox="1"/>
          <p:nvPr/>
        </p:nvSpPr>
        <p:spPr>
          <a:xfrm>
            <a:off x="6436655" y="6134435"/>
            <a:ext cx="1955878" cy="253916"/>
          </a:xfrm>
          <a:prstGeom prst="rect">
            <a:avLst/>
          </a:prstGeom>
          <a:noFill/>
        </p:spPr>
        <p:txBody>
          <a:bodyPr wrap="square" rtlCol="0">
            <a:spAutoFit/>
          </a:bodyPr>
          <a:lstStyle/>
          <a:p>
            <a:pPr rtl="0"/>
            <a:r>
              <a:rPr lang="fr" sz="1050" dirty="0">
                <a:latin typeface="Arial" panose="020B0604020202020204" pitchFamily="34" charset="0"/>
                <a:cs typeface="Arial" panose="020B0604020202020204" pitchFamily="34" charset="0"/>
                <a:hlinkClick r:id="rId5"/>
              </a:rPr>
              <a:t>Matthews, TUAC0401LB</a:t>
            </a:r>
            <a:endParaRPr lang="en-GB" sz="10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ED6B66A-DEF6-4287-B2CA-1F8E10B95385}"/>
              </a:ext>
            </a:extLst>
          </p:cNvPr>
          <p:cNvSpPr txBox="1"/>
          <p:nvPr/>
        </p:nvSpPr>
        <p:spPr>
          <a:xfrm>
            <a:off x="8365410" y="6134435"/>
            <a:ext cx="731290"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6"/>
              </a:rPr>
              <a:t>MOSY05</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822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43000" y="857250"/>
            <a:ext cx="6858000" cy="1113588"/>
          </a:xfrm>
          <a:prstGeom prst="rect">
            <a:avLst/>
          </a:prstGeom>
        </p:spPr>
        <p:txBody>
          <a:bodyPr vert="horz" lIns="68580" tIns="34290" rIns="68580" bIns="34290" rtlCol="1" anchor="ctr">
            <a:normAutofit/>
          </a:bodyPr>
          <a:lst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2625" b="1">
                <a:solidFill>
                  <a:srgbClr val="E0001B"/>
                </a:solidFill>
              </a:rPr>
              <a:t>المحتويات</a:t>
            </a:r>
          </a:p>
        </p:txBody>
      </p:sp>
      <p:sp>
        <p:nvSpPr>
          <p:cNvPr id="5" name="TextBox 4"/>
          <p:cNvSpPr txBox="1"/>
          <p:nvPr/>
        </p:nvSpPr>
        <p:spPr>
          <a:xfrm>
            <a:off x="827584" y="2204864"/>
            <a:ext cx="7920880" cy="1569660"/>
          </a:xfrm>
          <a:prstGeom prst="rect">
            <a:avLst/>
          </a:prstGeom>
          <a:noFill/>
        </p:spPr>
        <p:txBody>
          <a:bodyPr wrap="square" rtlCol="1">
            <a:spAutoFit/>
          </a:bodyPr>
          <a:lstStyle/>
          <a:p>
            <a:pPr rtl="1"/>
            <a:r>
              <a:rPr lang="ar" sz="1600" dirty="0">
                <a:latin typeface="Arial" panose="020B0604020202020204" pitchFamily="34" charset="0"/>
                <a:cs typeface="Arial" panose="020B0604020202020204" pitchFamily="34" charset="0"/>
              </a:rPr>
              <a:t>نظرة عامة</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3</a:t>
            </a:r>
          </a:p>
          <a:p>
            <a:pPr rtl="1"/>
            <a:r>
              <a:rPr lang="ar" sz="1600" dirty="0">
                <a:latin typeface="Arial" panose="020B0604020202020204" pitchFamily="34" charset="0"/>
                <a:cs typeface="Arial" panose="020B0604020202020204" pitchFamily="34" charset="0"/>
              </a:rPr>
              <a:t>المجموعات الرئيسية: المشاكل الناشئة</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4-8</a:t>
            </a:r>
          </a:p>
          <a:p>
            <a:r>
              <a:rPr lang="ar-EG" sz="1600" dirty="0" smtClean="0">
                <a:latin typeface="Arial" panose="020B0604020202020204" pitchFamily="34" charset="0"/>
              </a:rPr>
              <a:t>نظام الوقاية قبل التعرض.....................</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9-16</a:t>
            </a:r>
          </a:p>
          <a:p>
            <a:pPr rtl="1"/>
            <a:r>
              <a:rPr lang="ar" sz="1600" dirty="0">
                <a:latin typeface="Arial" panose="020B0604020202020204" pitchFamily="34" charset="0"/>
                <a:cs typeface="Arial" panose="020B0604020202020204" pitchFamily="34" charset="0"/>
              </a:rPr>
              <a:t>التدخلات الجديدة</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17-21</a:t>
            </a:r>
          </a:p>
          <a:p>
            <a:pPr rtl="1"/>
            <a:r>
              <a:rPr lang="ar" sz="1600" dirty="0">
                <a:latin typeface="Arial" panose="020B0604020202020204" pitchFamily="34" charset="0"/>
                <a:cs typeface="Arial" panose="020B0604020202020204" pitchFamily="34" charset="0"/>
              </a:rPr>
              <a:t>الفحص الذاتي</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22-23</a:t>
            </a:r>
          </a:p>
          <a:p>
            <a:pPr rtl="1"/>
            <a:r>
              <a:rPr lang="ar" sz="1600" dirty="0">
                <a:latin typeface="Arial" panose="020B0604020202020204" pitchFamily="34" charset="0"/>
                <a:cs typeface="Arial" panose="020B0604020202020204" pitchFamily="34" charset="0"/>
              </a:rPr>
              <a:t>معلومات مهمة</a:t>
            </a:r>
            <a:r>
              <a:rPr lang="ar" sz="1600" dirty="0" smtClean="0">
                <a:latin typeface="Arial" panose="020B0604020202020204" pitchFamily="34" charset="0"/>
                <a:cs typeface="Arial" panose="020B0604020202020204" pitchFamily="34" charset="0"/>
              </a:rPr>
              <a:t>………………..….…………………………………</a:t>
            </a:r>
            <a:r>
              <a:rPr lang="ar-EG" sz="1600" dirty="0" smtClean="0">
                <a:latin typeface="Arial" panose="020B0604020202020204" pitchFamily="34" charset="0"/>
                <a:cs typeface="Arial" panose="020B0604020202020204" pitchFamily="34" charset="0"/>
              </a:rPr>
              <a:t>.</a:t>
            </a:r>
            <a:r>
              <a:rPr lang="ar" sz="1600" dirty="0" smtClean="0">
                <a:latin typeface="Arial" panose="020B0604020202020204" pitchFamily="34" charset="0"/>
                <a:cs typeface="Arial" panose="020B0604020202020204" pitchFamily="34" charset="0"/>
              </a:rPr>
              <a:t>………………….</a:t>
            </a:r>
            <a:r>
              <a:rPr lang="ar" sz="1600" dirty="0">
                <a:latin typeface="Arial" panose="020B0604020202020204" pitchFamily="34" charset="0"/>
                <a:cs typeface="Arial" panose="020B0604020202020204" pitchFamily="34" charset="0"/>
              </a:rPr>
              <a:t>24</a:t>
            </a: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692A73CE-D74A-4304-843F-3B2E65AA7E31}"/>
              </a:ext>
            </a:extLst>
          </p:cNvPr>
          <p:cNvPicPr>
            <a:picLocks noChangeAspect="1"/>
          </p:cNvPicPr>
          <p:nvPr/>
        </p:nvPicPr>
        <p:blipFill>
          <a:blip r:embed="rId3"/>
          <a:stretch>
            <a:fillRect/>
          </a:stretch>
        </p:blipFill>
        <p:spPr>
          <a:xfrm>
            <a:off x="116008" y="3932298"/>
            <a:ext cx="4062293" cy="1390929"/>
          </a:xfrm>
          <a:prstGeom prst="rect">
            <a:avLst/>
          </a:prstGeom>
        </p:spPr>
      </p:pic>
      <p:pic>
        <p:nvPicPr>
          <p:cNvPr id="82" name="Picture 81">
            <a:extLst>
              <a:ext uri="{FF2B5EF4-FFF2-40B4-BE49-F238E27FC236}">
                <a16:creationId xmlns:a16="http://schemas.microsoft.com/office/drawing/2014/main" id="{445DCA6F-31D3-452A-9077-907FC253D4BD}"/>
              </a:ext>
            </a:extLst>
          </p:cNvPr>
          <p:cNvPicPr>
            <a:picLocks noChangeAspect="1"/>
          </p:cNvPicPr>
          <p:nvPr/>
        </p:nvPicPr>
        <p:blipFill rotWithShape="1">
          <a:blip r:embed="rId4"/>
          <a:srcRect b="13805"/>
          <a:stretch/>
        </p:blipFill>
        <p:spPr>
          <a:xfrm>
            <a:off x="4540658" y="1669628"/>
            <a:ext cx="4311186" cy="2093348"/>
          </a:xfrm>
          <a:prstGeom prst="rect">
            <a:avLst/>
          </a:prstGeom>
        </p:spPr>
      </p:pic>
      <p:pic>
        <p:nvPicPr>
          <p:cNvPr id="83" name="Picture 82">
            <a:extLst>
              <a:ext uri="{FF2B5EF4-FFF2-40B4-BE49-F238E27FC236}">
                <a16:creationId xmlns:a16="http://schemas.microsoft.com/office/drawing/2014/main" id="{9D1E5332-4E49-40D5-A4CE-77A3863131F6}"/>
              </a:ext>
            </a:extLst>
          </p:cNvPr>
          <p:cNvPicPr>
            <a:picLocks noChangeAspect="1"/>
          </p:cNvPicPr>
          <p:nvPr/>
        </p:nvPicPr>
        <p:blipFill>
          <a:blip r:embed="rId5"/>
          <a:stretch>
            <a:fillRect/>
          </a:stretch>
        </p:blipFill>
        <p:spPr>
          <a:xfrm>
            <a:off x="164782" y="1916832"/>
            <a:ext cx="4267835" cy="1826460"/>
          </a:xfrm>
          <a:prstGeom prst="rect">
            <a:avLst/>
          </a:prstGeom>
        </p:spPr>
      </p:pic>
      <p:sp>
        <p:nvSpPr>
          <p:cNvPr id="85" name="Title 1">
            <a:extLst>
              <a:ext uri="{FF2B5EF4-FFF2-40B4-BE49-F238E27FC236}">
                <a16:creationId xmlns:a16="http://schemas.microsoft.com/office/drawing/2014/main" id="{9304CCE5-429F-4793-BA26-4FADBF49EBCA}"/>
              </a:ext>
            </a:extLst>
          </p:cNvPr>
          <p:cNvSpPr>
            <a:spLocks noGrp="1"/>
          </p:cNvSpPr>
          <p:nvPr>
            <p:ph type="title"/>
          </p:nvPr>
        </p:nvSpPr>
        <p:spPr/>
        <p:txBody>
          <a:bodyPr rtlCol="1">
            <a:normAutofit/>
          </a:bodyPr>
          <a:lstStyle/>
          <a:p>
            <a:pPr algn="r" rtl="1"/>
            <a:r>
              <a:rPr lang="ar" sz="2000" b="1" dirty="0">
                <a:solidFill>
                  <a:srgbClr val="E0001B"/>
                </a:solidFill>
              </a:rPr>
              <a:t>التدخلات الجديدة</a:t>
            </a:r>
            <a:r>
              <a:rPr lang="en-US" sz="2700" b="1" dirty="0">
                <a:solidFill>
                  <a:srgbClr val="FF0000"/>
                </a:solidFill>
              </a:rPr>
              <a:t/>
            </a:r>
            <a:br>
              <a:rPr lang="en-US" sz="2700" b="1" dirty="0">
                <a:solidFill>
                  <a:srgbClr val="FF0000"/>
                </a:solidFill>
              </a:rPr>
            </a:br>
            <a:r>
              <a:rPr lang="ar" sz="3000" b="1" dirty="0"/>
              <a:t>دراسة ASCENT للقاح فيروس HIV</a:t>
            </a:r>
          </a:p>
        </p:txBody>
      </p:sp>
      <p:pic>
        <p:nvPicPr>
          <p:cNvPr id="7" name="Picture 6">
            <a:extLst>
              <a:ext uri="{FF2B5EF4-FFF2-40B4-BE49-F238E27FC236}">
                <a16:creationId xmlns:a16="http://schemas.microsoft.com/office/drawing/2014/main" id="{8529A137-B062-4ECA-91E4-CD4DB12CECDE}"/>
              </a:ext>
            </a:extLst>
          </p:cNvPr>
          <p:cNvPicPr>
            <a:picLocks noChangeAspect="1"/>
          </p:cNvPicPr>
          <p:nvPr/>
        </p:nvPicPr>
        <p:blipFill rotWithShape="1">
          <a:blip r:embed="rId6"/>
          <a:srcRect b="23509"/>
          <a:stretch/>
        </p:blipFill>
        <p:spPr>
          <a:xfrm>
            <a:off x="4935012" y="3643495"/>
            <a:ext cx="3825958" cy="1648595"/>
          </a:xfrm>
          <a:prstGeom prst="rect">
            <a:avLst/>
          </a:prstGeom>
        </p:spPr>
      </p:pic>
      <p:sp>
        <p:nvSpPr>
          <p:cNvPr id="9" name="Rectangle 8">
            <a:hlinkClick r:id="rId7" action="ppaction://hlinksldjump"/>
            <a:extLst>
              <a:ext uri="{FF2B5EF4-FFF2-40B4-BE49-F238E27FC236}">
                <a16:creationId xmlns:a16="http://schemas.microsoft.com/office/drawing/2014/main" id="{1FB475E9-157D-4B8D-B495-43C55E595AD0}"/>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10" name="TextBox 9">
            <a:extLst>
              <a:ext uri="{FF2B5EF4-FFF2-40B4-BE49-F238E27FC236}">
                <a16:creationId xmlns:a16="http://schemas.microsoft.com/office/drawing/2014/main" id="{999B9A6A-8DD0-4430-9617-C8381A46FBA9}"/>
              </a:ext>
            </a:extLst>
          </p:cNvPr>
          <p:cNvSpPr txBox="1"/>
          <p:nvPr/>
        </p:nvSpPr>
        <p:spPr>
          <a:xfrm>
            <a:off x="7596336" y="6165304"/>
            <a:ext cx="1399742"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8"/>
              </a:rPr>
              <a:t>Stieh, TUAC0402LB</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7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8C03-9CFA-47CF-A432-E30B8623CE53}"/>
              </a:ext>
            </a:extLst>
          </p:cNvPr>
          <p:cNvSpPr>
            <a:spLocks noGrp="1"/>
          </p:cNvSpPr>
          <p:nvPr>
            <p:ph type="title"/>
          </p:nvPr>
        </p:nvSpPr>
        <p:spPr/>
        <p:txBody>
          <a:bodyPr rtlCol="1">
            <a:normAutofit/>
          </a:bodyPr>
          <a:lstStyle/>
          <a:p>
            <a:pPr algn="r" rtl="1"/>
            <a:r>
              <a:rPr lang="ar" sz="2000" b="1" dirty="0">
                <a:solidFill>
                  <a:srgbClr val="E0001B"/>
                </a:solidFill>
              </a:rPr>
              <a:t>التدخلات الجديدة</a:t>
            </a:r>
            <a:r>
              <a:rPr lang="en-GB" b="1" dirty="0">
                <a:solidFill>
                  <a:srgbClr val="FF0000"/>
                </a:solidFill>
              </a:rPr>
              <a:t/>
            </a:r>
            <a:br>
              <a:rPr lang="en-GB" b="1" dirty="0">
                <a:solidFill>
                  <a:srgbClr val="FF0000"/>
                </a:solidFill>
              </a:rPr>
            </a:br>
            <a:r>
              <a:rPr lang="ar" sz="3000" b="1" dirty="0"/>
              <a:t>التدخلات المتعددة المستويات</a:t>
            </a:r>
          </a:p>
        </p:txBody>
      </p:sp>
      <p:sp>
        <p:nvSpPr>
          <p:cNvPr id="3" name="Content Placeholder 2">
            <a:extLst>
              <a:ext uri="{FF2B5EF4-FFF2-40B4-BE49-F238E27FC236}">
                <a16:creationId xmlns:a16="http://schemas.microsoft.com/office/drawing/2014/main" id="{499CBE67-8796-437B-8783-EC546729AFB2}"/>
              </a:ext>
            </a:extLst>
          </p:cNvPr>
          <p:cNvSpPr>
            <a:spLocks noGrp="1"/>
          </p:cNvSpPr>
          <p:nvPr>
            <p:ph idx="1"/>
          </p:nvPr>
        </p:nvSpPr>
        <p:spPr/>
        <p:txBody>
          <a:bodyPr rtlCol="1">
            <a:normAutofit/>
          </a:bodyPr>
          <a:lstStyle/>
          <a:p>
            <a:pPr rtl="1"/>
            <a:r>
              <a:rPr lang="ar" sz="1700" dirty="0"/>
              <a:t>Sitakhela Likusasa: دراسة عشوائية تختص بدراسة الحوافز التثقيفية والحوافز المالية (الدخول في السحب) للبقاء خاليًا من الأمراض المنقولة جنسيًا لدى 4389 من الفتيات المراهقات والشابات في سن 15-22 عامًا في إسواتيني.</a:t>
            </a:r>
          </a:p>
          <a:p>
            <a:pPr rtl="1"/>
            <a:r>
              <a:rPr lang="ar" sz="1700" dirty="0"/>
              <a:t>كانت نسبة الإصابة بفيروس HIV في مجموعة العلاج بالحوافز التثقيفية </a:t>
            </a:r>
            <a:r>
              <a:rPr lang="ar" sz="1700" b="1" dirty="0"/>
              <a:t>أقل بنسبة 21% </a:t>
            </a:r>
            <a:r>
              <a:rPr lang="ar" sz="1700" dirty="0"/>
              <a:t>من المجموعة المنضبطة بالحوافز التثقيفية.</a:t>
            </a:r>
          </a:p>
          <a:p>
            <a:pPr rtl="1"/>
            <a:r>
              <a:rPr lang="ar" sz="1700" dirty="0"/>
              <a:t>كانت  </a:t>
            </a:r>
            <a:r>
              <a:rPr lang="ar" sz="1700" b="1" dirty="0"/>
              <a:t>احتمالية الاصابة بفيروس HIV عند</a:t>
            </a:r>
            <a:r>
              <a:rPr lang="ar" sz="1700" dirty="0"/>
              <a:t> المشاركات في مجموعة العلاج بالحوافز التثقيفية أقل بنسبة </a:t>
            </a:r>
            <a:r>
              <a:rPr lang="en" sz="1700" b="1" dirty="0"/>
              <a:t>23% </a:t>
            </a:r>
            <a:r>
              <a:rPr lang="en" sz="1700" dirty="0"/>
              <a:t>.</a:t>
            </a:r>
          </a:p>
          <a:p>
            <a:pPr rtl="1"/>
            <a:r>
              <a:rPr lang="ar" sz="1700" dirty="0"/>
              <a:t>المشاركات في مجموعة العلاج بالحوافز التثقيفية قضين مدة أطول في المدرسة.</a:t>
            </a:r>
          </a:p>
          <a:p>
            <a:pPr rtl="1"/>
            <a:r>
              <a:rPr lang="ar" sz="1700" b="1" dirty="0"/>
              <a:t>المشاركات من خارج المدرسة نسبة إصابتهن بفيروس HIV كانت أعلى بنسبة 190%.</a:t>
            </a:r>
          </a:p>
          <a:p>
            <a:pPr rtl="1"/>
            <a:r>
              <a:rPr lang="ar" sz="1700" dirty="0"/>
              <a:t>كان </a:t>
            </a:r>
            <a:r>
              <a:rPr lang="ar" sz="1700" b="1" dirty="0"/>
              <a:t>احتمال اكتساب فيروس HIV</a:t>
            </a:r>
            <a:r>
              <a:rPr lang="ar" sz="1700" dirty="0"/>
              <a:t> عند المشاركات في السحب ومجموعة الحوافز الفرعية </a:t>
            </a:r>
            <a:r>
              <a:rPr lang="en" sz="1700" b="1" dirty="0"/>
              <a:t>أقل بنسبة 37% </a:t>
            </a:r>
            <a:r>
              <a:rPr lang="en" sz="1700" dirty="0"/>
              <a:t>مقارنةً بمجموعة عدم التدخل. </a:t>
            </a:r>
          </a:p>
          <a:p>
            <a:pPr rtl="1"/>
            <a:endParaRPr lang="en-US" b="1" dirty="0"/>
          </a:p>
          <a:p>
            <a:pPr rtl="1"/>
            <a:endParaRPr lang="en-GB" dirty="0"/>
          </a:p>
        </p:txBody>
      </p:sp>
      <p:sp>
        <p:nvSpPr>
          <p:cNvPr id="5" name="Rectangle 4">
            <a:hlinkClick r:id="rId3" action="ppaction://hlinksldjump"/>
            <a:extLst>
              <a:ext uri="{FF2B5EF4-FFF2-40B4-BE49-F238E27FC236}">
                <a16:creationId xmlns:a16="http://schemas.microsoft.com/office/drawing/2014/main" id="{6DE92EE8-013D-4040-9D69-09AB33906FD0}"/>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B6BC1480-CBA2-48A0-8FF7-43FB99DEE5D9}"/>
              </a:ext>
            </a:extLst>
          </p:cNvPr>
          <p:cNvSpPr txBox="1"/>
          <p:nvPr/>
        </p:nvSpPr>
        <p:spPr>
          <a:xfrm>
            <a:off x="7596336" y="6126163"/>
            <a:ext cx="1572866" cy="253916"/>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4"/>
              </a:rPr>
              <a:t>Mabuza, TUAC0205LB</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390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46BB-ED56-47C3-B37B-A5752693D272}"/>
              </a:ext>
            </a:extLst>
          </p:cNvPr>
          <p:cNvSpPr>
            <a:spLocks noGrp="1"/>
          </p:cNvSpPr>
          <p:nvPr>
            <p:ph type="title"/>
          </p:nvPr>
        </p:nvSpPr>
        <p:spPr/>
        <p:txBody>
          <a:bodyPr rtlCol="1"/>
          <a:lstStyle/>
          <a:p>
            <a:pPr algn="r" rtl="1"/>
            <a:r>
              <a:rPr lang="ar" sz="2000" b="1" dirty="0">
                <a:solidFill>
                  <a:srgbClr val="E0001B"/>
                </a:solidFill>
              </a:rPr>
              <a:t>الاختبار الذاتي لفيروس HIV</a:t>
            </a:r>
            <a:r>
              <a:rPr lang="en-GB" sz="1800" dirty="0">
                <a:solidFill>
                  <a:srgbClr val="FF0000"/>
                </a:solidFill>
              </a:rPr>
              <a:t/>
            </a:r>
            <a:br>
              <a:rPr lang="en-GB" sz="1800" dirty="0">
                <a:solidFill>
                  <a:srgbClr val="FF0000"/>
                </a:solidFill>
              </a:rPr>
            </a:br>
            <a:r>
              <a:rPr lang="ar" sz="3000" b="1" dirty="0"/>
              <a:t>إشراك الرجال في اختبار فيروس HIV وفي الرعاية</a:t>
            </a:r>
          </a:p>
        </p:txBody>
      </p:sp>
      <p:pic>
        <p:nvPicPr>
          <p:cNvPr id="5" name="Content Placeholder 4">
            <a:extLst>
              <a:ext uri="{FF2B5EF4-FFF2-40B4-BE49-F238E27FC236}">
                <a16:creationId xmlns:a16="http://schemas.microsoft.com/office/drawing/2014/main" id="{9C02751A-9572-4FDA-A227-C009668B659A}"/>
              </a:ext>
            </a:extLst>
          </p:cNvPr>
          <p:cNvPicPr>
            <a:picLocks noGrp="1" noChangeAspect="1"/>
          </p:cNvPicPr>
          <p:nvPr>
            <p:ph sz="half" idx="1"/>
          </p:nvPr>
        </p:nvPicPr>
        <p:blipFill>
          <a:blip r:embed="rId3"/>
          <a:stretch>
            <a:fillRect/>
          </a:stretch>
        </p:blipFill>
        <p:spPr>
          <a:xfrm>
            <a:off x="807575" y="2888940"/>
            <a:ext cx="2711760" cy="2251132"/>
          </a:xfrm>
          <a:prstGeom prst="rect">
            <a:avLst/>
          </a:prstGeom>
        </p:spPr>
      </p:pic>
      <p:sp>
        <p:nvSpPr>
          <p:cNvPr id="4" name="Content Placeholder 3">
            <a:extLst>
              <a:ext uri="{FF2B5EF4-FFF2-40B4-BE49-F238E27FC236}">
                <a16:creationId xmlns:a16="http://schemas.microsoft.com/office/drawing/2014/main" id="{310904F5-65A2-4756-A403-C3CC72B9D822}"/>
              </a:ext>
            </a:extLst>
          </p:cNvPr>
          <p:cNvSpPr>
            <a:spLocks noGrp="1"/>
          </p:cNvSpPr>
          <p:nvPr>
            <p:ph sz="half" idx="2"/>
          </p:nvPr>
        </p:nvSpPr>
        <p:spPr>
          <a:xfrm>
            <a:off x="3599892" y="2057401"/>
            <a:ext cx="5086908" cy="3394472"/>
          </a:xfrm>
        </p:spPr>
        <p:txBody>
          <a:bodyPr rtlCol="1">
            <a:normAutofit fontScale="85000" lnSpcReduction="10000"/>
          </a:bodyPr>
          <a:lstStyle/>
          <a:p>
            <a:pPr rtl="1"/>
            <a:r>
              <a:rPr lang="ar" sz="1700" dirty="0"/>
              <a:t>تتوفر الآن في كثير من العيادات عتائد الاختبار الذاتي السريع لفيروس HIV عن طريق الفم أو الدم.</a:t>
            </a:r>
          </a:p>
          <a:p>
            <a:pPr rtl="1"/>
            <a:r>
              <a:rPr lang="ar" sz="1700" dirty="0"/>
              <a:t>إن الفحوصات الذاتية لفيروس HIV لها القدرة على تحسين معدل إجراء الفحوصات ومعدل المشاركة في الرعاية بين المجموعات التي يصعب الوصول إليها.</a:t>
            </a:r>
          </a:p>
          <a:p>
            <a:pPr rtl="1"/>
            <a:r>
              <a:rPr lang="ar" sz="1700" dirty="0"/>
              <a:t>إجراء دراسة الاختبار الذاتي لفيروس HIV ‏(HIVST) المتعددة الأماكن  و التي تعتمد على المجتمع وتستهدف الرجال في كوازولو ناتال.</a:t>
            </a:r>
          </a:p>
          <a:p>
            <a:pPr rtl="1"/>
            <a:r>
              <a:rPr lang="ar" sz="1700" dirty="0"/>
              <a:t>اختيار من اثنين من خيارات الاختبار الذاتي لفيروس HIV ‏(HIVST): الاختبار عن طريق السائل الفموي أو عن طريق الدم.</a:t>
            </a:r>
          </a:p>
          <a:p>
            <a:pPr rtl="1"/>
            <a:r>
              <a:rPr lang="ar" sz="1700" dirty="0"/>
              <a:t>تم توزيع أدوات الاختبار على 4495، من بينهم 92% رجال.</a:t>
            </a:r>
          </a:p>
          <a:p>
            <a:pPr rtl="1"/>
            <a:r>
              <a:rPr lang="ar" sz="1700" dirty="0"/>
              <a:t>نتائج أدوات الاختبار الذاتي: 4% نتائج إيجابية لفيروس HIV، ‏81% مرتبط بالرعاية، 73% بدئوا العلاج بمضادات الفيروسات القهقرية (ART).</a:t>
            </a:r>
          </a:p>
          <a:p>
            <a:pPr rtl="1"/>
            <a:r>
              <a:rPr lang="ar" sz="1700" dirty="0"/>
              <a:t>الاختبار الذاتي لفيروس HIV ‏(HIVST) السريع مع دعم غير مكثف للموظفين هو طريقة مقبولة وممكنة لتحديد الرجال المصابين بفيروس HIV وربطهم بالرعاية وبمضادات الفيروسات </a:t>
            </a:r>
            <a:r>
              <a:rPr lang="ar-EG" sz="1700" dirty="0" err="1" smtClean="0"/>
              <a:t>القهقرية</a:t>
            </a:r>
            <a:r>
              <a:rPr lang="ar" sz="1700" dirty="0" smtClean="0"/>
              <a:t> </a:t>
            </a:r>
            <a:r>
              <a:rPr lang="ar" sz="1700" dirty="0"/>
              <a:t>(ART) في جنوب إفريقيا.</a:t>
            </a:r>
          </a:p>
          <a:p>
            <a:pPr rtl="1"/>
            <a:endParaRPr lang="en-GB" dirty="0"/>
          </a:p>
          <a:p>
            <a:pPr rtl="1"/>
            <a:endParaRPr lang="en-GB" dirty="0"/>
          </a:p>
        </p:txBody>
      </p:sp>
      <p:sp>
        <p:nvSpPr>
          <p:cNvPr id="6" name="Rectangle 5">
            <a:hlinkClick r:id="rId4" action="ppaction://hlinksldjump"/>
            <a:extLst>
              <a:ext uri="{FF2B5EF4-FFF2-40B4-BE49-F238E27FC236}">
                <a16:creationId xmlns:a16="http://schemas.microsoft.com/office/drawing/2014/main" id="{B9B2D742-C029-4BF8-A3AA-0FAF325BE2E7}"/>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8" name="TextBox 7">
            <a:extLst>
              <a:ext uri="{FF2B5EF4-FFF2-40B4-BE49-F238E27FC236}">
                <a16:creationId xmlns:a16="http://schemas.microsoft.com/office/drawing/2014/main" id="{647ABB18-9F2D-49FE-9E34-E1B70C79EFDD}"/>
              </a:ext>
            </a:extLst>
          </p:cNvPr>
          <p:cNvSpPr txBox="1"/>
          <p:nvPr/>
        </p:nvSpPr>
        <p:spPr>
          <a:xfrm>
            <a:off x="7740352" y="6093296"/>
            <a:ext cx="1430200" cy="415498"/>
          </a:xfrm>
          <a:prstGeom prst="rect">
            <a:avLst/>
          </a:prstGeom>
          <a:noFill/>
        </p:spPr>
        <p:txBody>
          <a:bodyPr wrap="none" rtlCol="0">
            <a:spAutoFit/>
          </a:bodyPr>
          <a:lstStyle/>
          <a:p>
            <a:pPr rtl="0"/>
            <a:r>
              <a:rPr lang="fr" sz="1050" dirty="0">
                <a:latin typeface="Arial" panose="020B0604020202020204" pitchFamily="34" charset="0"/>
                <a:cs typeface="Arial" panose="020B0604020202020204" pitchFamily="34" charset="0"/>
                <a:hlinkClick r:id="rId5"/>
              </a:rPr>
              <a:t>Shapiro, WEAC0202</a:t>
            </a:r>
            <a:endParaRPr lang="en-GB" sz="1050" dirty="0">
              <a:latin typeface="Arial" panose="020B0604020202020204" pitchFamily="34" charset="0"/>
              <a:cs typeface="Arial" panose="020B0604020202020204" pitchFamily="34" charset="0"/>
            </a:endParaRPr>
          </a:p>
          <a:p>
            <a:pPr rtl="0"/>
            <a:endParaRPr lang="en-GB" sz="1050" dirty="0"/>
          </a:p>
        </p:txBody>
      </p:sp>
    </p:spTree>
    <p:extLst>
      <p:ext uri="{BB962C8B-B14F-4D97-AF65-F5344CB8AC3E}">
        <p14:creationId xmlns:p14="http://schemas.microsoft.com/office/powerpoint/2010/main" val="4077903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7A34-4564-4CB5-B628-6BC9CBC6DAA6}"/>
              </a:ext>
            </a:extLst>
          </p:cNvPr>
          <p:cNvSpPr>
            <a:spLocks noGrp="1"/>
          </p:cNvSpPr>
          <p:nvPr>
            <p:ph type="title"/>
          </p:nvPr>
        </p:nvSpPr>
        <p:spPr>
          <a:xfrm>
            <a:off x="1259632" y="280317"/>
            <a:ext cx="7427168" cy="1143000"/>
          </a:xfrm>
        </p:spPr>
        <p:txBody>
          <a:bodyPr rtlCol="1">
            <a:normAutofit/>
          </a:bodyPr>
          <a:lstStyle/>
          <a:p>
            <a:pPr algn="r" rtl="1"/>
            <a:r>
              <a:rPr lang="ar" sz="2000" b="1" dirty="0">
                <a:solidFill>
                  <a:srgbClr val="E0001B"/>
                </a:solidFill>
              </a:rPr>
              <a:t>الاختبار الذاتي لفيروس HIV</a:t>
            </a:r>
            <a:r>
              <a:rPr lang="en-GB" dirty="0"/>
              <a:t/>
            </a:r>
            <a:br>
              <a:rPr lang="en-GB" dirty="0"/>
            </a:br>
            <a:r>
              <a:rPr lang="ar" sz="3000" b="1" dirty="0"/>
              <a:t>توزيع الأتراب</a:t>
            </a:r>
          </a:p>
        </p:txBody>
      </p:sp>
      <p:sp>
        <p:nvSpPr>
          <p:cNvPr id="9" name="Content Placeholder 8">
            <a:extLst>
              <a:ext uri="{FF2B5EF4-FFF2-40B4-BE49-F238E27FC236}">
                <a16:creationId xmlns:a16="http://schemas.microsoft.com/office/drawing/2014/main" id="{FDBA51E5-7C5D-4F26-8D96-27AE3973362E}"/>
              </a:ext>
            </a:extLst>
          </p:cNvPr>
          <p:cNvSpPr>
            <a:spLocks noGrp="1"/>
          </p:cNvSpPr>
          <p:nvPr>
            <p:ph sz="half" idx="1"/>
          </p:nvPr>
        </p:nvSpPr>
        <p:spPr>
          <a:xfrm>
            <a:off x="635124" y="1633911"/>
            <a:ext cx="3682752" cy="3394472"/>
          </a:xfrm>
        </p:spPr>
        <p:txBody>
          <a:bodyPr rtlCol="1">
            <a:normAutofit fontScale="85000" lnSpcReduction="10000"/>
          </a:bodyPr>
          <a:lstStyle/>
          <a:p>
            <a:pPr marL="0" indent="0" rtl="1">
              <a:buNone/>
            </a:pPr>
            <a:r>
              <a:rPr lang="ar" sz="1575" b="1" dirty="0"/>
              <a:t>بوروندي: تم طرح الاختبار الذاتي لفيروس HIV ‏(HIVST) في ديسمبر 2018</a:t>
            </a:r>
          </a:p>
          <a:p>
            <a:pPr marL="0" indent="0" rtl="1">
              <a:buNone/>
            </a:pPr>
            <a:endParaRPr lang="en-GB" dirty="0"/>
          </a:p>
        </p:txBody>
      </p:sp>
      <p:sp>
        <p:nvSpPr>
          <p:cNvPr id="4" name="Content Placeholder 3">
            <a:extLst>
              <a:ext uri="{FF2B5EF4-FFF2-40B4-BE49-F238E27FC236}">
                <a16:creationId xmlns:a16="http://schemas.microsoft.com/office/drawing/2014/main" id="{DE0DDFB7-9F40-4C25-BB12-2AC4C5F43142}"/>
              </a:ext>
            </a:extLst>
          </p:cNvPr>
          <p:cNvSpPr>
            <a:spLocks noGrp="1"/>
          </p:cNvSpPr>
          <p:nvPr>
            <p:ph sz="half" idx="2"/>
          </p:nvPr>
        </p:nvSpPr>
        <p:spPr>
          <a:xfrm>
            <a:off x="4427984" y="1628800"/>
            <a:ext cx="4258816" cy="3823073"/>
          </a:xfrm>
        </p:spPr>
        <p:txBody>
          <a:bodyPr rtlCol="1">
            <a:normAutofit fontScale="85000" lnSpcReduction="10000"/>
          </a:bodyPr>
          <a:lstStyle/>
          <a:p>
            <a:pPr rtl="1"/>
            <a:r>
              <a:rPr lang="ar" sz="1700" dirty="0"/>
              <a:t>التوعية من الأقران تتسم بالقدرة على الوصول إلى المجموعات الرئيسية التي قد لا تتوفر لها الخدمات الصحية القائمة على المرفق.</a:t>
            </a:r>
          </a:p>
          <a:p>
            <a:pPr rtl="1"/>
            <a:r>
              <a:rPr lang="ar" sz="1700" dirty="0"/>
              <a:t>يقوم العاملون في مجال التوعية من الأقران بتوزيع Oraquick HIVST; </a:t>
            </a:r>
            <a:r>
              <a:rPr lang="ar" sz="1700" dirty="0">
                <a:solidFill>
                  <a:srgbClr val="101010"/>
                </a:solidFill>
              </a:rPr>
              <a:t>2,321 kits distributed December 2018-March 2019.</a:t>
            </a:r>
            <a:endParaRPr lang="en-GB" sz="1700" dirty="0"/>
          </a:p>
          <a:p>
            <a:pPr rtl="1"/>
            <a:r>
              <a:rPr lang="ar" sz="1700" dirty="0"/>
              <a:t>تمت 22% من تشخيصات فيروس HIV في كلية ولاية فلوريدا الجنوبية الغربية (FSW) في الفترة من يونيو 2018 إلى مارس 2019 عن طريق الاختبار الذاتي لفيروس HIV ‏(HIVST)، %35 منها  في الرجال الذين يمارسون الجنس مع رجال.</a:t>
            </a:r>
          </a:p>
          <a:p>
            <a:pPr rtl="1"/>
            <a:r>
              <a:rPr lang="ar" sz="1700" dirty="0"/>
              <a:t>التحدي: التأخير بين النتيجة التفاعلية والنتيجة التأكيدية.</a:t>
            </a:r>
          </a:p>
          <a:p>
            <a:pPr rtl="1"/>
            <a:r>
              <a:rPr lang="ar" sz="1700" dirty="0">
                <a:ea typeface="Calibri" panose="020F0502020204030204" pitchFamily="34" charset="0"/>
              </a:rPr>
              <a:t>يحسّن الاختبار الذاتي لفيروس HIV ‏(HIVST) معدل إجراء اختبار HIV بين المجموعات الرئيسية التي نادرًا ما أجرت الاختبار أو لم تجره أبدًا.</a:t>
            </a:r>
          </a:p>
          <a:p>
            <a:pPr rtl="1"/>
            <a:r>
              <a:rPr lang="ar" sz="1700" dirty="0">
                <a:ea typeface="Calibri" panose="020F0502020204030204" pitchFamily="34" charset="0"/>
              </a:rPr>
              <a:t>يؤدي إجراء الاختبار الذاتي لفيروس HIV ‏(HIVST) على نطاق أوسع على المجموعات المرتفعة الخطورة للتعرض للاصابة  إلى تسريع التقدم نحو أهداف 95-95-95.</a:t>
            </a:r>
          </a:p>
          <a:p>
            <a:pPr rtl="1"/>
            <a:endParaRPr lang="en-GB" dirty="0">
              <a:latin typeface="Franklin Gothic Book" panose="020B0503020102020204"/>
              <a:ea typeface="Calibri" panose="020F0502020204030204" pitchFamily="34" charset="0"/>
              <a:cs typeface="Times New Roman" panose="02020603050405020304" pitchFamily="18" charset="0"/>
            </a:endParaRPr>
          </a:p>
          <a:p>
            <a:pPr rtl="1"/>
            <a:endParaRPr lang="en-GB" dirty="0"/>
          </a:p>
        </p:txBody>
      </p:sp>
      <p:pic>
        <p:nvPicPr>
          <p:cNvPr id="10" name="Picture 9" descr="HIV Self-Testing Cascade in Burundi ">
            <a:extLst>
              <a:ext uri="{FF2B5EF4-FFF2-40B4-BE49-F238E27FC236}">
                <a16:creationId xmlns:a16="http://schemas.microsoft.com/office/drawing/2014/main" id="{A00469D0-64DC-472F-95C6-E20CCBF297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36911"/>
            <a:ext cx="3860676" cy="2391471"/>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418C0279-2864-46C5-94B4-044A8AF355AA}"/>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8" name="TextBox 7">
            <a:extLst>
              <a:ext uri="{FF2B5EF4-FFF2-40B4-BE49-F238E27FC236}">
                <a16:creationId xmlns:a16="http://schemas.microsoft.com/office/drawing/2014/main" id="{C8F6F3E0-964E-4FFB-9CB3-F7A01D5CDCF8}"/>
              </a:ext>
            </a:extLst>
          </p:cNvPr>
          <p:cNvSpPr txBox="1"/>
          <p:nvPr/>
        </p:nvSpPr>
        <p:spPr>
          <a:xfrm>
            <a:off x="7439308" y="6165304"/>
            <a:ext cx="1691489"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5"/>
              </a:rPr>
              <a:t>Gashobotse, WEAC0203</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088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863D-FA6A-4837-887E-0211F13829C9}"/>
              </a:ext>
            </a:extLst>
          </p:cNvPr>
          <p:cNvSpPr>
            <a:spLocks noGrp="1"/>
          </p:cNvSpPr>
          <p:nvPr>
            <p:ph type="title"/>
          </p:nvPr>
        </p:nvSpPr>
        <p:spPr/>
        <p:txBody>
          <a:bodyPr rtlCol="1">
            <a:normAutofit/>
          </a:bodyPr>
          <a:lstStyle/>
          <a:p>
            <a:pPr rtl="1"/>
            <a:r>
              <a:rPr lang="ar" sz="3600" b="1" dirty="0"/>
              <a:t>معلومات علمية حول الوقاية</a:t>
            </a:r>
          </a:p>
        </p:txBody>
      </p:sp>
      <p:sp>
        <p:nvSpPr>
          <p:cNvPr id="3" name="Content Placeholder 2">
            <a:extLst>
              <a:ext uri="{FF2B5EF4-FFF2-40B4-BE49-F238E27FC236}">
                <a16:creationId xmlns:a16="http://schemas.microsoft.com/office/drawing/2014/main" id="{55EBE23D-7CAF-40E8-A274-B535582AD745}"/>
              </a:ext>
            </a:extLst>
          </p:cNvPr>
          <p:cNvSpPr>
            <a:spLocks noGrp="1"/>
          </p:cNvSpPr>
          <p:nvPr>
            <p:ph idx="1"/>
          </p:nvPr>
        </p:nvSpPr>
        <p:spPr/>
        <p:txBody>
          <a:bodyPr rtlCol="1">
            <a:normAutofit/>
          </a:bodyPr>
          <a:lstStyle/>
          <a:p>
            <a:pPr marL="0" indent="0" rtl="1">
              <a:buNone/>
            </a:pPr>
            <a:r>
              <a:rPr lang="ar" sz="1700" b="1" u="sng" dirty="0"/>
              <a:t>تطورات واعدة</a:t>
            </a:r>
          </a:p>
          <a:p>
            <a:pPr rtl="1"/>
            <a:r>
              <a:rPr lang="ar" sz="1700" dirty="0"/>
              <a:t>العلاج الوقائي قبل التعرض: تُظهر دراسات التعرض التي تمت على المجموعات السكانية فاعلية عالية.</a:t>
            </a:r>
          </a:p>
          <a:p>
            <a:pPr rtl="1"/>
            <a:r>
              <a:rPr lang="ar" sz="1700" dirty="0"/>
              <a:t>المنتجات الجديدة الخاصة بالوقاية من الفيروسات القهقرية التي تستخدم الحقن أو الزرع لديها القدرة على تمديد فترات الجرعات وزيادة الملائمة.</a:t>
            </a:r>
          </a:p>
          <a:p>
            <a:pPr rtl="1"/>
            <a:r>
              <a:rPr lang="ar" sz="1700" dirty="0"/>
              <a:t>يجري الآن على نطاق واسع تقييم مجموعة كبيرة من الأجسام المضادة الواسعة التحييد لمعرفة كفاءتها في الوقاية.</a:t>
            </a:r>
          </a:p>
          <a:p>
            <a:pPr rtl="1"/>
            <a:r>
              <a:rPr lang="ar" sz="1700" dirty="0"/>
              <a:t>تجري الآن المرحلة الثالثة من دراسات لقاح فيروس HIV.</a:t>
            </a:r>
          </a:p>
          <a:p>
            <a:pPr rtl="1"/>
            <a:r>
              <a:rPr lang="ar" sz="1700" dirty="0"/>
              <a:t>الاختبار الذاتي لفيروس HIV له القدرة على تحسين اكتشاف الحالات وإشراك الرجال والمجموعات الرئيسية في رعاية فيروس HIV.</a:t>
            </a:r>
          </a:p>
          <a:p>
            <a:pPr rtl="1"/>
            <a:endParaRPr lang="en-GB" sz="1700" dirty="0"/>
          </a:p>
          <a:p>
            <a:pPr marL="0" indent="0" rtl="1">
              <a:buNone/>
            </a:pPr>
            <a:r>
              <a:rPr lang="ar" sz="1700" b="1" u="sng" dirty="0"/>
              <a:t>التحديات</a:t>
            </a:r>
          </a:p>
          <a:p>
            <a:pPr rtl="1"/>
            <a:r>
              <a:rPr lang="ar" sz="1700" dirty="0"/>
              <a:t>الرعاية الجنسانية الإيجابية أمر أساسي للحصول على الاختبار وعلى العلاج الوقائي قبل التعرض للأشخاص مغايري الهوية الجنسية.</a:t>
            </a:r>
          </a:p>
          <a:p>
            <a:pPr rtl="1"/>
            <a:r>
              <a:rPr lang="ar" sz="1700" dirty="0"/>
              <a:t>يُبرز ارتفاع معدل الإصابة بفيروس HIV بين الشبان الذين يمارسون الجنس مع رجال في أمريكا اللاتينية وآسيا أهمية توفير العلاج الوقائي على نطاق أوسع.</a:t>
            </a:r>
          </a:p>
          <a:p>
            <a:pPr rtl="1"/>
            <a:r>
              <a:rPr lang="ar" sz="1700" dirty="0"/>
              <a:t>يُعد التكامل بين خدمات العلاج الوقائي قبل التعرض وحقوق الصحة الجنسية والإنجابية (SRHR) أولوية ملحة.</a:t>
            </a:r>
          </a:p>
          <a:p>
            <a:pPr marL="0" indent="0" rtl="1">
              <a:buNone/>
            </a:pPr>
            <a:endParaRPr lang="en-GB" sz="1700" dirty="0"/>
          </a:p>
        </p:txBody>
      </p:sp>
      <p:sp>
        <p:nvSpPr>
          <p:cNvPr id="4" name="Rectangle 3">
            <a:hlinkClick r:id="rId3" action="ppaction://hlinksldjump"/>
            <a:extLst>
              <a:ext uri="{FF2B5EF4-FFF2-40B4-BE49-F238E27FC236}">
                <a16:creationId xmlns:a16="http://schemas.microsoft.com/office/drawing/2014/main" id="{5940B5BE-AA0D-4F3B-A64F-EFBD193E297C}"/>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233278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hlinkClick r:id="rId3" action="ppaction://hlinksldjump"/>
          </p:cNvPr>
          <p:cNvSpPr/>
          <p:nvPr/>
        </p:nvSpPr>
        <p:spPr>
          <a:xfrm>
            <a:off x="6813029" y="2286893"/>
            <a:ext cx="1674186" cy="550334"/>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المجموعات الرئيسية: المشاكل الناشئة</a:t>
            </a:r>
          </a:p>
        </p:txBody>
      </p:sp>
      <p:sp>
        <p:nvSpPr>
          <p:cNvPr id="7" name="Rounded Rectangle 6">
            <a:hlinkClick r:id="rId3" action="ppaction://hlinksldjump"/>
          </p:cNvPr>
          <p:cNvSpPr/>
          <p:nvPr/>
        </p:nvSpPr>
        <p:spPr>
          <a:xfrm>
            <a:off x="5586206" y="2326035"/>
            <a:ext cx="1134126"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rtl="1"/>
            <a:r>
              <a:rPr lang="ar" sz="1200" dirty="0">
                <a:solidFill>
                  <a:srgbClr val="000000"/>
                </a:solidFill>
                <a:latin typeface="Arial"/>
                <a:cs typeface="Arial"/>
              </a:rPr>
              <a:t>مجموعات مغايري الهوية الجنسية </a:t>
            </a:r>
          </a:p>
        </p:txBody>
      </p:sp>
      <p:sp>
        <p:nvSpPr>
          <p:cNvPr id="8" name="Title 1"/>
          <p:cNvSpPr txBox="1">
            <a:spLocks/>
          </p:cNvSpPr>
          <p:nvPr/>
        </p:nvSpPr>
        <p:spPr>
          <a:xfrm>
            <a:off x="1143000" y="857250"/>
            <a:ext cx="6858000" cy="1113588"/>
          </a:xfrm>
          <a:prstGeom prst="rect">
            <a:avLst/>
          </a:prstGeom>
        </p:spPr>
        <p:txBody>
          <a:bodyPr vert="horz" lIns="68580" tIns="34290" rIns="68580" bIns="34290" rtlCol="1" anchor="ctr">
            <a:normAutofit/>
          </a:bodyPr>
          <a:lstStyle>
            <a:lvl1pPr algn="ctr" defTabSz="914400" rtl="1"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2625" b="1" dirty="0">
                <a:solidFill>
                  <a:srgbClr val="E0001B"/>
                </a:solidFill>
              </a:rPr>
              <a:t>نظرة عامة</a:t>
            </a:r>
          </a:p>
        </p:txBody>
      </p:sp>
      <p:sp>
        <p:nvSpPr>
          <p:cNvPr id="10" name="Rounded Rectangle 9">
            <a:hlinkClick r:id="rId4" action="ppaction://hlinksldjump"/>
          </p:cNvPr>
          <p:cNvSpPr/>
          <p:nvPr/>
        </p:nvSpPr>
        <p:spPr>
          <a:xfrm>
            <a:off x="6813029" y="3042977"/>
            <a:ext cx="1674186" cy="550334"/>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نظام الوقاية قبل التعرض</a:t>
            </a:r>
          </a:p>
        </p:txBody>
      </p:sp>
      <p:sp>
        <p:nvSpPr>
          <p:cNvPr id="11" name="Rounded Rectangle 10">
            <a:hlinkClick r:id="rId5" action="ppaction://hlinksldjump"/>
          </p:cNvPr>
          <p:cNvSpPr/>
          <p:nvPr/>
        </p:nvSpPr>
        <p:spPr>
          <a:xfrm>
            <a:off x="6813029" y="3799061"/>
            <a:ext cx="1674186" cy="550334"/>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التدخلات الجديدة</a:t>
            </a:r>
          </a:p>
        </p:txBody>
      </p:sp>
      <p:sp>
        <p:nvSpPr>
          <p:cNvPr id="12" name="Rounded Rectangle 11">
            <a:hlinkClick r:id="rId6" action="ppaction://hlinksldjump"/>
          </p:cNvPr>
          <p:cNvSpPr/>
          <p:nvPr/>
        </p:nvSpPr>
        <p:spPr>
          <a:xfrm>
            <a:off x="6813029" y="4555145"/>
            <a:ext cx="1674186" cy="550334"/>
          </a:xfrm>
          <a:prstGeom prst="roundRect">
            <a:avLst/>
          </a:prstGeom>
          <a:solidFill>
            <a:srgbClr val="1A998C"/>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FFFFFF"/>
                </a:solidFill>
                <a:latin typeface="Arial"/>
                <a:cs typeface="Arial"/>
              </a:rPr>
              <a:t>الفحص الذاتي</a:t>
            </a:r>
          </a:p>
        </p:txBody>
      </p:sp>
      <p:sp>
        <p:nvSpPr>
          <p:cNvPr id="13" name="Rounded Rectangle 12">
            <a:hlinkClick r:id="rId4" action="ppaction://hlinksldjump"/>
          </p:cNvPr>
          <p:cNvSpPr/>
          <p:nvPr/>
        </p:nvSpPr>
        <p:spPr>
          <a:xfrm>
            <a:off x="5940894" y="2998081"/>
            <a:ext cx="726642"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00" dirty="0">
                <a:solidFill>
                  <a:srgbClr val="000000"/>
                </a:solidFill>
                <a:latin typeface="Arial"/>
                <a:cs typeface="Arial"/>
              </a:rPr>
              <a:t>الأثر</a:t>
            </a:r>
          </a:p>
        </p:txBody>
      </p:sp>
      <p:sp>
        <p:nvSpPr>
          <p:cNvPr id="18" name="Rounded Rectangle 17">
            <a:hlinkClick r:id="rId7" action="ppaction://hlinksldjump"/>
          </p:cNvPr>
          <p:cNvSpPr/>
          <p:nvPr/>
        </p:nvSpPr>
        <p:spPr>
          <a:xfrm>
            <a:off x="3890522" y="2988474"/>
            <a:ext cx="834814"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rtl="1"/>
            <a:r>
              <a:rPr lang="ar" sz="1200" dirty="0">
                <a:solidFill>
                  <a:srgbClr val="000000"/>
                </a:solidFill>
                <a:latin typeface="Arial"/>
                <a:cs typeface="Arial"/>
              </a:rPr>
              <a:t>المنتجات الجديدة</a:t>
            </a:r>
          </a:p>
        </p:txBody>
      </p:sp>
      <p:sp>
        <p:nvSpPr>
          <p:cNvPr id="21" name="Rectangle 20">
            <a:hlinkClick r:id="rId8" action="ppaction://hlinksldjump"/>
          </p:cNvPr>
          <p:cNvSpPr/>
          <p:nvPr/>
        </p:nvSpPr>
        <p:spPr>
          <a:xfrm>
            <a:off x="1331640" y="1052736"/>
            <a:ext cx="648072" cy="7020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sz="1350">
              <a:solidFill>
                <a:prstClr val="white"/>
              </a:solidFill>
              <a:latin typeface="Calibri"/>
            </a:endParaRPr>
          </a:p>
        </p:txBody>
      </p:sp>
      <p:sp>
        <p:nvSpPr>
          <p:cNvPr id="24" name="Rounded Rectangle 23">
            <a:hlinkClick r:id="rId9" action="ppaction://hlinksldjump"/>
          </p:cNvPr>
          <p:cNvSpPr/>
          <p:nvPr/>
        </p:nvSpPr>
        <p:spPr>
          <a:xfrm>
            <a:off x="3720820" y="3793514"/>
            <a:ext cx="1134126"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75" dirty="0">
                <a:solidFill>
                  <a:srgbClr val="000000"/>
                </a:solidFill>
                <a:latin typeface="Arial"/>
                <a:cs typeface="Arial"/>
              </a:rPr>
              <a:t>اللقاح</a:t>
            </a:r>
          </a:p>
        </p:txBody>
      </p:sp>
      <p:sp>
        <p:nvSpPr>
          <p:cNvPr id="29" name="Rounded Rectangle 28">
            <a:hlinkClick r:id="rId10" action="ppaction://hlinksldjump"/>
          </p:cNvPr>
          <p:cNvSpPr/>
          <p:nvPr/>
        </p:nvSpPr>
        <p:spPr>
          <a:xfrm>
            <a:off x="4423428" y="4500756"/>
            <a:ext cx="1026114"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00" dirty="0">
                <a:solidFill>
                  <a:srgbClr val="000000"/>
                </a:solidFill>
                <a:latin typeface="Arial"/>
                <a:cs typeface="Arial"/>
              </a:rPr>
              <a:t>توزيع الأتراب</a:t>
            </a:r>
          </a:p>
        </p:txBody>
      </p:sp>
      <p:sp>
        <p:nvSpPr>
          <p:cNvPr id="30" name="Rounded Rectangle 29">
            <a:hlinkClick r:id="rId6" action="ppaction://hlinksldjump"/>
          </p:cNvPr>
          <p:cNvSpPr/>
          <p:nvPr/>
        </p:nvSpPr>
        <p:spPr>
          <a:xfrm>
            <a:off x="5598114" y="4504680"/>
            <a:ext cx="1069422"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00" dirty="0">
                <a:solidFill>
                  <a:srgbClr val="000000"/>
                </a:solidFill>
                <a:latin typeface="Arial"/>
                <a:cs typeface="Arial"/>
              </a:rPr>
              <a:t>إشراك الرجال</a:t>
            </a:r>
          </a:p>
        </p:txBody>
      </p:sp>
      <p:sp>
        <p:nvSpPr>
          <p:cNvPr id="23" name="Rounded Rectangle 16">
            <a:hlinkClick r:id="rId11" action="ppaction://hlinksldjump"/>
            <a:extLst>
              <a:ext uri="{FF2B5EF4-FFF2-40B4-BE49-F238E27FC236}">
                <a16:creationId xmlns:a16="http://schemas.microsoft.com/office/drawing/2014/main" id="{58EDC4EF-7480-4B77-AE6E-0A8AF62C1AD2}"/>
              </a:ext>
            </a:extLst>
          </p:cNvPr>
          <p:cNvSpPr/>
          <p:nvPr/>
        </p:nvSpPr>
        <p:spPr>
          <a:xfrm>
            <a:off x="3060952" y="2316070"/>
            <a:ext cx="1012348"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rtl="1"/>
            <a:r>
              <a:rPr lang="ar" sz="1200" dirty="0">
                <a:solidFill>
                  <a:srgbClr val="000000"/>
                </a:solidFill>
                <a:latin typeface="Arial"/>
                <a:cs typeface="Arial"/>
              </a:rPr>
              <a:t>الأوبئة المتزامنة</a:t>
            </a:r>
            <a:endParaRPr lang="en-US" sz="1200" dirty="0">
              <a:solidFill>
                <a:srgbClr val="000000"/>
              </a:solidFill>
              <a:latin typeface="Arial"/>
              <a:cs typeface="Arial"/>
            </a:endParaRPr>
          </a:p>
        </p:txBody>
      </p:sp>
      <p:sp>
        <p:nvSpPr>
          <p:cNvPr id="31" name="Rounded Rectangle 27">
            <a:hlinkClick r:id="rId12" action="ppaction://hlinksldjump"/>
            <a:extLst>
              <a:ext uri="{FF2B5EF4-FFF2-40B4-BE49-F238E27FC236}">
                <a16:creationId xmlns:a16="http://schemas.microsoft.com/office/drawing/2014/main" id="{253FE192-5091-4021-9E28-0A4521FBEBC6}"/>
              </a:ext>
            </a:extLst>
          </p:cNvPr>
          <p:cNvSpPr/>
          <p:nvPr/>
        </p:nvSpPr>
        <p:spPr>
          <a:xfrm>
            <a:off x="1956419" y="3021360"/>
            <a:ext cx="1026113"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00" dirty="0">
                <a:solidFill>
                  <a:srgbClr val="000000"/>
                </a:solidFill>
                <a:latin typeface="Arial"/>
                <a:cs typeface="Arial"/>
              </a:rPr>
              <a:t>الفحص والمقاومة</a:t>
            </a:r>
          </a:p>
        </p:txBody>
      </p:sp>
      <p:graphicFrame>
        <p:nvGraphicFramePr>
          <p:cNvPr id="2" name="Table 1">
            <a:extLst>
              <a:ext uri="{FF2B5EF4-FFF2-40B4-BE49-F238E27FC236}">
                <a16:creationId xmlns:a16="http://schemas.microsoft.com/office/drawing/2014/main" id="{C1EA0C25-31BB-44F9-B848-0FA339277565}"/>
              </a:ext>
            </a:extLst>
          </p:cNvPr>
          <p:cNvGraphicFramePr>
            <a:graphicFrameLocks noGrp="1"/>
          </p:cNvGraphicFramePr>
          <p:nvPr>
            <p:extLst/>
          </p:nvPr>
        </p:nvGraphicFramePr>
        <p:xfrm>
          <a:off x="457201" y="1798546"/>
          <a:ext cx="523782" cy="1138240"/>
        </p:xfrm>
        <a:graphic>
          <a:graphicData uri="http://schemas.openxmlformats.org/drawingml/2006/table">
            <a:tbl>
              <a:tblPr/>
              <a:tblGrid>
                <a:gridCol w="174594">
                  <a:extLst>
                    <a:ext uri="{9D8B030D-6E8A-4147-A177-3AD203B41FA5}">
                      <a16:colId xmlns:a16="http://schemas.microsoft.com/office/drawing/2014/main" val="3666606670"/>
                    </a:ext>
                  </a:extLst>
                </a:gridCol>
                <a:gridCol w="174594">
                  <a:extLst>
                    <a:ext uri="{9D8B030D-6E8A-4147-A177-3AD203B41FA5}">
                      <a16:colId xmlns:a16="http://schemas.microsoft.com/office/drawing/2014/main" val="3084683964"/>
                    </a:ext>
                  </a:extLst>
                </a:gridCol>
                <a:gridCol w="174594">
                  <a:extLst>
                    <a:ext uri="{9D8B030D-6E8A-4147-A177-3AD203B41FA5}">
                      <a16:colId xmlns:a16="http://schemas.microsoft.com/office/drawing/2014/main" val="3028323320"/>
                    </a:ext>
                  </a:extLst>
                </a:gridCol>
              </a:tblGrid>
              <a:tr h="220028">
                <a:tc>
                  <a:txBody>
                    <a:bodyPr/>
                    <a:lstStyle/>
                    <a:p>
                      <a:pPr algn="l"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extLst>
                  <a:ext uri="{0D108BD9-81ED-4DB2-BD59-A6C34878D82A}">
                    <a16:rowId xmlns:a16="http://schemas.microsoft.com/office/drawing/2014/main" val="3952654255"/>
                  </a:ext>
                </a:extLst>
              </a:tr>
              <a:tr h="220028">
                <a:tc>
                  <a:txBody>
                    <a:bodyPr/>
                    <a:lstStyle/>
                    <a:p>
                      <a:pPr algn="l" rtl="1"/>
                      <a:endParaRPr lang="en-GB" sz="140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extLst>
                  <a:ext uri="{0D108BD9-81ED-4DB2-BD59-A6C34878D82A}">
                    <a16:rowId xmlns:a16="http://schemas.microsoft.com/office/drawing/2014/main" val="3458128036"/>
                  </a:ext>
                </a:extLst>
              </a:tr>
              <a:tr h="220028">
                <a:tc>
                  <a:txBody>
                    <a:bodyPr/>
                    <a:lstStyle/>
                    <a:p>
                      <a:pPr algn="l" rtl="1"/>
                      <a:endParaRPr lang="en-GB" sz="140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extLst>
                  <a:ext uri="{0D108BD9-81ED-4DB2-BD59-A6C34878D82A}">
                    <a16:rowId xmlns:a16="http://schemas.microsoft.com/office/drawing/2014/main" val="646163238"/>
                  </a:ext>
                </a:extLst>
              </a:tr>
              <a:tr h="220028">
                <a:tc>
                  <a:txBody>
                    <a:bodyPr/>
                    <a:lstStyle/>
                    <a:p>
                      <a:pPr algn="l"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extLst>
                  <a:ext uri="{0D108BD9-81ED-4DB2-BD59-A6C34878D82A}">
                    <a16:rowId xmlns:a16="http://schemas.microsoft.com/office/drawing/2014/main" val="1986384145"/>
                  </a:ext>
                </a:extLst>
              </a:tr>
              <a:tr h="220028">
                <a:tc>
                  <a:txBody>
                    <a:bodyPr/>
                    <a:lstStyle/>
                    <a:p>
                      <a:pPr algn="l"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tc>
                  <a:txBody>
                    <a:bodyPr/>
                    <a:lstStyle/>
                    <a:p>
                      <a:pPr algn="ctr" rtl="1"/>
                      <a:endParaRPr lang="en-GB" sz="1400" dirty="0">
                        <a:effectLst/>
                      </a:endParaRPr>
                    </a:p>
                  </a:txBody>
                  <a:tcPr marL="7144" marR="7144" marT="7144" marB="7144" anchor="ctr">
                    <a:lnL>
                      <a:noFill/>
                    </a:lnL>
                    <a:lnR>
                      <a:noFill/>
                    </a:lnR>
                    <a:lnT>
                      <a:noFill/>
                    </a:lnT>
                    <a:lnB>
                      <a:noFill/>
                    </a:lnB>
                  </a:tcPr>
                </a:tc>
                <a:extLst>
                  <a:ext uri="{0D108BD9-81ED-4DB2-BD59-A6C34878D82A}">
                    <a16:rowId xmlns:a16="http://schemas.microsoft.com/office/drawing/2014/main" val="235144074"/>
                  </a:ext>
                </a:extLst>
              </a:tr>
            </a:tbl>
          </a:graphicData>
        </a:graphic>
      </p:graphicFrame>
      <p:sp>
        <p:nvSpPr>
          <p:cNvPr id="3" name="Rectangle 1">
            <a:extLst>
              <a:ext uri="{FF2B5EF4-FFF2-40B4-BE49-F238E27FC236}">
                <a16:creationId xmlns:a16="http://schemas.microsoft.com/office/drawing/2014/main" id="{8607A669-5C8E-47E8-8C5E-61237AB1DD19}"/>
              </a:ext>
            </a:extLst>
          </p:cNvPr>
          <p:cNvSpPr>
            <a:spLocks noChangeArrowheads="1"/>
          </p:cNvSpPr>
          <p:nvPr/>
        </p:nvSpPr>
        <p:spPr bwMode="auto">
          <a:xfrm>
            <a:off x="457200" y="2138587"/>
            <a:ext cx="23468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1" anchor="ctr" anchorCtr="0" compatLnSpc="1">
            <a:prstTxWarp prst="textNoShape">
              <a:avLst/>
            </a:prstTxWarp>
            <a:spAutoFit/>
          </a:bodyPr>
          <a:lstStyle/>
          <a:p>
            <a:pPr defTabSz="685800" rtl="1" eaLnBrk="0" fontAlgn="base" hangingPunct="0">
              <a:spcBef>
                <a:spcPct val="0"/>
              </a:spcBef>
              <a:spcAft>
                <a:spcPct val="0"/>
              </a:spcAft>
            </a:pPr>
            <a:r>
              <a:rPr lang="ar" sz="1350">
                <a:latin typeface="Arial" panose="020B0604020202020204" pitchFamily="34" charset="0"/>
              </a:rPr>
              <a:t> </a:t>
            </a:r>
          </a:p>
          <a:p>
            <a:pPr defTabSz="685800" rtl="1" eaLnBrk="0" fontAlgn="base" hangingPunct="0">
              <a:spcBef>
                <a:spcPct val="0"/>
              </a:spcBef>
              <a:spcAft>
                <a:spcPct val="0"/>
              </a:spcAft>
            </a:pPr>
            <a:r>
              <a:rPr lang="ar" sz="1350">
                <a:latin typeface="Arial" panose="020B0604020202020204" pitchFamily="34" charset="0"/>
              </a:rPr>
              <a:t> </a:t>
            </a:r>
          </a:p>
          <a:p>
            <a:pPr defTabSz="685800" rtl="1" eaLnBrk="0" fontAlgn="base" hangingPunct="0">
              <a:spcBef>
                <a:spcPct val="0"/>
              </a:spcBef>
              <a:spcAft>
                <a:spcPct val="0"/>
              </a:spcAft>
            </a:pPr>
            <a:r>
              <a:rPr lang="ar" sz="1350">
                <a:latin typeface="Arial" panose="020B0604020202020204" pitchFamily="34" charset="0"/>
              </a:rPr>
              <a:t>  </a:t>
            </a:r>
          </a:p>
        </p:txBody>
      </p:sp>
      <p:sp>
        <p:nvSpPr>
          <p:cNvPr id="32" name="Rounded Rectangle 23">
            <a:hlinkClick r:id="rId13" action="ppaction://hlinksldjump"/>
            <a:extLst>
              <a:ext uri="{FF2B5EF4-FFF2-40B4-BE49-F238E27FC236}">
                <a16:creationId xmlns:a16="http://schemas.microsoft.com/office/drawing/2014/main" id="{75E4CFC5-C0FC-44FF-8DB4-B15CEE66FA5B}"/>
              </a:ext>
            </a:extLst>
          </p:cNvPr>
          <p:cNvSpPr/>
          <p:nvPr/>
        </p:nvSpPr>
        <p:spPr>
          <a:xfrm>
            <a:off x="2397188" y="3761970"/>
            <a:ext cx="1169938" cy="550334"/>
          </a:xfrm>
          <a:prstGeom prst="roundRect">
            <a:avLst/>
          </a:prstGeom>
          <a:solidFill>
            <a:schemeClr val="bg1">
              <a:lumMod val="8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r>
              <a:rPr lang="ar" sz="1200" dirty="0">
                <a:solidFill>
                  <a:srgbClr val="000000"/>
                </a:solidFill>
                <a:latin typeface="Arial"/>
                <a:cs typeface="Arial"/>
              </a:rPr>
              <a:t>التدخلات المتعددة المستويات</a:t>
            </a:r>
          </a:p>
        </p:txBody>
      </p:sp>
      <p:sp>
        <p:nvSpPr>
          <p:cNvPr id="4" name="Rectangle: Rounded Corners 3">
            <a:hlinkClick r:id="rId14" action="ppaction://hlinksldjump"/>
            <a:extLst>
              <a:ext uri="{FF2B5EF4-FFF2-40B4-BE49-F238E27FC236}">
                <a16:creationId xmlns:a16="http://schemas.microsoft.com/office/drawing/2014/main" id="{6A66737C-3C38-43F4-867D-018FD5E28B95}"/>
              </a:ext>
            </a:extLst>
          </p:cNvPr>
          <p:cNvSpPr/>
          <p:nvPr/>
        </p:nvSpPr>
        <p:spPr>
          <a:xfrm>
            <a:off x="4895038" y="2985352"/>
            <a:ext cx="918101" cy="556579"/>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00" dirty="0">
                <a:solidFill>
                  <a:schemeClr val="tx1"/>
                </a:solidFill>
                <a:latin typeface="Arial" panose="020B0604020202020204" pitchFamily="34" charset="0"/>
                <a:cs typeface="Arial" panose="020B0604020202020204" pitchFamily="34" charset="0"/>
              </a:rPr>
              <a:t>البدء في نفس اليوم</a:t>
            </a:r>
          </a:p>
        </p:txBody>
      </p:sp>
      <p:sp>
        <p:nvSpPr>
          <p:cNvPr id="5" name="Rectangle: Rounded Corners 4">
            <a:hlinkClick r:id="rId15" action="ppaction://hlinksldjump"/>
            <a:extLst>
              <a:ext uri="{FF2B5EF4-FFF2-40B4-BE49-F238E27FC236}">
                <a16:creationId xmlns:a16="http://schemas.microsoft.com/office/drawing/2014/main" id="{3DE13C1C-4BBA-414D-BB26-9A05F2DE6B96}"/>
              </a:ext>
            </a:extLst>
          </p:cNvPr>
          <p:cNvSpPr/>
          <p:nvPr/>
        </p:nvSpPr>
        <p:spPr>
          <a:xfrm>
            <a:off x="3072750" y="2985352"/>
            <a:ext cx="648070" cy="556579"/>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00" dirty="0">
                <a:solidFill>
                  <a:schemeClr val="tx1"/>
                </a:solidFill>
                <a:latin typeface="Arial" panose="020B0604020202020204" pitchFamily="34" charset="0"/>
                <a:cs typeface="Arial" panose="020B0604020202020204" pitchFamily="34" charset="0"/>
              </a:rPr>
              <a:t>العدوى المنقولة جنسيًا</a:t>
            </a:r>
          </a:p>
        </p:txBody>
      </p:sp>
      <p:sp>
        <p:nvSpPr>
          <p:cNvPr id="15" name="Rectangle: Rounded Corners 14">
            <a:hlinkClick r:id="rId16" action="ppaction://hlinksldjump"/>
            <a:extLst>
              <a:ext uri="{FF2B5EF4-FFF2-40B4-BE49-F238E27FC236}">
                <a16:creationId xmlns:a16="http://schemas.microsoft.com/office/drawing/2014/main" id="{05FAB572-385D-4F97-AF01-F89C8FF4FBC3}"/>
              </a:ext>
            </a:extLst>
          </p:cNvPr>
          <p:cNvSpPr/>
          <p:nvPr/>
        </p:nvSpPr>
        <p:spPr>
          <a:xfrm>
            <a:off x="1967657" y="2280750"/>
            <a:ext cx="958502" cy="550334"/>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00" dirty="0">
                <a:solidFill>
                  <a:schemeClr val="tx1"/>
                </a:solidFill>
                <a:latin typeface="Arial" panose="020B0604020202020204" pitchFamily="34" charset="0"/>
                <a:cs typeface="Arial" panose="020B0604020202020204" pitchFamily="34" charset="0"/>
              </a:rPr>
              <a:t>دمج الصحة الجنسية والإنجابية</a:t>
            </a:r>
          </a:p>
        </p:txBody>
      </p:sp>
      <p:sp>
        <p:nvSpPr>
          <p:cNvPr id="25" name="Rectangle: Rounded Corners 24">
            <a:hlinkClick r:id="rId17" action="ppaction://hlinksldjump"/>
            <a:extLst>
              <a:ext uri="{FF2B5EF4-FFF2-40B4-BE49-F238E27FC236}">
                <a16:creationId xmlns:a16="http://schemas.microsoft.com/office/drawing/2014/main" id="{4AC4E847-4C45-4A9B-B31B-70051B4F30AE}"/>
              </a:ext>
            </a:extLst>
          </p:cNvPr>
          <p:cNvSpPr/>
          <p:nvPr/>
        </p:nvSpPr>
        <p:spPr>
          <a:xfrm>
            <a:off x="4166843" y="2316070"/>
            <a:ext cx="1282699" cy="550334"/>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00" dirty="0">
                <a:solidFill>
                  <a:schemeClr val="tx1"/>
                </a:solidFill>
                <a:latin typeface="Arial" panose="020B0604020202020204" pitchFamily="34" charset="0"/>
                <a:cs typeface="Arial" panose="020B0604020202020204" pitchFamily="34" charset="0"/>
              </a:rPr>
              <a:t>الرجال حديثو السن الذين يمارسون الجنس مع رجال</a:t>
            </a:r>
          </a:p>
        </p:txBody>
      </p:sp>
      <p:sp>
        <p:nvSpPr>
          <p:cNvPr id="14" name="Rectangle: Rounded Corners 13">
            <a:hlinkClick r:id="rId5" action="ppaction://hlinksldjump"/>
            <a:extLst>
              <a:ext uri="{FF2B5EF4-FFF2-40B4-BE49-F238E27FC236}">
                <a16:creationId xmlns:a16="http://schemas.microsoft.com/office/drawing/2014/main" id="{8E920DAE-2D9D-49D6-BB89-1CF20CACB040}"/>
              </a:ext>
            </a:extLst>
          </p:cNvPr>
          <p:cNvSpPr/>
          <p:nvPr/>
        </p:nvSpPr>
        <p:spPr>
          <a:xfrm>
            <a:off x="4987107" y="3793514"/>
            <a:ext cx="1652497" cy="556579"/>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200" dirty="0">
                <a:solidFill>
                  <a:schemeClr val="tx1"/>
                </a:solidFill>
                <a:latin typeface="Arial" panose="020B0604020202020204" pitchFamily="34" charset="0"/>
                <a:cs typeface="Arial" panose="020B0604020202020204" pitchFamily="34" charset="0"/>
              </a:rPr>
              <a:t>منتجات وقاية جديدة قيد التطوير</a:t>
            </a:r>
          </a:p>
        </p:txBody>
      </p:sp>
      <p:sp>
        <p:nvSpPr>
          <p:cNvPr id="26" name="Rectangle 25">
            <a:hlinkClick r:id="rId8" action="ppaction://hlinksldjump"/>
            <a:extLst>
              <a:ext uri="{FF2B5EF4-FFF2-40B4-BE49-F238E27FC236}">
                <a16:creationId xmlns:a16="http://schemas.microsoft.com/office/drawing/2014/main" id="{C30924AC-93E3-4185-B837-56B29D4169AC}"/>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3464529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B6AD-4439-46D6-B0A8-4BCD38BD91BC}"/>
              </a:ext>
            </a:extLst>
          </p:cNvPr>
          <p:cNvSpPr>
            <a:spLocks noGrp="1"/>
          </p:cNvSpPr>
          <p:nvPr>
            <p:ph type="title"/>
          </p:nvPr>
        </p:nvSpPr>
        <p:spPr>
          <a:xfrm>
            <a:off x="1259632" y="303212"/>
            <a:ext cx="7427168" cy="857250"/>
          </a:xfrm>
        </p:spPr>
        <p:txBody>
          <a:bodyPr rtlCol="1">
            <a:normAutofit fontScale="90000"/>
          </a:bodyPr>
          <a:lstStyle/>
          <a:p>
            <a:pPr algn="r" rtl="1"/>
            <a:r>
              <a:rPr lang="ar" sz="2200" b="1" dirty="0">
                <a:solidFill>
                  <a:srgbClr val="E0001B"/>
                </a:solidFill>
              </a:rPr>
              <a:t>المجموعات الرئيسية</a:t>
            </a:r>
            <a:r>
              <a:rPr lang="en-GB" sz="1800" b="1" dirty="0">
                <a:solidFill>
                  <a:srgbClr val="FF0000"/>
                </a:solidFill>
              </a:rPr>
              <a:t/>
            </a:r>
            <a:br>
              <a:rPr lang="en-GB" sz="1800" b="1" dirty="0">
                <a:solidFill>
                  <a:srgbClr val="FF0000"/>
                </a:solidFill>
              </a:rPr>
            </a:br>
            <a:r>
              <a:rPr lang="ar" sz="3300" b="1" dirty="0"/>
              <a:t>مجموعات مغايري الهوية الجنسية</a:t>
            </a:r>
          </a:p>
        </p:txBody>
      </p:sp>
      <p:sp>
        <p:nvSpPr>
          <p:cNvPr id="3" name="Content Placeholder 2">
            <a:extLst>
              <a:ext uri="{FF2B5EF4-FFF2-40B4-BE49-F238E27FC236}">
                <a16:creationId xmlns:a16="http://schemas.microsoft.com/office/drawing/2014/main" id="{814424D6-D01C-4DF3-9D67-85CE850D4DD6}"/>
              </a:ext>
            </a:extLst>
          </p:cNvPr>
          <p:cNvSpPr>
            <a:spLocks noGrp="1"/>
          </p:cNvSpPr>
          <p:nvPr>
            <p:ph idx="1"/>
          </p:nvPr>
        </p:nvSpPr>
        <p:spPr>
          <a:xfrm>
            <a:off x="464071" y="1415283"/>
            <a:ext cx="8229600" cy="4525963"/>
          </a:xfrm>
        </p:spPr>
        <p:txBody>
          <a:bodyPr rtlCol="1">
            <a:normAutofit lnSpcReduction="10000"/>
          </a:bodyPr>
          <a:lstStyle/>
          <a:p>
            <a:pPr rtl="1"/>
            <a:endParaRPr lang="en-US" sz="1500" b="1" dirty="0"/>
          </a:p>
          <a:p>
            <a:pPr rtl="1"/>
            <a:r>
              <a:rPr lang="ar" sz="1600" b="1" dirty="0"/>
              <a:t>مغايرو الهوية الجنسية:</a:t>
            </a:r>
            <a:r>
              <a:rPr lang="ar" sz="1600" dirty="0"/>
              <a:t> أشخاص لديهم هوية جنسية أو تعبير جنسي مختلف عن الجنس الذي حدد لهم عند الولادة؛ هناك ما يقرب من 25 مليون شخص مغاير الهوية الجنسية على مستوى العالم.</a:t>
            </a:r>
          </a:p>
          <a:p>
            <a:pPr rtl="1"/>
            <a:r>
              <a:rPr lang="ar" sz="1600" dirty="0"/>
              <a:t>انتشار فيروس HIV لدى مجموعات مغايري الهوية الجنسية لم يسجل بصورة منهجية من جانب برنامج الأمم المتحدة المشترك بشأن الإيدز.</a:t>
            </a:r>
          </a:p>
          <a:p>
            <a:pPr rtl="1"/>
            <a:r>
              <a:rPr lang="ar" sz="1600" dirty="0"/>
              <a:t>أظهرت تقديرات مراجعة منهجية نُشرت في مجلة لانسيت جلوبال هيلث في عام 2013 وجود انتشار مُجمّع عالمي بنسبة 19.1% بين النساء مغايرات الجنس، وهي نسبة أعلى بمقدار 49 ضعفًا عنها لدى عامة المجموعات السكانية (Baral, </a:t>
            </a:r>
            <a:r>
              <a:rPr lang="ar" sz="1600" i="1" dirty="0"/>
              <a:t>Lancet Inf Dis</a:t>
            </a:r>
            <a:r>
              <a:rPr lang="ar" sz="1600" dirty="0"/>
              <a:t>, 2013).</a:t>
            </a:r>
            <a:endParaRPr lang="en-US" sz="1600" baseline="30000" dirty="0"/>
          </a:p>
          <a:p>
            <a:pPr rtl="1"/>
            <a:r>
              <a:rPr lang="ar" sz="1600" dirty="0"/>
              <a:t>التمييز في التوظيف والرعاية الصحية والإسكان.</a:t>
            </a:r>
          </a:p>
          <a:p>
            <a:pPr rtl="1"/>
            <a:r>
              <a:rPr lang="ar" sz="1600" dirty="0"/>
              <a:t>الأوبئة المتزامنة مع الصحة العقلية وتعاطي المخدرات: وجد راموس أن 44.3% من مغايرات الهوية الجنسية البرازيليات أبلغن عن حالتين على الأقل من الأوبئة المتزامنة.</a:t>
            </a:r>
            <a:endParaRPr lang="en-US" sz="1600" baseline="30000" dirty="0"/>
          </a:p>
          <a:p>
            <a:pPr rtl="1"/>
            <a:r>
              <a:rPr lang="ar" sz="1600" dirty="0"/>
              <a:t>الوصم بالعار يشكّل بيئةً معقدة تكون فيها العوامل المساهمة في المرونة، مثل الإسكان والتعليم والدعم الاجتماعي، محدودة/مفقودة أيضًا.</a:t>
            </a:r>
            <a:endParaRPr lang="en-US" sz="1600" baseline="30000" dirty="0"/>
          </a:p>
          <a:p>
            <a:pPr rtl="1"/>
            <a:r>
              <a:rPr lang="ar" sz="1600" dirty="0"/>
              <a:t>تم رصد حالات قتل مغايري الهوية الجنسية في أمريكا اللاتينية بمعدل أعلى منه في غيرها من المناطق (تم رصد 1071 حالة بين عامي 2008-2017 في البرازيل، و337 حالة في المكسيك، و124 حالة في كولومبيا).</a:t>
            </a:r>
            <a:endParaRPr lang="en-US" sz="1600" baseline="30000" dirty="0"/>
          </a:p>
          <a:p>
            <a:pPr rtl="1"/>
            <a:r>
              <a:rPr lang="ar" sz="1600" dirty="0"/>
              <a:t>المعدل المرتفع للغاية لانتشار فيروس HIV والإصابة به بين مغايرات الهوية الجنسية يجعل هذه المجموعة السكانية أولوية في اختبار فيروس HIV وفي العلاج الوقائي قبل التعرض.</a:t>
            </a:r>
            <a:endParaRPr lang="en-US" sz="1600" baseline="30000" dirty="0"/>
          </a:p>
          <a:p>
            <a:pPr marL="0" indent="0" rtl="1">
              <a:buNone/>
            </a:pPr>
            <a:endParaRPr lang="en-GB" dirty="0"/>
          </a:p>
          <a:p>
            <a:pPr marL="0" indent="0" rtl="1">
              <a:buNone/>
            </a:pPr>
            <a:endParaRPr lang="en-GB" sz="1500" dirty="0"/>
          </a:p>
          <a:p>
            <a:pPr marL="0" indent="0" rtl="1">
              <a:buNone/>
            </a:pPr>
            <a:endParaRPr lang="en-GB" sz="1050" dirty="0"/>
          </a:p>
        </p:txBody>
      </p:sp>
      <p:sp>
        <p:nvSpPr>
          <p:cNvPr id="5" name="Rectangle 4">
            <a:hlinkClick r:id="rId3" action="ppaction://hlinksldjump"/>
            <a:extLst>
              <a:ext uri="{FF2B5EF4-FFF2-40B4-BE49-F238E27FC236}">
                <a16:creationId xmlns:a16="http://schemas.microsoft.com/office/drawing/2014/main" id="{5BDC980D-7123-45C1-B064-E50498654C3C}"/>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9EFAC194-DA97-4CFC-800E-425FB20D8FC0}"/>
              </a:ext>
            </a:extLst>
          </p:cNvPr>
          <p:cNvSpPr txBox="1"/>
          <p:nvPr/>
        </p:nvSpPr>
        <p:spPr>
          <a:xfrm>
            <a:off x="5364088" y="6149985"/>
            <a:ext cx="3700684" cy="415498"/>
          </a:xfrm>
          <a:prstGeom prst="rect">
            <a:avLst/>
          </a:prstGeom>
          <a:noFill/>
        </p:spPr>
        <p:txBody>
          <a:bodyPr wrap="square" rtlCol="0">
            <a:spAutoFit/>
          </a:bodyPr>
          <a:lstStyle/>
          <a:p>
            <a:pPr rtl="0"/>
            <a:r>
              <a:rPr lang="fr" sz="1050" dirty="0">
                <a:latin typeface="Arial" panose="020B0604020202020204" pitchFamily="34" charset="0"/>
                <a:cs typeface="Arial" panose="020B0604020202020204" pitchFamily="34" charset="0"/>
                <a:hlinkClick r:id="rId4"/>
              </a:rPr>
              <a:t>Ramos, TUAC0103</a:t>
            </a:r>
            <a:r>
              <a:rPr lang="fr" sz="1050" dirty="0">
                <a:latin typeface="Arial" panose="020B0604020202020204" pitchFamily="34" charset="0"/>
                <a:cs typeface="Arial" panose="020B0604020202020204" pitchFamily="34" charset="0"/>
              </a:rPr>
              <a:t>  </a:t>
            </a:r>
            <a:r>
              <a:rPr lang="fr" sz="1050" dirty="0">
                <a:latin typeface="Arial" panose="020B0604020202020204" pitchFamily="34" charset="0"/>
                <a:cs typeface="Arial" panose="020B0604020202020204" pitchFamily="34" charset="0"/>
                <a:hlinkClick r:id="rId5"/>
              </a:rPr>
              <a:t>Veras, MOBS0103</a:t>
            </a:r>
            <a:r>
              <a:rPr lang="fr" sz="1050" dirty="0">
                <a:latin typeface="Arial" panose="020B0604020202020204" pitchFamily="34" charset="0"/>
                <a:cs typeface="Arial" panose="020B0604020202020204" pitchFamily="34" charset="0"/>
              </a:rPr>
              <a:t>  </a:t>
            </a:r>
            <a:r>
              <a:rPr lang="fr" sz="1050" dirty="0">
                <a:latin typeface="Arial" panose="020B0604020202020204" pitchFamily="34" charset="0"/>
                <a:cs typeface="Arial" panose="020B0604020202020204" pitchFamily="34" charset="0"/>
                <a:hlinkClick r:id="rId6"/>
              </a:rPr>
              <a:t>Radix, MOPL0104 </a:t>
            </a:r>
            <a:endParaRPr lang="en-US" sz="1050" dirty="0">
              <a:latin typeface="Arial" panose="020B0604020202020204" pitchFamily="34" charset="0"/>
              <a:cs typeface="Arial" panose="020B0604020202020204" pitchFamily="34" charset="0"/>
            </a:endParaRPr>
          </a:p>
          <a:p>
            <a:pPr rtl="0"/>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408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D01C-1EAE-4EE1-AD23-1AD8BA637C0E}"/>
              </a:ext>
            </a:extLst>
          </p:cNvPr>
          <p:cNvSpPr>
            <a:spLocks noGrp="1"/>
          </p:cNvSpPr>
          <p:nvPr>
            <p:ph type="title"/>
          </p:nvPr>
        </p:nvSpPr>
        <p:spPr>
          <a:xfrm>
            <a:off x="1259632" y="269776"/>
            <a:ext cx="7427168" cy="1143000"/>
          </a:xfrm>
        </p:spPr>
        <p:txBody>
          <a:bodyPr rtlCol="1">
            <a:normAutofit fontScale="90000"/>
          </a:bodyPr>
          <a:lstStyle/>
          <a:p>
            <a:pPr algn="r" rtl="1"/>
            <a:r>
              <a:rPr lang="ar" sz="2200" b="1" dirty="0">
                <a:solidFill>
                  <a:srgbClr val="E0001B"/>
                </a:solidFill>
              </a:rPr>
              <a:t>المجموعات الرئيسية</a:t>
            </a:r>
            <a:r>
              <a:rPr lang="en-GB" dirty="0"/>
              <a:t/>
            </a:r>
            <a:br>
              <a:rPr lang="en-GB" dirty="0"/>
            </a:br>
            <a:r>
              <a:rPr lang="ar" sz="3300" b="1" dirty="0"/>
              <a:t>الاختبار والعلاج الوقائي قبل التعرض والعلاج بمضادات الفيروسات </a:t>
            </a:r>
            <a:r>
              <a:rPr lang="ar-EG" sz="3300" b="1" dirty="0" err="1" smtClean="0"/>
              <a:t>القهقرية</a:t>
            </a:r>
            <a:r>
              <a:rPr lang="ar" sz="3300" b="1" dirty="0" smtClean="0"/>
              <a:t> </a:t>
            </a:r>
            <a:r>
              <a:rPr lang="ar" sz="3300" b="1" dirty="0"/>
              <a:t>(ART) لدى مجموعات مغايري الهوية الجنسية</a:t>
            </a:r>
          </a:p>
        </p:txBody>
      </p:sp>
      <p:sp>
        <p:nvSpPr>
          <p:cNvPr id="3" name="Content Placeholder 2">
            <a:extLst>
              <a:ext uri="{FF2B5EF4-FFF2-40B4-BE49-F238E27FC236}">
                <a16:creationId xmlns:a16="http://schemas.microsoft.com/office/drawing/2014/main" id="{8628AC46-356E-4E1F-A0D8-86833CAE5BBB}"/>
              </a:ext>
            </a:extLst>
          </p:cNvPr>
          <p:cNvSpPr>
            <a:spLocks noGrp="1"/>
          </p:cNvSpPr>
          <p:nvPr>
            <p:ph idx="1"/>
          </p:nvPr>
        </p:nvSpPr>
        <p:spPr/>
        <p:txBody>
          <a:bodyPr rtlCol="1">
            <a:normAutofit/>
          </a:bodyPr>
          <a:lstStyle/>
          <a:p>
            <a:pPr rtl="1"/>
            <a:r>
              <a:rPr lang="ar" sz="1600" dirty="0"/>
              <a:t>الرعاية الإيجابية من الناحية الجنسية أمر أساسي للحصول على الاختبار وعلى العلاج الوقائي قبل التعرض.</a:t>
            </a:r>
          </a:p>
          <a:p>
            <a:pPr rtl="1"/>
            <a:r>
              <a:rPr lang="ar" sz="1600" dirty="0"/>
              <a:t>وجد بحث مقطعي أجري في مالاوي (ع=117) أن 42% من مغايرات ومغايري الهوية الجنسية أفادوا بخوفهم من السعي للحصول على الرعاية الصحية، وأن 24% منهم رُفض تقديم الرعاية الصحية لهم.</a:t>
            </a:r>
          </a:p>
          <a:p>
            <a:pPr rtl="1"/>
            <a:r>
              <a:rPr lang="ar" sz="1600" dirty="0"/>
              <a:t>حظي الاختبار المنزلي لفيروس HIV والزهري باستخدام الاختبار المزدوج السريع بقبول عالٍ لدى مغايرات الهوية الجنسية في الأرجنتين.</a:t>
            </a:r>
          </a:p>
          <a:p>
            <a:pPr rtl="1"/>
            <a:r>
              <a:rPr lang="ar" sz="1600" dirty="0"/>
              <a:t>أظهرت دراسة LITE، التي أُجريت بالولايات المتحدة، وشارك فيها 320 امرأة مغايرة الهوية الجنسية أظهرن نتيجة سلبية لفيروس HIV، أن 41% منهن استوفين شرط مراكز مكافحة الأمراض الأمريكية للحصول على العلاج الوقائي قبل التعرض وأن 28% منهن قد استخدمن العلاج الوقائي قبل التعرض قبل المشاركة بمدة أقل من 30 يومًا (68% من المستخدمات الحاليات أفدن بالالتزام بنسبة 100%).</a:t>
            </a:r>
          </a:p>
          <a:p>
            <a:pPr rtl="1"/>
            <a:r>
              <a:rPr lang="ar" sz="1600" dirty="0"/>
              <a:t>يلزم إجراء المزيد من الأبحاث عن التفاعلات بين الهرمونات الخارجية والعلاج الوقائي قبل التعرض.</a:t>
            </a:r>
            <a:endParaRPr lang="en-GB" sz="1600" dirty="0"/>
          </a:p>
          <a:p>
            <a:pPr rtl="1"/>
            <a:r>
              <a:rPr lang="ar" sz="1600" dirty="0"/>
              <a:t>ويعد الحصول على العلاج بمضادات الفيروسات القهقرية (ART) منخفض أيضًا لدى مغايرات الهوية الجنسية المصابات بفيروس HIV. وجدت بيانات التقدير الاساسي من دراسة Transamigas (البرازيل) (ع=113) أن 95 من 113 كن تحت الرعاية لكن 72 من 95 يتلقين حاليًا العلاج بمضادات الفيروسات </a:t>
            </a:r>
            <a:r>
              <a:rPr lang="ar-EG" sz="1600" dirty="0" err="1" smtClean="0"/>
              <a:t>القهقرية</a:t>
            </a:r>
            <a:r>
              <a:rPr lang="ar" sz="1600" dirty="0" smtClean="0"/>
              <a:t> </a:t>
            </a:r>
            <a:r>
              <a:rPr lang="ar" sz="1600" dirty="0"/>
              <a:t>(ART). يرتبط استخدام العلاج بمضادات الفيروسات </a:t>
            </a:r>
            <a:r>
              <a:rPr lang="ar-EG" sz="1600" dirty="0" err="1" smtClean="0"/>
              <a:t>القهقرية</a:t>
            </a:r>
            <a:r>
              <a:rPr lang="ar" sz="1600" dirty="0" smtClean="0"/>
              <a:t> </a:t>
            </a:r>
            <a:r>
              <a:rPr lang="ar" sz="1600" dirty="0"/>
              <a:t>(ART) حاليًا بالسن الأكبر من 35 سنة، الحاصلون على ما يزيد عن 12 سنة من التعليم.</a:t>
            </a:r>
          </a:p>
        </p:txBody>
      </p:sp>
      <p:sp>
        <p:nvSpPr>
          <p:cNvPr id="5" name="Rectangle 4">
            <a:hlinkClick r:id="rId3" action="ppaction://hlinksldjump"/>
            <a:extLst>
              <a:ext uri="{FF2B5EF4-FFF2-40B4-BE49-F238E27FC236}">
                <a16:creationId xmlns:a16="http://schemas.microsoft.com/office/drawing/2014/main" id="{90E1EBD1-094F-48BD-9460-E359FB5F67B8}"/>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pic>
        <p:nvPicPr>
          <p:cNvPr id="6" name="image9.png">
            <a:extLst>
              <a:ext uri="{FF2B5EF4-FFF2-40B4-BE49-F238E27FC236}">
                <a16:creationId xmlns:a16="http://schemas.microsoft.com/office/drawing/2014/main" id="{630FA117-3A0E-4F0C-A943-F5841E2DB05D}"/>
              </a:ext>
            </a:extLst>
          </p:cNvPr>
          <p:cNvPicPr>
            <a:picLocks noChangeAspect="1"/>
          </p:cNvPicPr>
          <p:nvPr/>
        </p:nvPicPr>
        <p:blipFill>
          <a:blip r:embed="rId4">
            <a:extLst/>
          </a:blip>
          <a:srcRect l="5749" t="9404" r="5749" b="7525"/>
          <a:stretch>
            <a:fillRect/>
          </a:stretch>
        </p:blipFill>
        <p:spPr>
          <a:xfrm>
            <a:off x="3790026" y="5373216"/>
            <a:ext cx="937677" cy="1348992"/>
          </a:xfrm>
          <a:prstGeom prst="rect">
            <a:avLst/>
          </a:prstGeom>
          <a:ln w="12700">
            <a:miter lim="400000"/>
          </a:ln>
        </p:spPr>
      </p:pic>
      <p:sp>
        <p:nvSpPr>
          <p:cNvPr id="7" name="TextBox 6">
            <a:extLst>
              <a:ext uri="{FF2B5EF4-FFF2-40B4-BE49-F238E27FC236}">
                <a16:creationId xmlns:a16="http://schemas.microsoft.com/office/drawing/2014/main" id="{39E005EF-113B-406B-A9FA-6F3131B51C49}"/>
              </a:ext>
            </a:extLst>
          </p:cNvPr>
          <p:cNvSpPr txBox="1"/>
          <p:nvPr/>
        </p:nvSpPr>
        <p:spPr>
          <a:xfrm>
            <a:off x="4572000" y="5952530"/>
            <a:ext cx="4427935" cy="577081"/>
          </a:xfrm>
          <a:prstGeom prst="rect">
            <a:avLst/>
          </a:prstGeom>
          <a:noFill/>
        </p:spPr>
        <p:txBody>
          <a:bodyPr wrap="square" rtlCol="0">
            <a:spAutoFit/>
          </a:bodyPr>
          <a:lstStyle/>
          <a:p>
            <a:pPr rtl="0"/>
            <a:r>
              <a:rPr lang="fr" sz="1050">
                <a:latin typeface="Arial" panose="020B0604020202020204" pitchFamily="34" charset="0"/>
                <a:cs typeface="Arial" panose="020B0604020202020204" pitchFamily="34" charset="0"/>
                <a:hlinkClick r:id="rId5"/>
              </a:rPr>
              <a:t>Umar, TUAC0101</a:t>
            </a:r>
            <a:r>
              <a:rPr lang="fr" sz="1050">
                <a:latin typeface="Arial" panose="020B0604020202020204" pitchFamily="34" charset="0"/>
                <a:cs typeface="Arial" panose="020B0604020202020204" pitchFamily="34" charset="0"/>
              </a:rPr>
              <a:t>;  </a:t>
            </a:r>
            <a:r>
              <a:rPr lang="fr" sz="1050">
                <a:latin typeface="Arial" panose="020B0604020202020204" pitchFamily="34" charset="0"/>
                <a:cs typeface="Arial" panose="020B0604020202020204" pitchFamily="34" charset="0"/>
                <a:hlinkClick r:id="rId6"/>
              </a:rPr>
              <a:t>Zalazar, TUAC0102</a:t>
            </a:r>
            <a:r>
              <a:rPr lang="fr" sz="1050">
                <a:latin typeface="Arial" panose="020B0604020202020204" pitchFamily="34" charset="0"/>
                <a:cs typeface="Arial" panose="020B0604020202020204" pitchFamily="34" charset="0"/>
              </a:rPr>
              <a:t>; </a:t>
            </a:r>
          </a:p>
          <a:p>
            <a:pPr rtl="0"/>
            <a:r>
              <a:rPr lang="fr" sz="1050">
                <a:latin typeface="Arial" panose="020B0604020202020204" pitchFamily="34" charset="0"/>
                <a:cs typeface="Arial" panose="020B0604020202020204" pitchFamily="34" charset="0"/>
                <a:hlinkClick r:id="rId7"/>
              </a:rPr>
              <a:t>Wirtz, TUPEC482</a:t>
            </a:r>
            <a:r>
              <a:rPr lang="fr" sz="1050">
                <a:latin typeface="Arial" panose="020B0604020202020204" pitchFamily="34" charset="0"/>
                <a:cs typeface="Arial" panose="020B0604020202020204" pitchFamily="34" charset="0"/>
              </a:rPr>
              <a:t>;  </a:t>
            </a:r>
            <a:r>
              <a:rPr lang="fr" sz="1050">
                <a:latin typeface="Arial" panose="020B0604020202020204" pitchFamily="34" charset="0"/>
                <a:cs typeface="Arial" panose="020B0604020202020204" pitchFamily="34" charset="0"/>
                <a:hlinkClick r:id="rId8"/>
              </a:rPr>
              <a:t>Maschiao, TUAC0105</a:t>
            </a:r>
            <a:endParaRPr lang="en-GB" sz="1050" dirty="0">
              <a:latin typeface="Arial" panose="020B0604020202020204" pitchFamily="34" charset="0"/>
              <a:cs typeface="Arial" panose="020B0604020202020204" pitchFamily="34" charset="0"/>
            </a:endParaRPr>
          </a:p>
          <a:p>
            <a:pPr rtl="0"/>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67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529D-8A58-4EB4-9119-447FA8782199}"/>
              </a:ext>
            </a:extLst>
          </p:cNvPr>
          <p:cNvSpPr>
            <a:spLocks noGrp="1"/>
          </p:cNvSpPr>
          <p:nvPr>
            <p:ph type="title"/>
          </p:nvPr>
        </p:nvSpPr>
        <p:spPr>
          <a:xfrm>
            <a:off x="1239743" y="276209"/>
            <a:ext cx="7427168" cy="911256"/>
          </a:xfrm>
        </p:spPr>
        <p:txBody>
          <a:bodyPr rtlCol="1">
            <a:normAutofit/>
          </a:bodyPr>
          <a:lstStyle/>
          <a:p>
            <a:pPr algn="r" rtl="1"/>
            <a:r>
              <a:rPr lang="ar" sz="2000" b="1" dirty="0">
                <a:solidFill>
                  <a:srgbClr val="E0001B"/>
                </a:solidFill>
              </a:rPr>
              <a:t>المجموعات الرئيسية </a:t>
            </a:r>
            <a:r>
              <a:rPr lang="en-GB" sz="1800" b="1" dirty="0">
                <a:solidFill>
                  <a:srgbClr val="FF0000"/>
                </a:solidFill>
              </a:rPr>
              <a:t/>
            </a:r>
            <a:br>
              <a:rPr lang="en-GB" sz="1800" b="1" dirty="0">
                <a:solidFill>
                  <a:srgbClr val="FF0000"/>
                </a:solidFill>
              </a:rPr>
            </a:br>
            <a:r>
              <a:rPr lang="ar" sz="3000" b="1" dirty="0"/>
              <a:t>الأوبئة المتزامنة</a:t>
            </a:r>
            <a:endParaRPr lang="en-GB" sz="3000" b="1" dirty="0"/>
          </a:p>
        </p:txBody>
      </p:sp>
      <p:sp>
        <p:nvSpPr>
          <p:cNvPr id="3" name="Content Placeholder 2">
            <a:extLst>
              <a:ext uri="{FF2B5EF4-FFF2-40B4-BE49-F238E27FC236}">
                <a16:creationId xmlns:a16="http://schemas.microsoft.com/office/drawing/2014/main" id="{88555A85-77DA-4016-A1FB-3748DA8E66FA}"/>
              </a:ext>
            </a:extLst>
          </p:cNvPr>
          <p:cNvSpPr>
            <a:spLocks noGrp="1"/>
          </p:cNvSpPr>
          <p:nvPr>
            <p:ph idx="1"/>
          </p:nvPr>
        </p:nvSpPr>
        <p:spPr/>
        <p:txBody>
          <a:bodyPr rtlCol="1">
            <a:normAutofit/>
          </a:bodyPr>
          <a:lstStyle/>
          <a:p>
            <a:pPr rtl="1"/>
            <a:r>
              <a:rPr lang="ar" sz="1700" dirty="0"/>
              <a:t>الأوبئة المتزامنة: التفاعل التآزري لاثنين أو أكثر من الأمراض/الأوبئة.</a:t>
            </a:r>
          </a:p>
          <a:p>
            <a:pPr rtl="1"/>
            <a:r>
              <a:rPr lang="ar" sz="1700" dirty="0"/>
              <a:t>الأوبئة المتزامنة مع فيروس HIV/الصحة العقلية/تعاطي المخدرات/الأمراض المنقولة جنسيًا قد تؤثر في عملية الوقاية وفي عملية العلاج لكن غالبًا ما يُفتقد فرز المصابين بأوبئة متزامنة.</a:t>
            </a:r>
          </a:p>
          <a:p>
            <a:pPr rtl="1"/>
            <a:r>
              <a:rPr lang="ar" sz="1700" dirty="0"/>
              <a:t>قد يصعب الوصول إلى المصابين بالأوبئة المتزامنة - تُفتقد نسبة 10/10/10.</a:t>
            </a:r>
          </a:p>
          <a:p>
            <a:pPr rtl="1"/>
            <a:r>
              <a:rPr lang="ar" sz="1700" dirty="0"/>
              <a:t>استطلاع رأي عبر الإنترنت للرجال الذين يمارسون الجنس مع رجال بأمريكا اللاتينية (2018): أفاد 13.6% بتعاطيهم للمخدرات لتحسين الممارسة الجنسية، وأفاد 72% بالقيام بجماع شرجي غير محمي، وأفاد 53% بتشخيصهم بمرض منقول جنسيًا </a:t>
            </a:r>
            <a:r>
              <a:rPr lang="ar" sz="1700" u="sng" dirty="0"/>
              <a:t>لكن</a:t>
            </a:r>
            <a:r>
              <a:rPr lang="ar" sz="1700" dirty="0"/>
              <a:t> فقط 2.6% منهم يستخدمون العلاج الوقائي قبل التعرض.</a:t>
            </a:r>
          </a:p>
          <a:p>
            <a:pPr rtl="1"/>
            <a:r>
              <a:rPr lang="ar" sz="1700" dirty="0"/>
              <a:t>أظهر الفحص الذي أجري للكشف عن الاكتئاب وتعاطي المخدرات في مراهقين مصابين بفيروس HIV في جنوب أفريقيا وزيمبابوي انتشار تعاطي المخدرات بنسبة أكبر من 5% - وارتفاع مخاطر فشل كبح الفيروس بمقدار أربعة أضعاف لدى من يتعاطون المخدرات.</a:t>
            </a:r>
          </a:p>
          <a:p>
            <a:pPr rtl="1"/>
            <a:r>
              <a:rPr lang="ar" sz="1700" dirty="0"/>
              <a:t>ارتفاع معدل الاكتئاب بين الرجال البيروفيين الذين يمارسون الجنس مع رجال: ظهرت أعراض الاكتئاب في أكثر من 40% من الرجال الذين يمارسون الجنس مع رجال ممن تم فحصهم في خدمة HIV المجتمعية.</a:t>
            </a:r>
          </a:p>
          <a:p>
            <a:pPr rtl="1"/>
            <a:endParaRPr lang="en-GB" sz="1500" dirty="0"/>
          </a:p>
          <a:p>
            <a:pPr rtl="1"/>
            <a:endParaRPr lang="en-GB" sz="1500" dirty="0"/>
          </a:p>
          <a:p>
            <a:pPr rtl="1"/>
            <a:endParaRPr lang="en-GB" sz="1500" dirty="0"/>
          </a:p>
          <a:p>
            <a:pPr rtl="1"/>
            <a:endParaRPr lang="en-GB" dirty="0"/>
          </a:p>
        </p:txBody>
      </p:sp>
      <p:sp>
        <p:nvSpPr>
          <p:cNvPr id="5" name="Rectangle 4">
            <a:hlinkClick r:id="rId3" action="ppaction://hlinksldjump"/>
            <a:extLst>
              <a:ext uri="{FF2B5EF4-FFF2-40B4-BE49-F238E27FC236}">
                <a16:creationId xmlns:a16="http://schemas.microsoft.com/office/drawing/2014/main" id="{5988ADB2-F835-4476-A372-3789DC63D4DA}"/>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6" name="TextBox 5">
            <a:extLst>
              <a:ext uri="{FF2B5EF4-FFF2-40B4-BE49-F238E27FC236}">
                <a16:creationId xmlns:a16="http://schemas.microsoft.com/office/drawing/2014/main" id="{7B5672AD-DB0F-466E-B103-20CC885B64F7}"/>
              </a:ext>
            </a:extLst>
          </p:cNvPr>
          <p:cNvSpPr txBox="1"/>
          <p:nvPr/>
        </p:nvSpPr>
        <p:spPr>
          <a:xfrm>
            <a:off x="5940152" y="5952530"/>
            <a:ext cx="3006334" cy="577081"/>
          </a:xfrm>
          <a:prstGeom prst="rect">
            <a:avLst/>
          </a:prstGeom>
          <a:noFill/>
        </p:spPr>
        <p:txBody>
          <a:bodyPr wrap="square" rtlCol="0">
            <a:spAutoFit/>
          </a:bodyPr>
          <a:lstStyle/>
          <a:p>
            <a:pPr rtl="0"/>
            <a:r>
              <a:rPr lang="fr" sz="1050">
                <a:latin typeface="Arial" panose="020B0604020202020204" pitchFamily="34" charset="0"/>
                <a:cs typeface="Arial" panose="020B0604020202020204" pitchFamily="34" charset="0"/>
                <a:hlinkClick r:id="rId4"/>
              </a:rPr>
              <a:t>Shoptaw WESY0503</a:t>
            </a:r>
            <a:r>
              <a:rPr lang="fr" sz="1050">
                <a:latin typeface="Arial" panose="020B0604020202020204" pitchFamily="34" charset="0"/>
                <a:cs typeface="Arial" panose="020B0604020202020204" pitchFamily="34" charset="0"/>
              </a:rPr>
              <a:t>;  </a:t>
            </a:r>
            <a:r>
              <a:rPr lang="fr" sz="1050">
                <a:latin typeface="Arial" panose="020B0604020202020204" pitchFamily="34" charset="0"/>
                <a:cs typeface="Arial" panose="020B0604020202020204" pitchFamily="34" charset="0"/>
                <a:hlinkClick r:id="rId5"/>
              </a:rPr>
              <a:t>Reyes-Diaz, MOAC0101</a:t>
            </a:r>
            <a:endParaRPr lang="en-GB" sz="1050" dirty="0">
              <a:latin typeface="Arial" panose="020B0604020202020204" pitchFamily="34" charset="0"/>
              <a:cs typeface="Arial" panose="020B0604020202020204" pitchFamily="34" charset="0"/>
            </a:endParaRPr>
          </a:p>
          <a:p>
            <a:pPr rtl="0"/>
            <a:r>
              <a:rPr lang="fr" sz="1050">
                <a:latin typeface="Arial" panose="020B0604020202020204" pitchFamily="34" charset="0"/>
                <a:cs typeface="Arial" panose="020B0604020202020204" pitchFamily="34" charset="0"/>
                <a:hlinkClick r:id="rId6"/>
              </a:rPr>
              <a:t>Haas, MOSY0205</a:t>
            </a:r>
            <a:r>
              <a:rPr lang="fr" sz="1050">
                <a:latin typeface="Arial" panose="020B0604020202020204" pitchFamily="34" charset="0"/>
                <a:cs typeface="Arial" panose="020B0604020202020204" pitchFamily="34" charset="0"/>
              </a:rPr>
              <a:t>; </a:t>
            </a:r>
            <a:r>
              <a:rPr lang="fr" sz="1050">
                <a:latin typeface="Arial" panose="020B0604020202020204" pitchFamily="34" charset="0"/>
                <a:cs typeface="Arial" panose="020B0604020202020204" pitchFamily="34" charset="0"/>
                <a:hlinkClick r:id="rId7"/>
              </a:rPr>
              <a:t>Galea, MOAC0104</a:t>
            </a:r>
            <a:endParaRPr lang="en-GB" sz="1050" dirty="0">
              <a:latin typeface="Arial" panose="020B0604020202020204" pitchFamily="34" charset="0"/>
              <a:cs typeface="Arial" panose="020B0604020202020204" pitchFamily="34" charset="0"/>
              <a:hlinkClick r:id="rId8"/>
            </a:endParaRPr>
          </a:p>
          <a:p>
            <a:pPr rtl="0"/>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2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5C5F-BC26-4CCF-BC43-D487580332BF}"/>
              </a:ext>
            </a:extLst>
          </p:cNvPr>
          <p:cNvSpPr>
            <a:spLocks noGrp="1"/>
          </p:cNvSpPr>
          <p:nvPr>
            <p:ph type="title"/>
          </p:nvPr>
        </p:nvSpPr>
        <p:spPr/>
        <p:txBody>
          <a:bodyPr rtlCol="1">
            <a:normAutofit/>
          </a:bodyPr>
          <a:lstStyle/>
          <a:p>
            <a:pPr algn="r" rtl="1"/>
            <a:r>
              <a:rPr lang="ar" sz="2200" b="1" dirty="0">
                <a:solidFill>
                  <a:srgbClr val="E0001B"/>
                </a:solidFill>
              </a:rPr>
              <a:t>المجموعات الرئيسية</a:t>
            </a:r>
            <a:r>
              <a:rPr lang="en-GB" sz="2400" dirty="0"/>
              <a:t/>
            </a:r>
            <a:br>
              <a:rPr lang="en-GB" sz="2400" dirty="0"/>
            </a:br>
            <a:r>
              <a:rPr lang="ar" sz="3000" b="1" dirty="0"/>
              <a:t>الرجال حديثو السن الذين يمارسون الجنس مع رجال</a:t>
            </a:r>
            <a:endParaRPr lang="en-GB" sz="3000" dirty="0"/>
          </a:p>
        </p:txBody>
      </p:sp>
      <p:sp>
        <p:nvSpPr>
          <p:cNvPr id="3" name="Content Placeholder 2">
            <a:extLst>
              <a:ext uri="{FF2B5EF4-FFF2-40B4-BE49-F238E27FC236}">
                <a16:creationId xmlns:a16="http://schemas.microsoft.com/office/drawing/2014/main" id="{F8524D6B-B1E0-4108-BDCA-AB85290CBFA9}"/>
              </a:ext>
            </a:extLst>
          </p:cNvPr>
          <p:cNvSpPr>
            <a:spLocks noGrp="1"/>
          </p:cNvSpPr>
          <p:nvPr>
            <p:ph sz="half" idx="1"/>
          </p:nvPr>
        </p:nvSpPr>
        <p:spPr>
          <a:xfrm>
            <a:off x="457200" y="1731764"/>
            <a:ext cx="4546848" cy="4433540"/>
          </a:xfrm>
        </p:spPr>
        <p:txBody>
          <a:bodyPr rtlCol="1">
            <a:normAutofit fontScale="92500" lnSpcReduction="20000"/>
          </a:bodyPr>
          <a:lstStyle/>
          <a:p>
            <a:pPr rtl="1"/>
            <a:r>
              <a:rPr lang="ar" sz="1700" dirty="0"/>
              <a:t>تحتاج حالات تفشي فيروس HIV بين الرجال حديثي السن الذين يمارسون الجنس مع رجال في أمريكا اللاتينية إلى تدخلات.</a:t>
            </a:r>
          </a:p>
          <a:p>
            <a:pPr rtl="1"/>
            <a:r>
              <a:rPr lang="ar" sz="1700" dirty="0"/>
              <a:t>أمريكا اللاتينية: تتراوح نسبة انتشار فيروس HIV بين الرجال الذين يمارسون الجنس مع رجال في سن 15-24 عامًا من 5 إلى 10%؛ نسبة الإصابة بفيروس HIV: نحو 3%/سنة.</a:t>
            </a:r>
          </a:p>
          <a:p>
            <a:pPr rtl="1"/>
            <a:r>
              <a:rPr lang="ar" sz="1700" dirty="0"/>
              <a:t>تشكلت هذه النسب نتيجةً لانخفاض مستويات إجراء اختبار فيروس HIV واستعمال الواقي الذكري، والتغيرات التكنولوجية (مثل التطبيقات) التي تسهل زيادة معدلات الحصول على شراكات عرضية، والتغيرات في الثقافة الجنسية مثل ممارسة الجنس تحت تأثير المخدرات.</a:t>
            </a:r>
          </a:p>
          <a:p>
            <a:pPr rtl="1"/>
            <a:r>
              <a:rPr lang="ar" sz="1700" dirty="0"/>
              <a:t>العوائق الهيكلية أمام الحصول على خدمات فيروس HIV/الأمراض المنقولة جنسيًا: الوصم بالعار، الاشتراطات القانونية التي تشترط الحصول على الموافقة الأبوية.</a:t>
            </a:r>
          </a:p>
          <a:p>
            <a:pPr rtl="1"/>
            <a:r>
              <a:rPr lang="ar" sz="1700" dirty="0"/>
              <a:t>ضعف إمكانية الحصول على العلاج الوقائي قبل التعرض واختلاف مستويات الوعي به.</a:t>
            </a:r>
            <a:endParaRPr lang="en-GB" sz="1700" dirty="0"/>
          </a:p>
          <a:p>
            <a:pPr rtl="1"/>
            <a:r>
              <a:rPr lang="ar" sz="1700" dirty="0"/>
              <a:t>وفي استطلاع رأي أجري عبر شبكة الإنترنت للرجال الذين يمارسون الجنس مع رجال بأمريكا اللاتينية (LAMIS) وجد أن 0.6% فقط ممن هم دون سن 25 قد استخدموا العلاج الوقائي قبل التعرض لكن كان من المحتمل أو من المرجح كثيرًا أن يستخدموه نصفهم إذا كان متوفرًا.</a:t>
            </a:r>
          </a:p>
          <a:p>
            <a:pPr rtl="1"/>
            <a:endParaRPr lang="en-GB" dirty="0"/>
          </a:p>
        </p:txBody>
      </p:sp>
      <p:pic>
        <p:nvPicPr>
          <p:cNvPr id="5" name="Content Placeholder 4">
            <a:extLst>
              <a:ext uri="{FF2B5EF4-FFF2-40B4-BE49-F238E27FC236}">
                <a16:creationId xmlns:a16="http://schemas.microsoft.com/office/drawing/2014/main" id="{511465A4-2277-472F-B286-9049445E7608}"/>
              </a:ext>
            </a:extLst>
          </p:cNvPr>
          <p:cNvPicPr>
            <a:picLocks noGrp="1" noChangeAspect="1"/>
          </p:cNvPicPr>
          <p:nvPr>
            <p:ph sz="half" idx="2"/>
          </p:nvPr>
        </p:nvPicPr>
        <p:blipFill>
          <a:blip r:embed="rId3"/>
          <a:stretch>
            <a:fillRect/>
          </a:stretch>
        </p:blipFill>
        <p:spPr>
          <a:xfrm>
            <a:off x="5023211" y="2708920"/>
            <a:ext cx="3811523" cy="2099640"/>
          </a:xfrm>
          <a:prstGeom prst="rect">
            <a:avLst/>
          </a:prstGeom>
        </p:spPr>
      </p:pic>
      <p:sp>
        <p:nvSpPr>
          <p:cNvPr id="7" name="Rectangle 6">
            <a:hlinkClick r:id="rId4" action="ppaction://hlinksldjump"/>
            <a:extLst>
              <a:ext uri="{FF2B5EF4-FFF2-40B4-BE49-F238E27FC236}">
                <a16:creationId xmlns:a16="http://schemas.microsoft.com/office/drawing/2014/main" id="{53603A80-4622-435D-B6FF-92DA4CD027CB}"/>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8" name="TextBox 7">
            <a:extLst>
              <a:ext uri="{FF2B5EF4-FFF2-40B4-BE49-F238E27FC236}">
                <a16:creationId xmlns:a16="http://schemas.microsoft.com/office/drawing/2014/main" id="{0C00A578-68EC-49B1-BCBC-3E96E6797E0A}"/>
              </a:ext>
            </a:extLst>
          </p:cNvPr>
          <p:cNvSpPr txBox="1"/>
          <p:nvPr/>
        </p:nvSpPr>
        <p:spPr>
          <a:xfrm>
            <a:off x="7453884" y="6165304"/>
            <a:ext cx="1407758"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5"/>
              </a:rPr>
              <a:t>Cáceres,</a:t>
            </a:r>
            <a:r>
              <a:rPr lang="fr" sz="1050" b="1">
                <a:latin typeface="Arial" panose="020B0604020202020204" pitchFamily="34" charset="0"/>
                <a:cs typeface="Arial" panose="020B0604020202020204" pitchFamily="34" charset="0"/>
                <a:hlinkClick r:id="rId5"/>
              </a:rPr>
              <a:t> </a:t>
            </a:r>
            <a:r>
              <a:rPr lang="fr" sz="1050">
                <a:latin typeface="Arial" panose="020B0604020202020204" pitchFamily="34" charset="0"/>
                <a:cs typeface="Arial" panose="020B0604020202020204" pitchFamily="34" charset="0"/>
                <a:hlinkClick r:id="rId5"/>
              </a:rPr>
              <a:t>TUPL0104</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81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DEEA-9EA6-4B08-8F6E-A07F944B906C}"/>
              </a:ext>
            </a:extLst>
          </p:cNvPr>
          <p:cNvSpPr>
            <a:spLocks noGrp="1"/>
          </p:cNvSpPr>
          <p:nvPr>
            <p:ph type="title"/>
          </p:nvPr>
        </p:nvSpPr>
        <p:spPr/>
        <p:txBody>
          <a:bodyPr rtlCol="1">
            <a:normAutofit/>
          </a:bodyPr>
          <a:lstStyle/>
          <a:p>
            <a:pPr algn="r" rtl="1"/>
            <a:r>
              <a:rPr lang="ar" sz="2200" b="1" dirty="0">
                <a:solidFill>
                  <a:srgbClr val="E0001B"/>
                </a:solidFill>
              </a:rPr>
              <a:t>المجموعات الرئيسية</a:t>
            </a:r>
            <a:r>
              <a:rPr lang="en-GB" b="1" dirty="0"/>
              <a:t/>
            </a:r>
            <a:br>
              <a:rPr lang="en-GB" b="1" dirty="0"/>
            </a:br>
            <a:r>
              <a:rPr lang="ar" sz="3000" b="1" dirty="0"/>
              <a:t>التكامل بين الصحة الجنسية والصحة الإنجابية</a:t>
            </a:r>
            <a:endParaRPr lang="en-GB" sz="3000" dirty="0"/>
          </a:p>
        </p:txBody>
      </p:sp>
      <p:sp>
        <p:nvSpPr>
          <p:cNvPr id="3" name="Content Placeholder 2">
            <a:extLst>
              <a:ext uri="{FF2B5EF4-FFF2-40B4-BE49-F238E27FC236}">
                <a16:creationId xmlns:a16="http://schemas.microsoft.com/office/drawing/2014/main" id="{CFE9A462-8DE0-4A43-97F1-35A6E91BA001}"/>
              </a:ext>
            </a:extLst>
          </p:cNvPr>
          <p:cNvSpPr>
            <a:spLocks noGrp="1"/>
          </p:cNvSpPr>
          <p:nvPr>
            <p:ph sz="half" idx="1"/>
          </p:nvPr>
        </p:nvSpPr>
        <p:spPr>
          <a:xfrm>
            <a:off x="457200" y="1628800"/>
            <a:ext cx="4042792" cy="4104456"/>
          </a:xfrm>
        </p:spPr>
        <p:txBody>
          <a:bodyPr rtlCol="1">
            <a:normAutofit fontScale="32500" lnSpcReduction="20000"/>
          </a:bodyPr>
          <a:lstStyle/>
          <a:p>
            <a:pPr marL="0" indent="0" rtl="1">
              <a:buNone/>
            </a:pPr>
            <a:r>
              <a:rPr lang="ar" sz="3700" b="1" dirty="0"/>
              <a:t>شاحنة توتو للمراهقين Tutu Teen Truck: اختبار فيروس HIV، والعلاج الوقائي قبل التعرض ووسائل منع الحمل</a:t>
            </a:r>
          </a:p>
          <a:p>
            <a:pPr marL="0" indent="0" rtl="1">
              <a:buNone/>
            </a:pPr>
            <a:endParaRPr lang="en-GB" sz="3700" dirty="0"/>
          </a:p>
          <a:p>
            <a:pPr marL="0" indent="0" rtl="1">
              <a:buNone/>
            </a:pPr>
            <a:endParaRPr lang="en-GB" dirty="0"/>
          </a:p>
          <a:p>
            <a:pPr marL="0" indent="0" rtl="1">
              <a:buNone/>
            </a:pPr>
            <a:endParaRPr lang="en-GB" dirty="0"/>
          </a:p>
          <a:p>
            <a:pPr marL="0" indent="0" rtl="1">
              <a:buNone/>
            </a:pPr>
            <a:endParaRPr lang="en-GB" dirty="0"/>
          </a:p>
          <a:p>
            <a:pPr marL="0" indent="0" rtl="1">
              <a:buNone/>
            </a:pPr>
            <a:endParaRPr lang="en-GB" dirty="0"/>
          </a:p>
          <a:p>
            <a:pPr marL="0" indent="0" rtl="1">
              <a:buNone/>
            </a:pPr>
            <a:endParaRPr lang="en-GB" dirty="0"/>
          </a:p>
          <a:p>
            <a:pPr marL="0" indent="0" rtl="1">
              <a:buNone/>
            </a:pPr>
            <a:endParaRPr lang="en-GB"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endParaRPr lang="en-GB" sz="825" dirty="0"/>
          </a:p>
          <a:p>
            <a:pPr marL="0" indent="0" rtl="1">
              <a:buNone/>
            </a:pPr>
            <a:r>
              <a:rPr lang="ar" dirty="0"/>
              <a:t>الصورة: مركز ديزموند توتو لفيروس نقص المناعة البشرية</a:t>
            </a:r>
          </a:p>
        </p:txBody>
      </p:sp>
      <p:sp>
        <p:nvSpPr>
          <p:cNvPr id="4" name="Content Placeholder 3">
            <a:extLst>
              <a:ext uri="{FF2B5EF4-FFF2-40B4-BE49-F238E27FC236}">
                <a16:creationId xmlns:a16="http://schemas.microsoft.com/office/drawing/2014/main" id="{B30D430D-23D5-46D6-B299-6B79E743A4D7}"/>
              </a:ext>
            </a:extLst>
          </p:cNvPr>
          <p:cNvSpPr>
            <a:spLocks noGrp="1"/>
          </p:cNvSpPr>
          <p:nvPr>
            <p:ph sz="half" idx="2"/>
          </p:nvPr>
        </p:nvSpPr>
        <p:spPr>
          <a:xfrm>
            <a:off x="4582990" y="1556793"/>
            <a:ext cx="4168806" cy="4500592"/>
          </a:xfrm>
        </p:spPr>
        <p:txBody>
          <a:bodyPr rtlCol="1">
            <a:normAutofit fontScale="32500" lnSpcReduction="20000"/>
          </a:bodyPr>
          <a:lstStyle/>
          <a:p>
            <a:pPr rtl="1"/>
            <a:r>
              <a:rPr lang="ar" sz="4300" dirty="0"/>
              <a:t>أظهرت دراسة ECHO التي أجريت على 7829 امرأة راغبة في منع الحمل (63% منهن أعمارهن أقل من 25 سنة) وجود فاعلية عالية لثلاث طرق (عقار ديبو بروفيرا أو اللولب الرحمي النحاسي أو غرسة الليفونورجيستريل) في إقليم أفريقيا جنوب الصحراء الكبرى.</a:t>
            </a:r>
          </a:p>
          <a:p>
            <a:pPr rtl="1"/>
            <a:r>
              <a:rPr lang="ar" sz="4300" dirty="0"/>
              <a:t>لكن: مع الارتفاع الشديد في نسبة الإصابة بفيروس HIV (3.81% في السنة)، والارتفاع الشديد في نسبة الإصابة بالأمراض المنقولة جنسيًا بالرغم من المعالجة المتلازمة.</a:t>
            </a:r>
          </a:p>
          <a:p>
            <a:pPr rtl="1"/>
            <a:r>
              <a:rPr lang="ar" sz="4300" dirty="0"/>
              <a:t>حاجة ماسة للتكامل بين خدمات الوقاية من فيروس HIV وخدمات حقوق الصحة الجنسية والصحة الإنجابية (SRHR).</a:t>
            </a:r>
          </a:p>
          <a:p>
            <a:pPr rtl="1"/>
            <a:r>
              <a:rPr lang="ar" sz="4300" dirty="0"/>
              <a:t>دراسة POWER: توصيل العلاج الوقائي قبل التعرض ووسائل منع الحمل واختبار فيروس HIV إلى المراهقات والشابات عبر خدمة عن طريق الهاتف المحمول</a:t>
            </a:r>
          </a:p>
          <a:p>
            <a:pPr lvl="1" rtl="1"/>
            <a:r>
              <a:rPr lang="ar" sz="4300" dirty="0"/>
              <a:t>وُجد ارتباط بين البدء في العلاج الوقائي قبل التعرض ووسائل منع الحمل في هذه المجموعة</a:t>
            </a:r>
          </a:p>
          <a:p>
            <a:pPr lvl="1" rtl="1"/>
            <a:r>
              <a:rPr lang="ar" sz="4300" dirty="0"/>
              <a:t>كانت المراهقات والشابات اللائي يستخدمن وسائل منع الحمل يملن بصورة ملحوظة إلى البدء في العلاج الوقائي قبل التعرض في نفس اليوم مقارنةً بمن رفضن استخدام العلاج الوقائي قبل التعرض </a:t>
            </a:r>
          </a:p>
          <a:p>
            <a:pPr rtl="1"/>
            <a:r>
              <a:rPr lang="ar" sz="4300" dirty="0">
                <a:cs typeface="Arial"/>
              </a:rPr>
              <a:t>يمكن تقديم خدمات منع حمل عالية الجودة في سياقات التعامل مع فيروس HIV.</a:t>
            </a:r>
          </a:p>
          <a:p>
            <a:pPr marL="0" indent="0" rtl="1">
              <a:buNone/>
            </a:pPr>
            <a:endParaRPr lang="en-GB" dirty="0"/>
          </a:p>
        </p:txBody>
      </p:sp>
      <p:pic>
        <p:nvPicPr>
          <p:cNvPr id="5" name="Picture 4">
            <a:extLst>
              <a:ext uri="{FF2B5EF4-FFF2-40B4-BE49-F238E27FC236}">
                <a16:creationId xmlns:a16="http://schemas.microsoft.com/office/drawing/2014/main" id="{8B6E441E-E3E0-465E-A80D-66FF0206B641}"/>
              </a:ext>
            </a:extLst>
          </p:cNvPr>
          <p:cNvPicPr>
            <a:picLocks noChangeAspect="1"/>
          </p:cNvPicPr>
          <p:nvPr/>
        </p:nvPicPr>
        <p:blipFill>
          <a:blip r:embed="rId3"/>
          <a:stretch>
            <a:fillRect/>
          </a:stretch>
        </p:blipFill>
        <p:spPr>
          <a:xfrm>
            <a:off x="450968" y="2492896"/>
            <a:ext cx="3792839" cy="2412221"/>
          </a:xfrm>
          <a:prstGeom prst="rect">
            <a:avLst/>
          </a:prstGeom>
        </p:spPr>
      </p:pic>
      <p:sp>
        <p:nvSpPr>
          <p:cNvPr id="8" name="Rectangle 7">
            <a:hlinkClick r:id="rId4" action="ppaction://hlinksldjump"/>
            <a:extLst>
              <a:ext uri="{FF2B5EF4-FFF2-40B4-BE49-F238E27FC236}">
                <a16:creationId xmlns:a16="http://schemas.microsoft.com/office/drawing/2014/main" id="{76110120-2CDE-40A7-803F-6E8BE467C8CC}"/>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9" name="TextBox 8">
            <a:extLst>
              <a:ext uri="{FF2B5EF4-FFF2-40B4-BE49-F238E27FC236}">
                <a16:creationId xmlns:a16="http://schemas.microsoft.com/office/drawing/2014/main" id="{4012311B-14C7-4A34-A3C9-15D2E689EB66}"/>
              </a:ext>
            </a:extLst>
          </p:cNvPr>
          <p:cNvSpPr txBox="1"/>
          <p:nvPr/>
        </p:nvSpPr>
        <p:spPr>
          <a:xfrm>
            <a:off x="6300192" y="6057385"/>
            <a:ext cx="2756547" cy="738664"/>
          </a:xfrm>
          <a:prstGeom prst="rect">
            <a:avLst/>
          </a:prstGeom>
          <a:noFill/>
        </p:spPr>
        <p:txBody>
          <a:bodyPr wrap="square" rtlCol="0">
            <a:spAutoFit/>
          </a:bodyPr>
          <a:lstStyle/>
          <a:p>
            <a:pPr rtl="0"/>
            <a:r>
              <a:rPr lang="fr" sz="1050">
                <a:latin typeface="Arial" panose="020B0604020202020204" pitchFamily="34" charset="0"/>
                <a:cs typeface="Arial" panose="020B0604020202020204" pitchFamily="34" charset="0"/>
                <a:hlinkClick r:id="rId5"/>
              </a:rPr>
              <a:t>Onono, MOAX0103LB</a:t>
            </a:r>
            <a:r>
              <a:rPr lang="fr" sz="1050">
                <a:latin typeface="Arial" panose="020B0604020202020204" pitchFamily="34" charset="0"/>
                <a:cs typeface="Arial" panose="020B0604020202020204" pitchFamily="34" charset="0"/>
              </a:rPr>
              <a:t>; </a:t>
            </a:r>
            <a:r>
              <a:rPr lang="fr" sz="1050">
                <a:latin typeface="Arial" panose="020B0604020202020204" pitchFamily="34" charset="0"/>
                <a:cs typeface="Arial" panose="020B0604020202020204" pitchFamily="34" charset="0"/>
                <a:hlinkClick r:id="rId6"/>
              </a:rPr>
              <a:t>Deese, LBPEB16</a:t>
            </a:r>
            <a:endParaRPr lang="en-GB" sz="1050" dirty="0">
              <a:latin typeface="Arial" panose="020B0604020202020204" pitchFamily="34" charset="0"/>
              <a:cs typeface="Arial" panose="020B0604020202020204" pitchFamily="34" charset="0"/>
            </a:endParaRPr>
          </a:p>
          <a:p>
            <a:pPr rtl="0"/>
            <a:r>
              <a:rPr lang="fr" sz="1050">
                <a:latin typeface="Arial" panose="020B0604020202020204" pitchFamily="34" charset="0"/>
                <a:cs typeface="Arial" panose="020B0604020202020204" pitchFamily="34" charset="0"/>
                <a:hlinkClick r:id="rId7"/>
              </a:rPr>
              <a:t>Rousseau, TUPEC479</a:t>
            </a:r>
            <a:endParaRPr lang="en-GB" sz="1050" dirty="0">
              <a:latin typeface="Arial" panose="020B0604020202020204" pitchFamily="34" charset="0"/>
              <a:cs typeface="Arial" panose="020B0604020202020204" pitchFamily="34" charset="0"/>
            </a:endParaRPr>
          </a:p>
          <a:p>
            <a:pPr rtl="0"/>
            <a:endParaRPr lang="en-GB" sz="1050" dirty="0">
              <a:latin typeface="Arial" panose="020B0604020202020204" pitchFamily="34" charset="0"/>
              <a:cs typeface="Arial" panose="020B0604020202020204" pitchFamily="34" charset="0"/>
            </a:endParaRPr>
          </a:p>
          <a:p>
            <a:pPr rtl="0"/>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945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DA3B-A1CC-4FA8-9795-2868245EF27A}"/>
              </a:ext>
            </a:extLst>
          </p:cNvPr>
          <p:cNvSpPr>
            <a:spLocks noGrp="1"/>
          </p:cNvSpPr>
          <p:nvPr>
            <p:ph type="title"/>
          </p:nvPr>
        </p:nvSpPr>
        <p:spPr>
          <a:xfrm>
            <a:off x="1279333" y="304544"/>
            <a:ext cx="7427168" cy="880858"/>
          </a:xfrm>
        </p:spPr>
        <p:txBody>
          <a:bodyPr rtlCol="1">
            <a:normAutofit/>
          </a:bodyPr>
          <a:lstStyle/>
          <a:p>
            <a:pPr algn="r" rtl="1"/>
            <a:r>
              <a:rPr lang="ar" sz="2000" b="1" dirty="0">
                <a:solidFill>
                  <a:srgbClr val="E0001B"/>
                </a:solidFill>
              </a:rPr>
              <a:t>نظام الوقاية قبل التعرض</a:t>
            </a:r>
            <a:r>
              <a:rPr lang="en-GB" dirty="0"/>
              <a:t/>
            </a:r>
            <a:br>
              <a:rPr lang="en-GB" dirty="0"/>
            </a:br>
            <a:r>
              <a:rPr lang="ar" sz="3000" b="1" dirty="0"/>
              <a:t>أثر العلاج الوقائي قبل التعرض: EPIC-NSW</a:t>
            </a:r>
          </a:p>
        </p:txBody>
      </p:sp>
      <p:sp>
        <p:nvSpPr>
          <p:cNvPr id="4" name="Content Placeholder 3">
            <a:extLst>
              <a:ext uri="{FF2B5EF4-FFF2-40B4-BE49-F238E27FC236}">
                <a16:creationId xmlns:a16="http://schemas.microsoft.com/office/drawing/2014/main" id="{857B4C68-1BAF-43E5-BA2F-A2A2BB9592E3}"/>
              </a:ext>
            </a:extLst>
          </p:cNvPr>
          <p:cNvSpPr>
            <a:spLocks noGrp="1"/>
          </p:cNvSpPr>
          <p:nvPr>
            <p:ph sz="half" idx="2"/>
          </p:nvPr>
        </p:nvSpPr>
        <p:spPr>
          <a:xfrm>
            <a:off x="683568" y="1600200"/>
            <a:ext cx="8003232" cy="3046591"/>
          </a:xfrm>
        </p:spPr>
        <p:txBody>
          <a:bodyPr rtlCol="1">
            <a:normAutofit fontScale="77500" lnSpcReduction="20000"/>
          </a:bodyPr>
          <a:lstStyle/>
          <a:p>
            <a:pPr rtl="1"/>
            <a:r>
              <a:rPr lang="ar" sz="1800" dirty="0"/>
              <a:t>تُظهر دراسات التعرض الاستباقية ودراسات المجموعات السكانية ارتفاع مستوى كفاءة العلاج الوقائي قبل التعرض لدى الرجال الذين يمارسون الجنس مع رجال.</a:t>
            </a:r>
          </a:p>
          <a:p>
            <a:pPr rtl="1"/>
            <a:r>
              <a:rPr lang="ar" sz="1800" dirty="0"/>
              <a:t>جامعة نيو ساوث ويلز: دراسة تنفيذ العلاج الوقائي قبل التعرض الموسّع التي أجرتها جامعة نيو ساوث ويلز (EPIC-NSW) على الرجال الذين يمارسون الجنس مع رجال، والتي شملت متابعة عدد 19690 شخصًا لإجمالي السنوات.</a:t>
            </a:r>
          </a:p>
          <a:p>
            <a:pPr rtl="1"/>
            <a:r>
              <a:rPr lang="ar" sz="1800" dirty="0"/>
              <a:t>30 حالة عدوى، معدل الحدوث 1.52 لكل </a:t>
            </a:r>
            <a:r>
              <a:rPr lang="ar" sz="1800" u="sng" dirty="0"/>
              <a:t>1000</a:t>
            </a:r>
            <a:r>
              <a:rPr lang="ar" sz="1800" dirty="0"/>
              <a:t> شخص لإجمالي السنوات (95% مجال ثقة 1.07-2.18).</a:t>
            </a:r>
          </a:p>
          <a:p>
            <a:pPr rtl="1"/>
            <a:r>
              <a:rPr lang="ar" sz="1800" dirty="0"/>
              <a:t>جميع من أظهر التشخيص إصابتهم بفيروس HIV توقفوا عن تلقي العلاج الوقائي قبل التعرض.</a:t>
            </a:r>
          </a:p>
          <a:p>
            <a:pPr rtl="1"/>
            <a:r>
              <a:rPr lang="ar" sz="1800" dirty="0"/>
              <a:t>هناك ارتباط وثيق بين حدوث الاصابة و وجود اساسي للعدوى الشرجية المنقولة جنسيًا وتعاطي الميثامفيتامين.</a:t>
            </a:r>
          </a:p>
          <a:p>
            <a:pPr rtl="1"/>
            <a:r>
              <a:rPr lang="ar" sz="1800" dirty="0"/>
              <a:t>معدل حدوث أعلى قليلًا في من هم دون 25 عامًا، ويتجه إلى زيادة المعدل لدى الرجال ذوي الأصل الآسيوي.</a:t>
            </a:r>
          </a:p>
          <a:p>
            <a:pPr rtl="1"/>
            <a:r>
              <a:rPr lang="ar" sz="1800" dirty="0"/>
              <a:t>مقتضيات التخلص من فيروس HIV في أستراليا:</a:t>
            </a:r>
          </a:p>
          <a:p>
            <a:pPr lvl="1" rtl="1"/>
            <a:endParaRPr lang="en-GB" sz="950" dirty="0"/>
          </a:p>
          <a:p>
            <a:pPr lvl="1" rtl="1"/>
            <a:r>
              <a:rPr lang="ar" sz="1500" dirty="0"/>
              <a:t>زيادة التوسع: تشير النمذجة إلى الحاجة إلى تغطية العلاج الوقائي قبل التعرض بنسبة تزيد عن 75% من أجل التخلص من فيروس HIV</a:t>
            </a:r>
          </a:p>
          <a:p>
            <a:pPr lvl="1" rtl="1"/>
            <a:r>
              <a:rPr lang="ar" sz="1500" dirty="0"/>
              <a:t>تحسن إمكانية الحصول على العلاج الوقائي قبل التعرض للمهاجرين إلى أستراليا وزائريها</a:t>
            </a:r>
          </a:p>
          <a:p>
            <a:pPr lvl="1" rtl="1"/>
            <a:r>
              <a:rPr lang="ar" sz="1500" dirty="0"/>
              <a:t>من الأمور الحيوية لخفض معدل الإصابة التصدي لأسباب التوقف عن تناول العلاج الوقائي قبل التعرض وكيفية حدوث التوقف وكذلك استئناف تناوله من جديد</a:t>
            </a:r>
          </a:p>
          <a:p>
            <a:pPr lvl="1" rtl="1"/>
            <a:r>
              <a:rPr lang="ar" sz="1500" dirty="0"/>
              <a:t>يجب توفير أنواع طويلة المفعول من العلاج الوقائي قبل التعرض</a:t>
            </a:r>
          </a:p>
          <a:p>
            <a:pPr lvl="1" rtl="1"/>
            <a:endParaRPr lang="en-GB" sz="950" dirty="0"/>
          </a:p>
          <a:p>
            <a:pPr rtl="1"/>
            <a:endParaRPr lang="en-GB" dirty="0"/>
          </a:p>
        </p:txBody>
      </p:sp>
      <p:sp>
        <p:nvSpPr>
          <p:cNvPr id="6" name="Rectangle 1">
            <a:extLst>
              <a:ext uri="{FF2B5EF4-FFF2-40B4-BE49-F238E27FC236}">
                <a16:creationId xmlns:a16="http://schemas.microsoft.com/office/drawing/2014/main" id="{4F69CCD9-22A1-4844-892F-737A05B4D820}"/>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1" anchor="ctr" anchorCtr="0" compatLnSpc="1">
            <a:prstTxWarp prst="textNoShape">
              <a:avLst/>
            </a:prstTxWarp>
            <a:spAutoFit/>
          </a:bodyPr>
          <a:lstStyle/>
          <a:p>
            <a:pPr rtl="1"/>
            <a:endParaRPr lang="en-GB" sz="1350"/>
          </a:p>
        </p:txBody>
      </p:sp>
      <p:pic>
        <p:nvPicPr>
          <p:cNvPr id="3" name="Picture 2">
            <a:extLst>
              <a:ext uri="{FF2B5EF4-FFF2-40B4-BE49-F238E27FC236}">
                <a16:creationId xmlns:a16="http://schemas.microsoft.com/office/drawing/2014/main" id="{17A32090-EAE1-4E52-8ECD-588E57A728DE}"/>
              </a:ext>
            </a:extLst>
          </p:cNvPr>
          <p:cNvPicPr>
            <a:picLocks noChangeAspect="1"/>
          </p:cNvPicPr>
          <p:nvPr/>
        </p:nvPicPr>
        <p:blipFill>
          <a:blip r:embed="rId3"/>
          <a:stretch>
            <a:fillRect/>
          </a:stretch>
        </p:blipFill>
        <p:spPr>
          <a:xfrm>
            <a:off x="982209" y="4646792"/>
            <a:ext cx="6830151" cy="1529224"/>
          </a:xfrm>
          <a:prstGeom prst="rect">
            <a:avLst/>
          </a:prstGeom>
        </p:spPr>
      </p:pic>
      <p:sp>
        <p:nvSpPr>
          <p:cNvPr id="10" name="Rectangle 9">
            <a:hlinkClick r:id="rId4" action="ppaction://hlinksldjump"/>
            <a:extLst>
              <a:ext uri="{FF2B5EF4-FFF2-40B4-BE49-F238E27FC236}">
                <a16:creationId xmlns:a16="http://schemas.microsoft.com/office/drawing/2014/main" id="{FE8CD9BA-5139-4B5F-A9AA-4CF7190FD38E}"/>
              </a:ext>
            </a:extLst>
          </p:cNvPr>
          <p:cNvSpPr/>
          <p:nvPr/>
        </p:nvSpPr>
        <p:spPr>
          <a:xfrm>
            <a:off x="251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en-US"/>
          </a:p>
        </p:txBody>
      </p:sp>
      <p:sp>
        <p:nvSpPr>
          <p:cNvPr id="9" name="TextBox 8">
            <a:extLst>
              <a:ext uri="{FF2B5EF4-FFF2-40B4-BE49-F238E27FC236}">
                <a16:creationId xmlns:a16="http://schemas.microsoft.com/office/drawing/2014/main" id="{35A9472C-0B7E-448B-9961-B0223F9FF229}"/>
              </a:ext>
            </a:extLst>
          </p:cNvPr>
          <p:cNvSpPr txBox="1"/>
          <p:nvPr/>
        </p:nvSpPr>
        <p:spPr>
          <a:xfrm>
            <a:off x="7812360" y="6127410"/>
            <a:ext cx="1354858" cy="253916"/>
          </a:xfrm>
          <a:prstGeom prst="rect">
            <a:avLst/>
          </a:prstGeom>
          <a:noFill/>
        </p:spPr>
        <p:txBody>
          <a:bodyPr wrap="none" rtlCol="0">
            <a:spAutoFit/>
          </a:bodyPr>
          <a:lstStyle/>
          <a:p>
            <a:pPr rtl="0"/>
            <a:r>
              <a:rPr lang="fr" sz="1050">
                <a:latin typeface="Arial" panose="020B0604020202020204" pitchFamily="34" charset="0"/>
                <a:cs typeface="Arial" panose="020B0604020202020204" pitchFamily="34" charset="0"/>
                <a:hlinkClick r:id="rId5"/>
              </a:rPr>
              <a:t>Grulich, TUAC0201</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151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16595</TotalTime>
  <Words>7912</Words>
  <Application>Microsoft Office PowerPoint</Application>
  <PresentationFormat>On-screen Show (4:3)</PresentationFormat>
  <Paragraphs>463</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Franklin Gothic Medium</vt:lpstr>
      <vt:lpstr>Times New Roman</vt:lpstr>
      <vt:lpstr>Office Theme</vt:lpstr>
      <vt:lpstr>PowerPoint Presentation</vt:lpstr>
      <vt:lpstr>PowerPoint Presentation</vt:lpstr>
      <vt:lpstr>PowerPoint Presentation</vt:lpstr>
      <vt:lpstr>المجموعات الرئيسية مجموعات مغايري الهوية الجنسية</vt:lpstr>
      <vt:lpstr>المجموعات الرئيسية الاختبار والعلاج الوقائي قبل التعرض والعلاج بمضادات الفيروسات القهقرية (ART) لدى مجموعات مغايري الهوية الجنسية</vt:lpstr>
      <vt:lpstr>المجموعات الرئيسية  الأوبئة المتزامنة</vt:lpstr>
      <vt:lpstr>المجموعات الرئيسية الرجال حديثو السن الذين يمارسون الجنس مع رجال</vt:lpstr>
      <vt:lpstr>المجموعات الرئيسية التكامل بين الصحة الجنسية والصحة الإنجابية</vt:lpstr>
      <vt:lpstr>نظام الوقاية قبل التعرض أثر العلاج الوقائي قبل التعرض: EPIC-NSW</vt:lpstr>
      <vt:lpstr>نظام الوقاية قبل التعرض أثر العلاج الوقائي قبل التعرض: بريفينير</vt:lpstr>
      <vt:lpstr>نظام الوقاية قبل التعرض الأمراض المنقولة جنسيًا في عصر العلاج الوقائي قبل التعرض</vt:lpstr>
      <vt:lpstr>نظام الوقاية قبل التعرض الأمراض المنقولة جنسيًا في عصر العلاج الوقائي قبل التعرض (2)</vt:lpstr>
      <vt:lpstr>نظام الوقاية قبل التعرض دراسة IMPrEP: بدء العلاج الوقائي قبل التعرض في نفس اليوم</vt:lpstr>
      <vt:lpstr>نظام الوقاية قبل التعرض تجربة DISCOVER: تينوفوفير ألافيناميد/إيمتريسيتابين كعلاج وقائي قبل التعرض</vt:lpstr>
      <vt:lpstr>نظام الوقاية قبل التعرض حلقة دابيفيرين: دراسة MTN-025/HOPE </vt:lpstr>
      <vt:lpstr>نظام الوقاية قبل التعرض  الفحص والمقاومة</vt:lpstr>
      <vt:lpstr> التدخلات الجديدة منتجات وقاية جديدة قيد التطوير </vt:lpstr>
      <vt:lpstr>التدخلات الجديدة منتجات وقاية جديدة قيد التطوير (2)</vt:lpstr>
      <vt:lpstr>التدخلات الجديدة غرسة إسلاترافير</vt:lpstr>
      <vt:lpstr>التدخلات الجديدة دراسة ASCENT للقاح فيروس HIV</vt:lpstr>
      <vt:lpstr>التدخلات الجديدة التدخلات المتعددة المستويات</vt:lpstr>
      <vt:lpstr>الاختبار الذاتي لفيروس HIV إشراك الرجال في اختبار فيروس HIV وفي الرعاية</vt:lpstr>
      <vt:lpstr>الاختبار الذاتي لفيروس HIV توزيع الأتراب</vt:lpstr>
      <vt:lpstr>معلومات علمية حول الوقاية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585</cp:revision>
  <dcterms:created xsi:type="dcterms:W3CDTF">2015-07-06T08:16:27Z</dcterms:created>
  <dcterms:modified xsi:type="dcterms:W3CDTF">2020-05-13T12:09:41Z</dcterms:modified>
</cp:coreProperties>
</file>