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345" r:id="rId2"/>
    <p:sldId id="342" r:id="rId3"/>
    <p:sldId id="318" r:id="rId4"/>
    <p:sldId id="307" r:id="rId5"/>
    <p:sldId id="299" r:id="rId6"/>
    <p:sldId id="308" r:id="rId7"/>
    <p:sldId id="302" r:id="rId8"/>
    <p:sldId id="309" r:id="rId9"/>
    <p:sldId id="283" r:id="rId10"/>
    <p:sldId id="310" r:id="rId11"/>
    <p:sldId id="315" r:id="rId12"/>
    <p:sldId id="311" r:id="rId13"/>
    <p:sldId id="316" r:id="rId14"/>
    <p:sldId id="322" r:id="rId15"/>
    <p:sldId id="317" r:id="rId16"/>
    <p:sldId id="343" r:id="rId17"/>
    <p:sldId id="344" r:id="rId18"/>
    <p:sldId id="303" r:id="rId19"/>
    <p:sldId id="296" r:id="rId20"/>
    <p:sldId id="297" r:id="rId21"/>
    <p:sldId id="323" r:id="rId22"/>
    <p:sldId id="321" r:id="rId23"/>
  </p:sldIdLst>
  <p:sldSz cx="9144000" cy="6858000" type="screen4x3"/>
  <p:notesSz cx="6858000" cy="9926638"/>
  <p:defaultTextStyle>
    <a:defPPr algn="r" rtl="1">
      <a:defRPr lang="ar-SA"/>
    </a:defPPr>
    <a:lvl1pPr algn="r" rtl="1"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r" rtl="1"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r" rtl="1"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r" rtl="1"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r" rtl="1"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rina Lut" initials="" lastIdx="5" clrIdx="3"/>
  <p:cmAuthor id="1" name="Radoslava Serakova" initials="" lastIdx="1" clrIdx="4"/>
  <p:cmAuthor id="8" name="Tala Ballouz" initials="TB" lastIdx="5" clrIdx="7">
    <p:extLst>
      <p:ext uri="{19B8F6BF-5375-455C-9EA6-DF929625EA0E}">
        <p15:presenceInfo xmlns:p15="http://schemas.microsoft.com/office/powerpoint/2012/main" userId="S::tala.ballouz@uzh.ch::5528d1a7-003d-4931-a6c2-f2f89e28211c" providerId="AD"/>
      </p:ext>
    </p:extLst>
  </p:cmAuthor>
  <p:cmAuthor id="2" name="Erika Lundström" initials="" lastIdx="7" clrIdx="5"/>
  <p:cmAuthor id="3" name="Lucy Stackpool-Moore" initials="" lastIdx="3" clrIdx="6"/>
  <p:cmAuthor id="4" name="Irina" initials="" lastIdx="0" clrIdx="0"/>
  <p:cmAuthor id="5" name="Elisa de Castro Alvarez" initials="" lastIdx="6" clrIdx="1"/>
  <p:cmAuthor id="6" name="Laura Fernandez Diaz" initials="" lastIdx="2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E3000F"/>
    <a:srgbClr val="E6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7" autoAdjust="0"/>
    <p:restoredTop sz="94343" autoAdjust="0"/>
  </p:normalViewPr>
  <p:slideViewPr>
    <p:cSldViewPr>
      <p:cViewPr varScale="1">
        <p:scale>
          <a:sx n="112" d="100"/>
          <a:sy n="112" d="100"/>
        </p:scale>
        <p:origin x="17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67B0FB-4464-4F06-A4BC-5DA3C55A9191}"/>
              </a:ext>
            </a:extLst>
          </p:cNvPr>
          <p:cNvSpPr>
            <a:spLocks noGrp="1"/>
          </p:cNvSpPr>
          <p:nvPr>
            <p:ph type="hdr" sz="quarter"/>
          </p:nvPr>
        </p:nvSpPr>
        <p:spPr>
          <a:xfrm>
            <a:off x="0" y="0"/>
            <a:ext cx="2971800" cy="498475"/>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endParaRPr lang="en-GB" dirty="0"/>
          </a:p>
        </p:txBody>
      </p:sp>
      <p:sp>
        <p:nvSpPr>
          <p:cNvPr id="3" name="Date Placeholder 2">
            <a:extLst>
              <a:ext uri="{FF2B5EF4-FFF2-40B4-BE49-F238E27FC236}">
                <a16:creationId xmlns:a16="http://schemas.microsoft.com/office/drawing/2014/main" id="{38854B5B-5305-4830-8054-85190602AEAF}"/>
              </a:ext>
            </a:extLst>
          </p:cNvPr>
          <p:cNvSpPr>
            <a:spLocks noGrp="1"/>
          </p:cNvSpPr>
          <p:nvPr>
            <p:ph type="dt" idx="1"/>
          </p:nvPr>
        </p:nvSpPr>
        <p:spPr>
          <a:xfrm>
            <a:off x="3884613" y="0"/>
            <a:ext cx="2971800" cy="498475"/>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r>
              <a:rPr lang="en-GB" dirty="0"/>
              <a:t>11/10/2019</a:t>
            </a:r>
          </a:p>
        </p:txBody>
      </p:sp>
      <p:sp>
        <p:nvSpPr>
          <p:cNvPr id="4" name="Slide Image Placeholder 3">
            <a:extLst>
              <a:ext uri="{FF2B5EF4-FFF2-40B4-BE49-F238E27FC236}">
                <a16:creationId xmlns:a16="http://schemas.microsoft.com/office/drawing/2014/main" id="{306B009E-0C32-45EA-9C0C-1712416C2DAC}"/>
              </a:ext>
            </a:extLst>
          </p:cNvPr>
          <p:cNvSpPr>
            <a:spLocks noGrp="1" noRot="1" noChangeAspect="1"/>
          </p:cNvSpPr>
          <p:nvPr>
            <p:ph type="sldImg" idx="2"/>
          </p:nvPr>
        </p:nvSpPr>
        <p:spPr>
          <a:xfrm>
            <a:off x="1196975" y="1241425"/>
            <a:ext cx="4464050" cy="3349625"/>
          </a:xfrm>
          <a:prstGeom prst="rect">
            <a:avLst/>
          </a:prstGeom>
          <a:noFill/>
          <a:ln w="12700">
            <a:solidFill>
              <a:prstClr val="black"/>
            </a:solidFill>
          </a:ln>
        </p:spPr>
        <p:txBody>
          <a:bodyPr vert="horz" lIns="91440" tIns="45720" rIns="91440" bIns="45720" rtlCol="1" anchor="ctr"/>
          <a:lstStyle/>
          <a:p>
            <a:pPr lvl="0" rtl="1"/>
            <a:endParaRPr lang="en-GB" noProof="0" dirty="0"/>
          </a:p>
        </p:txBody>
      </p:sp>
      <p:sp>
        <p:nvSpPr>
          <p:cNvPr id="5" name="Notes Placeholder 4">
            <a:extLst>
              <a:ext uri="{FF2B5EF4-FFF2-40B4-BE49-F238E27FC236}">
                <a16:creationId xmlns:a16="http://schemas.microsoft.com/office/drawing/2014/main" id="{4C9B5DC1-6AB7-40BE-9FAE-BF4870CC2B3D}"/>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1"/>
          <a:lstStyle/>
          <a:p>
            <a:pPr lvl="0" rtl="1"/>
            <a:r>
              <a:rPr lang="ar" noProof="0"/>
              <a:t>Edit Master text styles</a:t>
            </a:r>
          </a:p>
          <a:p>
            <a:pPr lvl="1" rtl="1"/>
            <a:r>
              <a:rPr lang="ar" noProof="0"/>
              <a:t>Second level</a:t>
            </a:r>
          </a:p>
          <a:p>
            <a:pPr lvl="2" rtl="1"/>
            <a:r>
              <a:rPr lang="ar" noProof="0"/>
              <a:t>Third level</a:t>
            </a:r>
          </a:p>
          <a:p>
            <a:pPr lvl="3" rtl="1"/>
            <a:r>
              <a:rPr lang="ar" noProof="0"/>
              <a:t>Fourth level</a:t>
            </a:r>
          </a:p>
          <a:p>
            <a:pPr lvl="4" rtl="1"/>
            <a:r>
              <a:rPr lang="ar" noProof="0"/>
              <a:t>Fifth level</a:t>
            </a:r>
            <a:endParaRPr lang="en-GB" noProof="0"/>
          </a:p>
        </p:txBody>
      </p:sp>
      <p:sp>
        <p:nvSpPr>
          <p:cNvPr id="6" name="Footer Placeholder 5">
            <a:extLst>
              <a:ext uri="{FF2B5EF4-FFF2-40B4-BE49-F238E27FC236}">
                <a16:creationId xmlns:a16="http://schemas.microsoft.com/office/drawing/2014/main" id="{76A4559A-617E-4D14-AACB-7D601F77032F}"/>
              </a:ext>
            </a:extLst>
          </p:cNvPr>
          <p:cNvSpPr>
            <a:spLocks noGrp="1"/>
          </p:cNvSpPr>
          <p:nvPr>
            <p:ph type="ftr" sz="quarter" idx="4"/>
          </p:nvPr>
        </p:nvSpPr>
        <p:spPr>
          <a:xfrm>
            <a:off x="0" y="9428163"/>
            <a:ext cx="2971800" cy="498475"/>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defRPr>
            </a:lvl1pPr>
          </a:lstStyle>
          <a:p>
            <a:pPr rtl="1">
              <a:defRPr/>
            </a:pPr>
            <a:endParaRPr lang="en-GB" dirty="0"/>
          </a:p>
        </p:txBody>
      </p:sp>
      <p:sp>
        <p:nvSpPr>
          <p:cNvPr id="7" name="Slide Number Placeholder 6">
            <a:extLst>
              <a:ext uri="{FF2B5EF4-FFF2-40B4-BE49-F238E27FC236}">
                <a16:creationId xmlns:a16="http://schemas.microsoft.com/office/drawing/2014/main" id="{23B72C6D-B2CB-429A-B8CC-A1C4D3F9C573}"/>
              </a:ext>
            </a:extLst>
          </p:cNvPr>
          <p:cNvSpPr>
            <a:spLocks noGrp="1"/>
          </p:cNvSpPr>
          <p:nvPr>
            <p:ph type="sldNum" sz="quarter" idx="5"/>
          </p:nvPr>
        </p:nvSpPr>
        <p:spPr>
          <a:xfrm>
            <a:off x="3884613" y="9428163"/>
            <a:ext cx="2971800" cy="498475"/>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defRPr>
            </a:lvl1pPr>
          </a:lstStyle>
          <a:p>
            <a:pPr rtl="1">
              <a:defRPr/>
            </a:pPr>
            <a:fld id="{127927FC-AFE4-4402-9067-45DD0887C828}" type="slidenum">
              <a:rPr lang="en-GB"/>
              <a:pPr>
                <a:defRPr/>
              </a:pPr>
              <a:t>‹#›</a:t>
            </a:fld>
            <a:endParaRPr lang="en-GB" dirty="0"/>
          </a:p>
        </p:txBody>
      </p:sp>
    </p:spTree>
    <p:extLst>
      <p:ext uri="{BB962C8B-B14F-4D97-AF65-F5344CB8AC3E}">
        <p14:creationId xmlns:p14="http://schemas.microsoft.com/office/powerpoint/2010/main" val="159112112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1">
              <a:defRPr/>
            </a:pPr>
            <a:fld id="{127927FC-AFE4-4402-9067-45DD0887C828}" type="slidenum">
              <a:rPr lang="en-GB" smtClean="0"/>
              <a:pPr rtl="1">
                <a:defRPr/>
              </a:pPr>
              <a:t>1</a:t>
            </a:fld>
            <a:endParaRPr lang="en-GB" dirty="0"/>
          </a:p>
        </p:txBody>
      </p:sp>
    </p:spTree>
    <p:extLst>
      <p:ext uri="{BB962C8B-B14F-4D97-AF65-F5344CB8AC3E}">
        <p14:creationId xmlns:p14="http://schemas.microsoft.com/office/powerpoint/2010/main" val="48066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3EAC9BF-8E15-44A3-8A91-D8D664A40C4E}"/>
              </a:ext>
            </a:extLst>
          </p:cNvPr>
          <p:cNvSpPr>
            <a:spLocks noGrp="1"/>
          </p:cNvSpPr>
          <p:nvPr>
            <p:ph type="body" idx="1"/>
          </p:nvPr>
        </p:nvSpPr>
        <p:spPr/>
        <p:txBody>
          <a:bodyPr rtlCol="1"/>
          <a:lstStyle/>
          <a:p>
            <a:pPr marL="171450" indent="-171450" rtl="1" eaLnBrk="1" fontAlgn="auto" hangingPunct="1">
              <a:spcBef>
                <a:spcPts val="0"/>
              </a:spcBef>
              <a:spcAft>
                <a:spcPts val="0"/>
              </a:spcAft>
              <a:buFont typeface="Arial" panose="020B0604020202020204" pitchFamily="34" charset="0"/>
              <a:buChar char="•"/>
              <a:defRPr/>
            </a:pPr>
            <a:r>
              <a:rPr lang="ar" sz="1200" dirty="0">
                <a:latin typeface="Arial" panose="020B0604020202020204" pitchFamily="34" charset="0"/>
                <a:cs typeface="Arial" panose="020B0604020202020204" pitchFamily="34" charset="0"/>
              </a:rPr>
              <a:t>تم تقديم تحليل للفاعلية الأولية </a:t>
            </a:r>
            <a:r>
              <a:rPr lang="ar-SA" sz="1200" b="1" u="sng" strike="noStrike" dirty="0" smtClean="0">
                <a:latin typeface="Arial" panose="020B0604020202020204" pitchFamily="34" charset="0"/>
                <a:cs typeface="Arial" panose="020B0604020202020204" pitchFamily="34" charset="0"/>
              </a:rPr>
              <a:t>عند</a:t>
            </a:r>
            <a:r>
              <a:rPr lang="ar-SA" sz="1200" b="1" strike="sngStrike" dirty="0" smtClean="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48 أسبوعًا.</a:t>
            </a:r>
            <a:endParaRPr lang="en-US" sz="1200" dirty="0">
              <a:latin typeface="Arial" panose="020B0604020202020204" pitchFamily="34" charset="0"/>
              <a:cs typeface="Arial" panose="020B0604020202020204" pitchFamily="34" charset="0"/>
            </a:endParaRPr>
          </a:p>
          <a:p>
            <a:pPr marL="171450" indent="-171450" rtl="1" eaLnBrk="1" fontAlgn="auto" hangingPunct="1">
              <a:spcBef>
                <a:spcPts val="0"/>
              </a:spcBef>
              <a:spcAft>
                <a:spcPts val="0"/>
              </a:spcAft>
              <a:buFont typeface="Arial" panose="020B0604020202020204" pitchFamily="34" charset="0"/>
              <a:buChar char="•"/>
              <a:defRPr/>
            </a:pPr>
            <a:r>
              <a:rPr lang="ar" sz="1200" b="0" u="none" dirty="0">
                <a:latin typeface="Arial" panose="020B0604020202020204" pitchFamily="34" charset="0"/>
                <a:cs typeface="Arial" panose="020B0604020202020204" pitchFamily="34" charset="0"/>
              </a:rPr>
              <a:t>هامش </a:t>
            </a:r>
            <a:r>
              <a:rPr lang="ar-SA" sz="1200" b="0" u="none" dirty="0" smtClean="0">
                <a:latin typeface="Arial" panose="020B0604020202020204" pitchFamily="34" charset="0"/>
                <a:cs typeface="Arial" panose="020B0604020202020204" pitchFamily="34" charset="0"/>
              </a:rPr>
              <a:t>عدم </a:t>
            </a:r>
            <a:r>
              <a:rPr lang="ar-SA" sz="1200" b="0" u="none" dirty="0">
                <a:latin typeface="Arial" panose="020B0604020202020204" pitchFamily="34" charset="0"/>
                <a:cs typeface="Arial" panose="020B0604020202020204" pitchFamily="34" charset="0"/>
              </a:rPr>
              <a:t>النقص</a:t>
            </a:r>
            <a:r>
              <a:rPr lang="ar" sz="1200" b="0" u="none" dirty="0">
                <a:latin typeface="Arial" panose="020B0604020202020204" pitchFamily="34" charset="0"/>
                <a:cs typeface="Arial" panose="020B0604020202020204" pitchFamily="34" charset="0"/>
              </a:rPr>
              <a:t> المستخدم للتحليل الأحادي المؤقت هو -10%؛ قيمة P = 0.017 لاختبارات الأفضلية، لاستيعاب ثلاثة مقارنات زوجية.</a:t>
            </a:r>
            <a:endParaRPr lang="en-US" sz="1200" b="0" u="none" dirty="0">
              <a:latin typeface="Arial" panose="020B0604020202020204" pitchFamily="34" charset="0"/>
              <a:cs typeface="Arial" panose="020B0604020202020204" pitchFamily="34" charset="0"/>
            </a:endParaRPr>
          </a:p>
          <a:p>
            <a:pPr marL="171450" indent="-171450" rtl="1" eaLnBrk="1" fontAlgn="auto" hangingPunct="1">
              <a:spcBef>
                <a:spcPts val="0"/>
              </a:spcBef>
              <a:spcAft>
                <a:spcPts val="0"/>
              </a:spcAft>
              <a:buFont typeface="Arial" panose="020B0604020202020204" pitchFamily="34" charset="0"/>
              <a:buChar char="•"/>
              <a:defRPr/>
            </a:pPr>
            <a:r>
              <a:rPr lang="ar-SA" sz="1200" b="0" u="none" dirty="0" smtClean="0">
                <a:latin typeface="Arial" panose="020B0604020202020204" pitchFamily="34" charset="0"/>
                <a:cs typeface="Arial" panose="020B0604020202020204" pitchFamily="34" charset="0"/>
              </a:rPr>
              <a:t>الكبت </a:t>
            </a:r>
            <a:r>
              <a:rPr lang="ar" sz="1200" b="0" u="none" dirty="0">
                <a:latin typeface="Arial" panose="020B0604020202020204" pitchFamily="34" charset="0"/>
                <a:cs typeface="Arial" panose="020B0604020202020204" pitchFamily="34" charset="0"/>
              </a:rPr>
              <a:t>الفيروسي: كانت الارتباطات الأقوى في تحليل النية للعلاج (ITT)  مع العمر</a:t>
            </a:r>
            <a:r>
              <a:rPr lang="de-CH" sz="1200" b="0" u="none" dirty="0">
                <a:latin typeface="Arial" panose="020B0604020202020204" pitchFamily="34" charset="0"/>
                <a:cs typeface="Arial" panose="020B0604020202020204" pitchFamily="34" charset="0"/>
              </a:rPr>
              <a:t> </a:t>
            </a:r>
            <a:r>
              <a:rPr lang="ar-SA" sz="1200" b="0" u="none" dirty="0">
                <a:latin typeface="Arial" panose="020B0604020202020204" pitchFamily="34" charset="0"/>
                <a:cs typeface="Arial" panose="020B0604020202020204" pitchFamily="34" charset="0"/>
              </a:rPr>
              <a:t>و </a:t>
            </a:r>
            <a:r>
              <a:rPr lang="ar-SA" sz="1200" b="0" u="none" dirty="0" smtClean="0">
                <a:latin typeface="Arial" panose="020B0604020202020204" pitchFamily="34" charset="0"/>
                <a:cs typeface="Arial" panose="020B0604020202020204" pitchFamily="34" charset="0"/>
              </a:rPr>
              <a:t>العمالة</a:t>
            </a:r>
            <a:r>
              <a:rPr lang="ar" sz="1200" b="0" u="none" dirty="0" smtClean="0">
                <a:latin typeface="Arial" panose="020B0604020202020204" pitchFamily="34" charset="0"/>
                <a:cs typeface="Arial" panose="020B0604020202020204" pitchFamily="34" charset="0"/>
              </a:rPr>
              <a:t>.</a:t>
            </a:r>
            <a:endParaRPr lang="en-US" sz="1200" b="0" u="none" dirty="0">
              <a:latin typeface="Arial" panose="020B0604020202020204" pitchFamily="34" charset="0"/>
              <a:cs typeface="Arial" panose="020B0604020202020204" pitchFamily="34" charset="0"/>
            </a:endParaRPr>
          </a:p>
          <a:p>
            <a:pPr marL="171450" indent="-171450" rtl="1" eaLnBrk="1" fontAlgn="auto" hangingPunct="1">
              <a:spcBef>
                <a:spcPts val="0"/>
              </a:spcBef>
              <a:spcAft>
                <a:spcPts val="0"/>
              </a:spcAft>
              <a:buFont typeface="Arial" panose="020B0604020202020204" pitchFamily="34" charset="0"/>
              <a:buChar char="•"/>
              <a:defRPr/>
            </a:pPr>
            <a:r>
              <a:rPr lang="ar" sz="1200" b="0" u="none" dirty="0">
                <a:latin typeface="Arial" panose="020B0604020202020204" pitchFamily="34" charset="0"/>
                <a:cs typeface="Arial" panose="020B0604020202020204" pitchFamily="34" charset="0"/>
              </a:rPr>
              <a:t>المقاومة الناشئة: مقاومة بنسبة 1% لعقاقير NRTI في مجموعة إيفافيرينز مقارنة بنسبة 0.3% في مجموعة دولوتغرافير/تينوفوفير/إيمتريسيتابين ونسبة 0% في مجموعة دولوتغرافير/تينوفوفير ألافيناميد/إيمتريسيتابين.</a:t>
            </a:r>
            <a:endParaRPr lang="en-US" sz="1200" b="0" u="none" dirty="0">
              <a:latin typeface="Arial" panose="020B0604020202020204" pitchFamily="34" charset="0"/>
              <a:cs typeface="Arial" panose="020B0604020202020204" pitchFamily="34" charset="0"/>
            </a:endParaRP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الأحداث</a:t>
            </a:r>
            <a:r>
              <a:rPr kumimoji="0" lang="ar" sz="1200" b="0" i="0" u="none" strike="sng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ar" sz="12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السلبية </a:t>
            </a:r>
            <a:r>
              <a:rPr lang="ar" sz="1200" b="0" u="none" dirty="0">
                <a:latin typeface="Arial" panose="020B0604020202020204" pitchFamily="34" charset="0"/>
                <a:cs typeface="Arial" panose="020B0604020202020204" pitchFamily="34" charset="0"/>
              </a:rPr>
              <a:t>من الدرجتين 3 و4: مجموعة إيفافيرينز 24%، دولوتغرافير/تينوفوفير/إيمتريسيتابين 15%، دولوتغرافير/تينوفوفير ألافيناميد/إيمتريسيتابين 12%.</a:t>
            </a:r>
            <a:endParaRPr lang="en-US" sz="1200" b="0" u="none" dirty="0">
              <a:latin typeface="Arial" panose="020B0604020202020204" pitchFamily="34" charset="0"/>
              <a:cs typeface="Arial" panose="020B0604020202020204" pitchFamily="34" charset="0"/>
            </a:endParaRPr>
          </a:p>
          <a:p>
            <a:pPr marL="171450" indent="-171450" rtl="1" eaLnBrk="1" fontAlgn="auto" hangingPunct="1">
              <a:spcBef>
                <a:spcPts val="0"/>
              </a:spcBef>
              <a:spcAft>
                <a:spcPts val="0"/>
              </a:spcAft>
              <a:buFont typeface="Arial" panose="020B0604020202020204" pitchFamily="34" charset="0"/>
              <a:buChar char="•"/>
              <a:defRPr/>
            </a:pPr>
            <a:r>
              <a:rPr lang="ar" sz="1200" b="0" u="none" dirty="0">
                <a:latin typeface="Arial" panose="020B0604020202020204" pitchFamily="34" charset="0"/>
                <a:cs typeface="Arial" panose="020B0604020202020204" pitchFamily="34" charset="0"/>
              </a:rPr>
              <a:t>اتجاه نحو ارتفاع معدل قلة العظم ب</a:t>
            </a:r>
            <a:r>
              <a:rPr lang="ar-AE" sz="1200" b="0" u="none" dirty="0">
                <a:latin typeface="Arial" panose="020B0604020202020204" pitchFamily="34" charset="0"/>
                <a:cs typeface="Arial" panose="020B0604020202020204" pitchFamily="34" charset="0"/>
              </a:rPr>
              <a:t>العمود الفقري القطني</a:t>
            </a:r>
            <a:r>
              <a:rPr lang="ar" sz="1200" b="0" u="none" dirty="0">
                <a:latin typeface="Arial" panose="020B0604020202020204" pitchFamily="34" charset="0"/>
                <a:cs typeface="Arial" panose="020B0604020202020204" pitchFamily="34" charset="0"/>
              </a:rPr>
              <a:t> وعظم الورك في مجموعات تينوفوفير.</a:t>
            </a:r>
            <a:endParaRPr lang="en-US" sz="1200" b="0" u="none" dirty="0">
              <a:latin typeface="Arial" panose="020B0604020202020204" pitchFamily="34" charset="0"/>
              <a:cs typeface="Arial" panose="020B0604020202020204" pitchFamily="34" charset="0"/>
            </a:endParaRPr>
          </a:p>
          <a:p>
            <a:pPr marL="171450" indent="-171450" rtl="1" eaLnBrk="1" fontAlgn="auto" hangingPunct="1">
              <a:spcBef>
                <a:spcPts val="0"/>
              </a:spcBef>
              <a:spcAft>
                <a:spcPts val="0"/>
              </a:spcAft>
              <a:buFont typeface="Arial" panose="020B0604020202020204" pitchFamily="34" charset="0"/>
              <a:buChar char="•"/>
              <a:defRPr/>
            </a:pPr>
            <a:r>
              <a:rPr lang="ar" sz="1200" b="0" u="none" dirty="0">
                <a:latin typeface="Arial" panose="020B0604020202020204" pitchFamily="34" charset="0"/>
                <a:cs typeface="Arial" panose="020B0604020202020204" pitchFamily="34" charset="0"/>
              </a:rPr>
              <a:t>ارتفاع معدلات ظهور الدرجتين 3 أو 4 من </a:t>
            </a:r>
            <a:r>
              <a:rPr lang="ar" sz="1200" dirty="0">
                <a:latin typeface="Arial" panose="020B0604020202020204" pitchFamily="34" charset="0"/>
                <a:cs typeface="Arial" panose="020B0604020202020204" pitchFamily="34" charset="0"/>
              </a:rPr>
              <a:t>تصفية الكرياتينين في مجموعات تينوفوفير.</a:t>
            </a:r>
            <a:endParaRPr lang="en-US" sz="1200" dirty="0">
              <a:latin typeface="Arial" panose="020B0604020202020204" pitchFamily="34" charset="0"/>
              <a:cs typeface="Arial" panose="020B0604020202020204" pitchFamily="34" charset="0"/>
            </a:endParaRPr>
          </a:p>
          <a:p>
            <a:pPr marL="171450" indent="-171450" rtl="1" eaLnBrk="1" fontAlgn="auto" hangingPunct="1">
              <a:spcBef>
                <a:spcPts val="0"/>
              </a:spcBef>
              <a:spcAft>
                <a:spcPts val="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rtl="1" eaLnBrk="1" fontAlgn="auto" hangingPunct="1">
              <a:spcBef>
                <a:spcPts val="0"/>
              </a:spcBef>
              <a:spcAft>
                <a:spcPts val="0"/>
              </a:spcAft>
              <a:defRPr/>
            </a:pPr>
            <a:endParaRPr lang="en-GB" dirty="0">
              <a:latin typeface="Arial" panose="020B0604020202020204" pitchFamily="34" charset="0"/>
              <a:cs typeface="Arial" panose="020B0604020202020204" pitchFamily="34"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5C9376F1-56CE-479C-9F07-19443F2C8869}" type="slidenum">
              <a:rPr lang="en-GB" altLang="en-US" smtClean="0"/>
              <a:pPr fontAlgn="base">
                <a:spcBef>
                  <a:spcPct val="0"/>
                </a:spcBef>
                <a:spcAft>
                  <a:spcPct val="0"/>
                </a:spcAft>
              </a:pPr>
              <a:t>10</a:t>
            </a:fld>
            <a:endParaRPr lang="en-GB" altLang="en-US" dirty="0"/>
          </a:p>
        </p:txBody>
      </p:sp>
    </p:spTree>
    <p:extLst>
      <p:ext uri="{BB962C8B-B14F-4D97-AF65-F5344CB8AC3E}">
        <p14:creationId xmlns:p14="http://schemas.microsoft.com/office/powerpoint/2010/main" val="2058201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29D702C-178B-4573-971B-271B04EDCA23}"/>
              </a:ext>
            </a:extLst>
          </p:cNvPr>
          <p:cNvSpPr>
            <a:spLocks noGrp="1"/>
          </p:cNvSpPr>
          <p:nvPr>
            <p:ph type="body" idx="1"/>
          </p:nvPr>
        </p:nvSpPr>
        <p:spPr/>
        <p:txBody>
          <a:bodyPr rtlCol="1"/>
          <a:lstStyle/>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كان العلاج بعقار دولوتغرافير مصحوبًا بزيادة </a:t>
            </a:r>
            <a:r>
              <a:rPr lang="ar" b="0" u="none" dirty="0">
                <a:latin typeface="Arial" panose="020B0604020202020204" pitchFamily="34" charset="0"/>
                <a:cs typeface="Arial" panose="020B0604020202020204" pitchFamily="34" charset="0"/>
              </a:rPr>
              <a:t>في الوزن في دراسات التعرض ولكن توجد أدلة متعارضة </a:t>
            </a:r>
            <a:r>
              <a:rPr lang="ar" b="0" u="none" dirty="0" smtClean="0">
                <a:latin typeface="Arial" panose="020B0604020202020204" pitchFamily="34" charset="0"/>
                <a:cs typeface="Arial" panose="020B0604020202020204" pitchFamily="34" charset="0"/>
              </a:rPr>
              <a:t>لذلك </a:t>
            </a:r>
            <a:r>
              <a:rPr lang="ar" b="0" u="none" dirty="0">
                <a:latin typeface="Arial" panose="020B0604020202020204" pitchFamily="34" charset="0"/>
                <a:cs typeface="Arial" panose="020B0604020202020204" pitchFamily="34" charset="0"/>
              </a:rPr>
              <a:t>من دراسات عشوائية التوزيع. رجحت دراسات التعرض ارتفاع خطر زيادة الوزن لدى النساء، السود.</a:t>
            </a:r>
          </a:p>
          <a:p>
            <a:pPr marL="171450" indent="-171450" rtl="1" eaLnBrk="1" fontAlgn="auto" hangingPunct="1">
              <a:spcBef>
                <a:spcPts val="0"/>
              </a:spcBef>
              <a:spcAft>
                <a:spcPts val="0"/>
              </a:spcAft>
              <a:buFont typeface="Arial" panose="020B0604020202020204" pitchFamily="34" charset="0"/>
              <a:buChar char="•"/>
              <a:defRPr/>
            </a:pPr>
            <a:r>
              <a:rPr lang="ar" b="0" u="none" dirty="0">
                <a:latin typeface="Arial" panose="020B0604020202020204" pitchFamily="34" charset="0"/>
                <a:cs typeface="Arial" panose="020B0604020202020204" pitchFamily="34" charset="0"/>
              </a:rPr>
              <a:t>أظهر تحليل دراستين كبيرتين عشوائيتي التوزيع أجريتا في </a:t>
            </a:r>
            <a:r>
              <a:rPr lang="ar" b="0" u="none" dirty="0" smtClean="0">
                <a:latin typeface="Arial" panose="020B0604020202020204" pitchFamily="34" charset="0"/>
                <a:cs typeface="Arial" panose="020B0604020202020204" pitchFamily="34" charset="0"/>
              </a:rPr>
              <a:t>أفريقيا </a:t>
            </a:r>
            <a:r>
              <a:rPr lang="ar" b="0" u="none" dirty="0">
                <a:latin typeface="Arial" panose="020B0604020202020204" pitchFamily="34" charset="0"/>
                <a:cs typeface="Arial" panose="020B0604020202020204" pitchFamily="34" charset="0"/>
              </a:rPr>
              <a:t>جنوب الصحراء الكبرى ارتفاعًا ملحوظًا في زيادة الوزن لدى المشاركين الذين عولجوا بعقار دولوتغرافير، وبصورة أكبر في النساء.</a:t>
            </a:r>
          </a:p>
          <a:p>
            <a:pPr marL="171450" indent="-171450" rtl="1" eaLnBrk="1" fontAlgn="auto" hangingPunct="1">
              <a:spcBef>
                <a:spcPts val="0"/>
              </a:spcBef>
              <a:spcAft>
                <a:spcPts val="0"/>
              </a:spcAft>
              <a:buFont typeface="Arial" panose="020B0604020202020204" pitchFamily="34" charset="0"/>
              <a:buChar char="•"/>
              <a:defRPr/>
            </a:pPr>
            <a:r>
              <a:rPr lang="ar" b="0" u="none" dirty="0">
                <a:latin typeface="Arial" panose="020B0604020202020204" pitchFamily="34" charset="0"/>
                <a:cs typeface="Arial" panose="020B0604020202020204" pitchFamily="34" charset="0"/>
              </a:rPr>
              <a:t>دراسة NAMSAL: مقارنة عشوائية التوزيع لإثبات عدم </a:t>
            </a:r>
            <a:r>
              <a:rPr lang="ar-SA" sz="1200" b="0" u="none" dirty="0" smtClean="0">
                <a:solidFill>
                  <a:srgbClr val="C00000"/>
                </a:solidFill>
                <a:latin typeface="Arial" panose="020B0604020202020204" pitchFamily="34" charset="0"/>
                <a:cs typeface="Arial" panose="020B0604020202020204" pitchFamily="34" charset="0"/>
              </a:rPr>
              <a:t>نقص</a:t>
            </a:r>
            <a:r>
              <a:rPr lang="ar" sz="1200" b="0" u="none" dirty="0" smtClean="0">
                <a:latin typeface="Arial" panose="020B0604020202020204" pitchFamily="34" charset="0"/>
                <a:cs typeface="Arial" panose="020B0604020202020204" pitchFamily="34" charset="0"/>
              </a:rPr>
              <a:t> </a:t>
            </a:r>
            <a:r>
              <a:rPr lang="ar" b="0" u="none" dirty="0" smtClean="0">
                <a:latin typeface="Arial" panose="020B0604020202020204" pitchFamily="34" charset="0"/>
                <a:cs typeface="Arial" panose="020B0604020202020204" pitchFamily="34" charset="0"/>
              </a:rPr>
              <a:t>  </a:t>
            </a:r>
            <a:r>
              <a:rPr lang="ar" b="0" u="none" dirty="0">
                <a:latin typeface="Arial" panose="020B0604020202020204" pitchFamily="34" charset="0"/>
                <a:cs typeface="Arial" panose="020B0604020202020204" pitchFamily="34" charset="0"/>
              </a:rPr>
              <a:t>عقار دولوتغرافير أو إيفافيرينز 400 مجم مع تينوفوفير/إيمتريسيتابين كعلاج أساسي. 613 مشاركًا، تقريبًا 65% منهم من الإناث. متوسط مؤشر كتلة الجسم (BMI 23)، متوسط زيادة الوزن +5 كجم في مجموعة دولوتغرافير مقابل +3 كجم في مجموعة إيفافيرينز (P&lt;0.001)، سمنة ناتجة عن العلاج (BMI أكبر من أو يساوي 30 كجم/م</a:t>
            </a:r>
            <a:r>
              <a:rPr lang="ar" b="0" u="none" baseline="30000" dirty="0">
                <a:latin typeface="Arial" panose="020B0604020202020204" pitchFamily="34" charset="0"/>
                <a:cs typeface="Arial" panose="020B0604020202020204" pitchFamily="34" charset="0"/>
              </a:rPr>
              <a:t>2</a:t>
            </a:r>
            <a:r>
              <a:rPr lang="ar" b="0" u="none" dirty="0">
                <a:latin typeface="Arial" panose="020B0604020202020204" pitchFamily="34" charset="0"/>
                <a:cs typeface="Arial" panose="020B0604020202020204" pitchFamily="34" charset="0"/>
              </a:rPr>
              <a:t>) 12% (دولوتغرافير) مقابل 5% (إيفافيرينز) (P&lt;.001).</a:t>
            </a:r>
          </a:p>
          <a:p>
            <a:pPr marL="171450" indent="-171450" rtl="1" eaLnBrk="1" fontAlgn="auto" hangingPunct="1">
              <a:spcBef>
                <a:spcPts val="0"/>
              </a:spcBef>
              <a:spcAft>
                <a:spcPts val="0"/>
              </a:spcAft>
              <a:buFont typeface="Arial" panose="020B0604020202020204" pitchFamily="34" charset="0"/>
              <a:buChar char="•"/>
              <a:defRPr/>
            </a:pPr>
            <a:r>
              <a:rPr lang="ar" b="0" u="none" dirty="0">
                <a:latin typeface="Arial" panose="020B0604020202020204" pitchFamily="34" charset="0"/>
                <a:cs typeface="Arial" panose="020B0604020202020204" pitchFamily="34" charset="0"/>
              </a:rPr>
              <a:t>دراسة ADVANCE (عدد= 1053): متوسط </a:t>
            </a:r>
            <a:r>
              <a:rPr lang="ar-SA" b="0" u="none" dirty="0" smtClean="0">
                <a:latin typeface="Arial" panose="020B0604020202020204" pitchFamily="34" charset="0"/>
                <a:cs typeface="Arial" panose="020B0604020202020204" pitchFamily="34" charset="0"/>
              </a:rPr>
              <a:t>التقدير </a:t>
            </a:r>
            <a:r>
              <a:rPr lang="ar-SA" b="0" u="none" dirty="0">
                <a:latin typeface="Arial" panose="020B0604020202020204" pitchFamily="34" charset="0"/>
                <a:cs typeface="Arial" panose="020B0604020202020204" pitchFamily="34" charset="0"/>
              </a:rPr>
              <a:t>الأساسي </a:t>
            </a:r>
            <a:r>
              <a:rPr lang="ar" b="0" u="none" dirty="0">
                <a:latin typeface="Arial" panose="020B0604020202020204" pitchFamily="34" charset="0"/>
                <a:cs typeface="Arial" panose="020B0604020202020204" pitchFamily="34" charset="0"/>
              </a:rPr>
              <a:t>لمؤشر كتلة الجسم 22 لدى الرجال، 27 لدى النساء. ارتبط دولوتغرافير بارتفاعات في وزن الجسم والسمنة السريرية وزيادة دهون الجذع. كانت الزيادة في الوزن أكبر في حالة استخدام دولوتغرافير مع تينوفوفير ألافيناميد/إيمتريسيتابين.</a:t>
            </a: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السمنة السريرية: مؤشر كتلة الجسم BMI أكبر من أو يساوي 30 كجم/م</a:t>
            </a:r>
            <a:r>
              <a:rPr lang="ar" baseline="30000" dirty="0">
                <a:latin typeface="Arial" panose="020B0604020202020204" pitchFamily="34" charset="0"/>
                <a:cs typeface="Arial" panose="020B0604020202020204" pitchFamily="34" charset="0"/>
              </a:rPr>
              <a:t>2</a:t>
            </a:r>
            <a:r>
              <a:rPr lang="ar" dirty="0">
                <a:latin typeface="Arial" panose="020B0604020202020204" pitchFamily="34" charset="0"/>
                <a:cs typeface="Arial" panose="020B0604020202020204" pitchFamily="34" charset="0"/>
              </a:rPr>
              <a:t>. تينوفوفير ألافيناميد/إيمتريسيتابين+دولوتغرافير أعلى من المجموعتين الأخريين (p&lt;0.01).</a:t>
            </a:r>
            <a:endParaRPr lang="en-GB" dirty="0">
              <a:latin typeface="Arial" panose="020B0604020202020204" pitchFamily="34" charset="0"/>
              <a:cs typeface="Arial" panose="020B0604020202020204" pitchFamily="34" charset="0"/>
            </a:endParaRPr>
          </a:p>
          <a:p>
            <a:pPr marL="171450" indent="-171450" rtl="1" eaLnBrk="1" fontAlgn="auto" hangingPunct="1">
              <a:spcBef>
                <a:spcPts val="0"/>
              </a:spcBef>
              <a:spcAft>
                <a:spcPts val="0"/>
              </a:spcAft>
              <a:buFont typeface="Arial" panose="020B0604020202020204" pitchFamily="34" charset="0"/>
              <a:buChar char="•"/>
              <a:defRPr/>
            </a:pPr>
            <a:endParaRPr lang="en-GB" dirty="0"/>
          </a:p>
          <a:p>
            <a:pPr marL="171450" indent="-171450" rtl="1" eaLnBrk="1" fontAlgn="auto" hangingPunct="1">
              <a:spcBef>
                <a:spcPts val="0"/>
              </a:spcBef>
              <a:spcAft>
                <a:spcPts val="0"/>
              </a:spcAft>
              <a:buFont typeface="Arial" panose="020B0604020202020204" pitchFamily="34" charset="0"/>
              <a:buChar char="•"/>
              <a:defRPr/>
            </a:pPr>
            <a:endParaRPr lang="en-GB" dirty="0"/>
          </a:p>
          <a:p>
            <a:pPr rtl="1" eaLnBrk="1" fontAlgn="auto" hangingPunct="1">
              <a:spcBef>
                <a:spcPts val="0"/>
              </a:spcBef>
              <a:spcAft>
                <a:spcPts val="0"/>
              </a:spcAft>
              <a:defRPr/>
            </a:pPr>
            <a:endParaRPr lang="en-GB"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20AC9ECF-1940-42D4-B2C9-95C56066CF8E}" type="slidenum">
              <a:rPr lang="en-GB" altLang="en-US" smtClean="0"/>
              <a:pPr fontAlgn="base">
                <a:spcBef>
                  <a:spcPct val="0"/>
                </a:spcBef>
                <a:spcAft>
                  <a:spcPct val="0"/>
                </a:spcAft>
              </a:pPr>
              <a:t>11</a:t>
            </a:fld>
            <a:endParaRPr lang="en-GB" altLang="en-US" dirty="0"/>
          </a:p>
        </p:txBody>
      </p:sp>
    </p:spTree>
    <p:extLst>
      <p:ext uri="{BB962C8B-B14F-4D97-AF65-F5344CB8AC3E}">
        <p14:creationId xmlns:p14="http://schemas.microsoft.com/office/powerpoint/2010/main" val="286710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7D7E692-B8F4-4279-AD0C-99849C5DE21C}"/>
              </a:ext>
            </a:extLst>
          </p:cNvPr>
          <p:cNvSpPr>
            <a:spLocks noGrp="1"/>
          </p:cNvSpPr>
          <p:nvPr>
            <p:ph type="body" idx="1"/>
          </p:nvPr>
        </p:nvSpPr>
        <p:spPr/>
        <p:txBody>
          <a:bodyPr rtlCol="1"/>
          <a:lstStyle/>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الزيادات في وزن الجسم مع تينوفوفير ألافيناميد/إيمتريسيتابين/دولوتغرافير متدرجة: مطلوب </a:t>
            </a:r>
            <a:r>
              <a:rPr lang="ar" dirty="0" smtClean="0">
                <a:latin typeface="Arial" panose="020B0604020202020204" pitchFamily="34" charset="0"/>
                <a:cs typeface="Arial" panose="020B0604020202020204" pitchFamily="34" charset="0"/>
              </a:rPr>
              <a:t>إعادة </a:t>
            </a:r>
            <a:r>
              <a:rPr lang="ar" dirty="0">
                <a:latin typeface="Arial" panose="020B0604020202020204" pitchFamily="34" charset="0"/>
                <a:cs typeface="Arial" panose="020B0604020202020204" pitchFamily="34" charset="0"/>
              </a:rPr>
              <a:t>تحليل ومتابعة طويلة المدى لدراسات أخرى لتقييم التبعات السريرية.</a:t>
            </a: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تظهر ’مخططات الحرارة‘ الانتقال بين فئات مؤشر كتلة الجسم خلال المتابعة لمدة 96 أسبوعًا للنساء. استقرت زيادة الوزن لدى الرجال بعد الأسبوع 48 لكنها استمرت لدى النساء حتى الأسبوع 96.</a:t>
            </a: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أصبح عدد أكبر من النساء اللائي يتلقين تينوفوفير ألافيناميد/إيمتريسيتابين+دولوتغرافير زائدات في الوزن أو سمينات مقارنة بمجموعتي الدراسة الأخريين: بحلول الأسبوع 96، </a:t>
            </a:r>
            <a:r>
              <a:rPr lang="ar" b="1" u="sng" dirty="0">
                <a:latin typeface="Arial" panose="020B0604020202020204" pitchFamily="34" charset="0"/>
                <a:cs typeface="Arial" panose="020B0604020202020204" pitchFamily="34" charset="0"/>
              </a:rPr>
              <a:t>و</a:t>
            </a:r>
            <a:r>
              <a:rPr lang="ar" dirty="0">
                <a:latin typeface="Arial" panose="020B0604020202020204" pitchFamily="34" charset="0"/>
                <a:cs typeface="Arial" panose="020B0604020202020204" pitchFamily="34" charset="0"/>
              </a:rPr>
              <a:t>كان ما يقرب من 70% من النساء في مجموعة تينوفوفير ألافيناميد/إيمتريسيتابين+دولوتغرافير زائدات في الوزن أو سمينات.</a:t>
            </a: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كل المشاركات خضعن لفحوص دكسا DXA عند بدء العلاج وعند الأسبوع 48 ثم الأسبوع 96. </a:t>
            </a:r>
          </a:p>
          <a:p>
            <a:pPr rtl="1" eaLnBrk="1" fontAlgn="auto" hangingPunct="1">
              <a:spcBef>
                <a:spcPts val="0"/>
              </a:spcBef>
              <a:spcAft>
                <a:spcPts val="0"/>
              </a:spcAft>
              <a:buFont typeface="Arial" panose="020B0604020202020204" pitchFamily="34" charset="0"/>
              <a:buNone/>
              <a:defRPr/>
            </a:pPr>
            <a:endParaRPr lang="en-GB" dirty="0"/>
          </a:p>
          <a:p>
            <a:pPr rtl="1" eaLnBrk="1" fontAlgn="auto" hangingPunct="1">
              <a:spcBef>
                <a:spcPts val="0"/>
              </a:spcBef>
              <a:spcAft>
                <a:spcPts val="0"/>
              </a:spcAft>
              <a:defRPr/>
            </a:pPr>
            <a:endParaRPr lang="en-GB"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A7FD47A0-0F84-40D1-BB39-6188612C4035}" type="slidenum">
              <a:rPr lang="en-GB" altLang="en-US" smtClean="0"/>
              <a:pPr fontAlgn="base">
                <a:spcBef>
                  <a:spcPct val="0"/>
                </a:spcBef>
                <a:spcAft>
                  <a:spcPct val="0"/>
                </a:spcAft>
              </a:pPr>
              <a:t>12</a:t>
            </a:fld>
            <a:endParaRPr lang="en-GB" altLang="en-US" dirty="0"/>
          </a:p>
        </p:txBody>
      </p:sp>
    </p:spTree>
    <p:extLst>
      <p:ext uri="{BB962C8B-B14F-4D97-AF65-F5344CB8AC3E}">
        <p14:creationId xmlns:p14="http://schemas.microsoft.com/office/powerpoint/2010/main" val="3738664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تبسيط العلاج: يمكن لاستخدام نظام ثنائي العقار كخط أول الحد من تكلفة العلاج </a:t>
            </a:r>
            <a:r>
              <a:rPr lang="ar" b="0" u="none" dirty="0">
                <a:solidFill>
                  <a:schemeClr val="tx1"/>
                </a:solidFill>
                <a:latin typeface="Arial" panose="020B0604020202020204" pitchFamily="34" charset="0"/>
                <a:cs typeface="Arial" panose="020B0604020202020204" pitchFamily="34" charset="0"/>
              </a:rPr>
              <a:t>والسميات </a:t>
            </a:r>
            <a:r>
              <a:rPr lang="ar" sz="1200" b="0" u="none" dirty="0">
                <a:solidFill>
                  <a:schemeClr val="tx1"/>
                </a:solidFill>
                <a:latin typeface="Arial" panose="020B0604020202020204" pitchFamily="34" charset="0"/>
                <a:cs typeface="Arial" panose="020B0604020202020204" pitchFamily="34" charset="0"/>
              </a:rPr>
              <a:t>الطويلة</a:t>
            </a:r>
            <a:r>
              <a:rPr lang="ar" b="0" u="none" dirty="0">
                <a:solidFill>
                  <a:schemeClr val="tx1"/>
                </a:solidFill>
                <a:latin typeface="Arial" panose="020B0604020202020204" pitchFamily="34" charset="0"/>
                <a:cs typeface="Arial" panose="020B0604020202020204" pitchFamily="34" charset="0"/>
              </a:rPr>
              <a:t> المدى. </a:t>
            </a:r>
          </a:p>
          <a:p>
            <a:pPr marL="171450" indent="-171450" rtl="1" eaLnBrk="1" hangingPunct="1">
              <a:spcBef>
                <a:spcPct val="0"/>
              </a:spcBef>
              <a:buFontTx/>
              <a:buChar char="•"/>
            </a:pPr>
            <a:r>
              <a:rPr lang="ar" b="0" u="none" dirty="0">
                <a:solidFill>
                  <a:schemeClr val="tx1"/>
                </a:solidFill>
                <a:latin typeface="Arial" panose="020B0604020202020204" pitchFamily="34" charset="0"/>
                <a:cs typeface="Arial" panose="020B0604020202020204" pitchFamily="34" charset="0"/>
              </a:rPr>
              <a:t>GEMINI-1&amp;2: مقارنة عشوائية التوزيع عند الأسبوع 96 لدولوتغرافير/لاميفودين مع دولوتغرافير/تينوفوفير/إيمتريسيتابين في علاج بالغين لم يسبق أن تلقوا علاجًا، تحليل مجمّع لدراستين دوليتين متطابقتين. </a:t>
            </a:r>
          </a:p>
          <a:p>
            <a:pPr marL="171450" indent="-171450" rtl="1" eaLnBrk="1" hangingPunct="1">
              <a:spcBef>
                <a:spcPct val="0"/>
              </a:spcBef>
              <a:buFontTx/>
              <a:buChar char="•"/>
            </a:pPr>
            <a:r>
              <a:rPr lang="ar" b="0" u="none" dirty="0">
                <a:solidFill>
                  <a:schemeClr val="tx1"/>
                </a:solidFill>
                <a:latin typeface="Arial" panose="020B0604020202020204" pitchFamily="34" charset="0"/>
                <a:cs typeface="Arial" panose="020B0604020202020204" pitchFamily="34" charset="0"/>
              </a:rPr>
              <a:t>حصل دولوتغرافير/لاميفودين على موافقة تسويقية في الاتحاد الأوروبي والولايات المتحدة تحت اسم</a:t>
            </a:r>
            <a:r>
              <a:rPr lang="ar" b="0" i="1" u="none" dirty="0">
                <a:solidFill>
                  <a:schemeClr val="tx1"/>
                </a:solidFill>
                <a:latin typeface="Arial" panose="020B0604020202020204" pitchFamily="34" charset="0"/>
                <a:cs typeface="Arial" panose="020B0604020202020204" pitchFamily="34" charset="0"/>
              </a:rPr>
              <a:t> </a:t>
            </a:r>
            <a:r>
              <a:rPr lang="ar" b="0" u="none" dirty="0">
                <a:solidFill>
                  <a:schemeClr val="tx1"/>
                </a:solidFill>
                <a:latin typeface="Arial" panose="020B0604020202020204" pitchFamily="34" charset="0"/>
                <a:cs typeface="Arial" panose="020B0604020202020204" pitchFamily="34" charset="0"/>
              </a:rPr>
              <a:t>دوفاتو (دولوتغرافير 50 مجم / لاميفودين 300 مجم) بناء على نتائج الأسبوع 48 من دراسة GEMINI-1&amp;2.</a:t>
            </a:r>
          </a:p>
          <a:p>
            <a:pPr marL="171450" indent="-171450" rtl="1" eaLnBrk="1" hangingPunct="1">
              <a:spcBef>
                <a:spcPct val="0"/>
              </a:spcBef>
              <a:buFontTx/>
              <a:buChar char="•"/>
            </a:pPr>
            <a:r>
              <a:rPr lang="ar" b="0" u="none" dirty="0">
                <a:solidFill>
                  <a:schemeClr val="tx1"/>
                </a:solidFill>
                <a:latin typeface="Arial" panose="020B0604020202020204" pitchFamily="34" charset="0"/>
                <a:cs typeface="Arial" panose="020B0604020202020204" pitchFamily="34" charset="0"/>
              </a:rPr>
              <a:t>معدلات </a:t>
            </a:r>
            <a:r>
              <a:rPr lang="ar" sz="1200" b="0" u="none" dirty="0">
                <a:solidFill>
                  <a:schemeClr val="tx1"/>
                </a:solidFill>
                <a:latin typeface="Arial" panose="020B0604020202020204" pitchFamily="34" charset="0"/>
                <a:cs typeface="Arial" panose="020B0604020202020204" pitchFamily="34" charset="0"/>
              </a:rPr>
              <a:t>الفشل الفيروسي </a:t>
            </a:r>
            <a:r>
              <a:rPr lang="ar" b="0" u="none" dirty="0">
                <a:solidFill>
                  <a:schemeClr val="tx1"/>
                </a:solidFill>
                <a:latin typeface="Arial" panose="020B0604020202020204" pitchFamily="34" charset="0"/>
                <a:cs typeface="Arial" panose="020B0604020202020204" pitchFamily="34" charset="0"/>
              </a:rPr>
              <a:t>منخفضة للغاية في كلا المجموعتين (≤ 1.5%) ولا يوجد مقاومة ناشئة عن العلاج.</a:t>
            </a:r>
          </a:p>
          <a:p>
            <a:pPr marL="171450" indent="-171450" rtl="1" eaLnBrk="1" hangingPunct="1">
              <a:spcBef>
                <a:spcPct val="0"/>
              </a:spcBef>
              <a:buFontTx/>
              <a:buChar char="•"/>
            </a:pPr>
            <a:r>
              <a:rPr lang="ar" b="0" u="none" dirty="0">
                <a:solidFill>
                  <a:schemeClr val="tx1"/>
                </a:solidFill>
                <a:latin typeface="Arial" panose="020B0604020202020204" pitchFamily="34" charset="0"/>
                <a:cs typeface="Arial" panose="020B0604020202020204" pitchFamily="34" charset="0"/>
              </a:rPr>
              <a:t>زيادة الوزن عند الأسبوع 96:  دولوتغرافير/لاميفودين، +3.1 كجم؛ دولوتغرافير/تينوفوفير/إيمتريسيتابين، + 2.1 كجم؛ اتجه التغير في المؤشرات الحيوية العظمية والكلوية </a:t>
            </a:r>
            <a:r>
              <a:rPr lang="ar" b="0" u="none" dirty="0" smtClean="0">
                <a:solidFill>
                  <a:schemeClr val="tx1"/>
                </a:solidFill>
                <a:latin typeface="Arial" panose="020B0604020202020204" pitchFamily="34" charset="0"/>
                <a:cs typeface="Arial" panose="020B0604020202020204" pitchFamily="34" charset="0"/>
              </a:rPr>
              <a:t>إلى </a:t>
            </a:r>
            <a:r>
              <a:rPr lang="ar" b="0" u="none" dirty="0">
                <a:solidFill>
                  <a:schemeClr val="tx1"/>
                </a:solidFill>
                <a:latin typeface="Arial" panose="020B0604020202020204" pitchFamily="34" charset="0"/>
                <a:cs typeface="Arial" panose="020B0604020202020204" pitchFamily="34" charset="0"/>
              </a:rPr>
              <a:t>تفضيل دولوتغرافير + لاميفودين بصورة ملحوظة.</a:t>
            </a:r>
            <a:endParaRPr lang="en-US" altLang="en-US" b="0" u="none" dirty="0">
              <a:solidFill>
                <a:schemeClr val="tx1"/>
              </a:solidFill>
              <a:latin typeface="Arial" panose="020B0604020202020204" pitchFamily="34" charset="0"/>
              <a:cs typeface="Arial" panose="020B0604020202020204" pitchFamily="34" charset="0"/>
            </a:endParaRPr>
          </a:p>
          <a:p>
            <a:pPr marL="171450" indent="-171450" rtl="1" eaLnBrk="1" hangingPunct="1">
              <a:spcBef>
                <a:spcPct val="0"/>
              </a:spcBef>
              <a:buFontTx/>
              <a:buChar char="•"/>
            </a:pPr>
            <a:endParaRPr lang="en-GB" altLang="en-US" b="0" u="none" dirty="0">
              <a:solidFill>
                <a:schemeClr val="tx1"/>
              </a:solidFill>
            </a:endParaRPr>
          </a:p>
          <a:p>
            <a:pPr marL="171450" indent="-171450" rtl="1" eaLnBrk="1" hangingPunct="1">
              <a:spcBef>
                <a:spcPct val="0"/>
              </a:spcBef>
              <a:buFontTx/>
              <a:buChar char="•"/>
            </a:pPr>
            <a:endParaRPr lang="en-GB"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FA25400D-F520-4CF2-8669-6C4A425B19A8}" type="slidenum">
              <a:rPr lang="en-GB" altLang="en-US" smtClean="0"/>
              <a:pPr fontAlgn="base">
                <a:spcBef>
                  <a:spcPct val="0"/>
                </a:spcBef>
                <a:spcAft>
                  <a:spcPct val="0"/>
                </a:spcAft>
              </a:pPr>
              <a:t>13</a:t>
            </a:fld>
            <a:endParaRPr lang="en-GB" altLang="en-US" dirty="0"/>
          </a:p>
        </p:txBody>
      </p:sp>
    </p:spTree>
    <p:extLst>
      <p:ext uri="{BB962C8B-B14F-4D97-AF65-F5344CB8AC3E}">
        <p14:creationId xmlns:p14="http://schemas.microsoft.com/office/powerpoint/2010/main" val="238539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14D7542-302C-475A-AFB2-B27474DB6D9C}"/>
              </a:ext>
            </a:extLst>
          </p:cNvPr>
          <p:cNvSpPr>
            <a:spLocks noGrp="1"/>
          </p:cNvSpPr>
          <p:nvPr>
            <p:ph type="body" idx="1"/>
          </p:nvPr>
        </p:nvSpPr>
        <p:spPr/>
        <p:txBody>
          <a:bodyPr rtlCol="1"/>
          <a:lstStyle/>
          <a:p>
            <a:pPr marL="171450" indent="-171450" rtl="1" eaLnBrk="1" fontAlgn="auto" hangingPunct="1">
              <a:spcBef>
                <a:spcPts val="0"/>
              </a:spcBef>
              <a:spcAft>
                <a:spcPts val="0"/>
              </a:spcAft>
              <a:buFont typeface="Arial" panose="020B0604020202020204" pitchFamily="34" charset="0"/>
              <a:buChar char="•"/>
              <a:defRPr/>
            </a:pPr>
            <a:r>
              <a:rPr lang="ar" sz="1200" dirty="0">
                <a:latin typeface="Arial" panose="020B0604020202020204" pitchFamily="34" charset="0"/>
                <a:cs typeface="Arial" panose="020B0604020202020204" pitchFamily="34" charset="0"/>
              </a:rPr>
              <a:t>TAF – تينوفوفير ألافيناميد، FTC – إمتريسيتابين، DTG – دولوتغرافير، 3TC – لاميفودين. تسوِق شركة Gilead Sciences إلفيتيغرافير/كوبيسيستات/تينوفوفير ألافيناميد/إمتريسيتابين بالاسم التجاري جينفويا. تسوق شركة</a:t>
            </a:r>
            <a:r>
              <a:rPr lang="ar" sz="1200" i="1" dirty="0">
                <a:latin typeface="Arial" panose="020B0604020202020204" pitchFamily="34" charset="0"/>
                <a:cs typeface="Arial" panose="020B0604020202020204" pitchFamily="34" charset="0"/>
              </a:rPr>
              <a:t> Gilead Sciences</a:t>
            </a:r>
            <a:r>
              <a:rPr lang="ar" sz="1200" dirty="0">
                <a:latin typeface="Arial" panose="020B0604020202020204" pitchFamily="34" charset="0"/>
                <a:cs typeface="Arial" panose="020B0604020202020204" pitchFamily="34" charset="0"/>
              </a:rPr>
              <a:t> تينوفوفير ألافيناميد/إمتريسيتابين/ريلبيفيرين بالاسم التجاري أوديسفي.</a:t>
            </a:r>
          </a:p>
          <a:p>
            <a:pPr marL="171450" indent="-171450" rtl="1" eaLnBrk="1" fontAlgn="auto" hangingPunct="1">
              <a:spcBef>
                <a:spcPts val="0"/>
              </a:spcBef>
              <a:spcAft>
                <a:spcPts val="0"/>
              </a:spcAft>
              <a:buFont typeface="Arial" panose="020B0604020202020204" pitchFamily="34" charset="0"/>
              <a:buChar char="•"/>
              <a:defRPr/>
            </a:pPr>
            <a:r>
              <a:rPr lang="ar" sz="1200" dirty="0">
                <a:latin typeface="Arial" panose="020B0604020202020204" pitchFamily="34" charset="0"/>
                <a:cs typeface="Arial" panose="020B0604020202020204" pitchFamily="34" charset="0"/>
              </a:rPr>
              <a:t>لاحظوا أن الملخص يشير إلى تحليل مؤقت عند الأسبوع 24.</a:t>
            </a:r>
          </a:p>
          <a:p>
            <a:pPr marL="171450" indent="-171450" rtl="1" eaLnBrk="1" fontAlgn="auto" hangingPunct="1">
              <a:spcBef>
                <a:spcPts val="0"/>
              </a:spcBef>
              <a:spcAft>
                <a:spcPts val="0"/>
              </a:spcAft>
              <a:buFont typeface="Arial" panose="020B0604020202020204" pitchFamily="34" charset="0"/>
              <a:buChar char="•"/>
              <a:defRPr/>
            </a:pPr>
            <a:r>
              <a:rPr lang="ar" sz="1200" dirty="0">
                <a:latin typeface="Arial" panose="020B0604020202020204" pitchFamily="34" charset="0"/>
                <a:cs typeface="Arial" panose="020B0604020202020204" pitchFamily="34" charset="0"/>
              </a:rPr>
              <a:t>TANGO هي مرحلة ثالثة جارية من تجربة </a:t>
            </a:r>
            <a:r>
              <a:rPr lang="ar" sz="1200" b="0" u="none" dirty="0">
                <a:latin typeface="Arial" panose="020B0604020202020204" pitchFamily="34" charset="0"/>
                <a:cs typeface="Arial" panose="020B0604020202020204" pitchFamily="34" charset="0"/>
              </a:rPr>
              <a:t>إثبات </a:t>
            </a:r>
            <a:r>
              <a:rPr lang="ar-SA" sz="1200" b="0" u="none" dirty="0" smtClean="0">
                <a:solidFill>
                  <a:srgbClr val="C00000"/>
                </a:solidFill>
                <a:latin typeface="Arial" panose="020B0604020202020204" pitchFamily="34" charset="0"/>
                <a:cs typeface="Arial" panose="020B0604020202020204" pitchFamily="34" charset="0"/>
              </a:rPr>
              <a:t>عدم </a:t>
            </a:r>
            <a:r>
              <a:rPr lang="ar-SA" sz="1200" b="0" u="none" dirty="0">
                <a:solidFill>
                  <a:srgbClr val="C00000"/>
                </a:solidFill>
                <a:latin typeface="Arial" panose="020B0604020202020204" pitchFamily="34" charset="0"/>
                <a:cs typeface="Arial" panose="020B0604020202020204" pitchFamily="34" charset="0"/>
              </a:rPr>
              <a:t>النقص</a:t>
            </a:r>
            <a:r>
              <a:rPr lang="ar" sz="1200" b="0" u="none" dirty="0">
                <a:solidFill>
                  <a:srgbClr val="C00000"/>
                </a:solidFill>
                <a:latin typeface="Arial" panose="020B0604020202020204" pitchFamily="34" charset="0"/>
                <a:cs typeface="Arial" panose="020B0604020202020204" pitchFamily="34" charset="0"/>
              </a:rPr>
              <a:t> </a:t>
            </a:r>
            <a:r>
              <a:rPr lang="ar" sz="1200" b="0" u="none" dirty="0">
                <a:latin typeface="Arial" panose="020B0604020202020204" pitchFamily="34" charset="0"/>
                <a:cs typeface="Arial" panose="020B0604020202020204" pitchFamily="34" charset="0"/>
              </a:rPr>
              <a:t>لتقييم فاعلية وسلامة التحويل إلى دولوتغرافير/إيمتريسيتابين كتوليفة ثابتة الجرعة (FDC) لدى بالغين مصابين بفيروس </a:t>
            </a:r>
            <a:r>
              <a:rPr lang="en-US" sz="1200" b="0" u="none" dirty="0">
                <a:latin typeface="Arial" panose="020B0604020202020204" pitchFamily="34" charset="0"/>
                <a:cs typeface="Arial" panose="020B0604020202020204" pitchFamily="34" charset="0"/>
              </a:rPr>
              <a:t>HIV-1</a:t>
            </a:r>
            <a:r>
              <a:rPr lang="ar" sz="1200" b="0" u="none" dirty="0">
                <a:latin typeface="Arial" panose="020B0604020202020204" pitchFamily="34" charset="0"/>
                <a:cs typeface="Arial" panose="020B0604020202020204" pitchFamily="34" charset="0"/>
              </a:rPr>
              <a:t> مع</a:t>
            </a:r>
            <a:r>
              <a:rPr lang="ar" sz="1200" b="0" u="none" strike="sngStrike" dirty="0">
                <a:latin typeface="Arial" panose="020B0604020202020204" pitchFamily="34" charset="0"/>
                <a:cs typeface="Arial" panose="020B0604020202020204" pitchFamily="34" charset="0"/>
              </a:rPr>
              <a:t> </a:t>
            </a:r>
            <a:r>
              <a:rPr lang="ar" sz="1200" b="0" u="none" dirty="0" smtClean="0">
                <a:latin typeface="Arial" panose="020B0604020202020204" pitchFamily="34" charset="0"/>
                <a:cs typeface="Arial" panose="020B0604020202020204" pitchFamily="34" charset="0"/>
              </a:rPr>
              <a:t>كبت </a:t>
            </a:r>
            <a:r>
              <a:rPr lang="ar" sz="1200" b="0" u="none" dirty="0">
                <a:latin typeface="Arial" panose="020B0604020202020204" pitchFamily="34" charset="0"/>
                <a:cs typeface="Arial" panose="020B0604020202020204" pitchFamily="34" charset="0"/>
              </a:rPr>
              <a:t>فيروسي لأكثر من 6 أشهر على نظام ثلاثي أو رباعي العقار قائم على تينوفوفير ألافيناميد. تلقى ثلثا المشاركين تقريبًا في كل مجموعة إلفيتيغرافير/كوبيسيستات/تينوفوفير ألافيناميد/إمتريسيتابين عند بدء العلاج، وتلقى 12% تينوفوفير </a:t>
            </a:r>
            <a:r>
              <a:rPr lang="ar" sz="1200" dirty="0">
                <a:latin typeface="Arial" panose="020B0604020202020204" pitchFamily="34" charset="0"/>
                <a:cs typeface="Arial" panose="020B0604020202020204" pitchFamily="34" charset="0"/>
              </a:rPr>
              <a:t>ألافيناميد/إمتريسيتابين/ريلبيفيرين بينما تلقى 7% تينوفوفير ألافيناميد/إمتريسيتابين/دارونافير منشط. </a:t>
            </a:r>
          </a:p>
          <a:p>
            <a:pPr marL="171450" indent="-171450" rtl="1" eaLnBrk="1" fontAlgn="auto" hangingPunct="1">
              <a:spcBef>
                <a:spcPts val="0"/>
              </a:spcBef>
              <a:spcAft>
                <a:spcPts val="0"/>
              </a:spcAft>
              <a:buFont typeface="Arial" panose="020B0604020202020204" pitchFamily="34" charset="0"/>
              <a:buChar char="•"/>
              <a:defRPr/>
            </a:pPr>
            <a:r>
              <a:rPr lang="ar" sz="1200" dirty="0">
                <a:latin typeface="Arial" panose="020B0604020202020204" pitchFamily="34" charset="0"/>
                <a:cs typeface="Arial" panose="020B0604020202020204" pitchFamily="34" charset="0"/>
              </a:rPr>
              <a:t>نتائج أولية عند الأسبوع 48: مشاركين بفشل فيروسي بحسب اللمحات السريعة من إدارة الغذاء والدواء الأمريكية (النية للعلاج-هـ) FDA Snapshot (ITT-E). </a:t>
            </a:r>
            <a:endParaRPr lang="en-US" altLang="en-US" sz="1200" dirty="0">
              <a:latin typeface="Arial" panose="020B0604020202020204" pitchFamily="34" charset="0"/>
              <a:cs typeface="Arial" panose="020B0604020202020204" pitchFamily="34" charset="0"/>
            </a:endParaRPr>
          </a:p>
          <a:p>
            <a:pPr marL="171450" indent="-171450" rtl="1" eaLnBrk="1" fontAlgn="auto" hangingPunct="1">
              <a:spcBef>
                <a:spcPts val="0"/>
              </a:spcBef>
              <a:spcAft>
                <a:spcPts val="0"/>
              </a:spcAft>
              <a:buFont typeface="Arial" panose="020B0604020202020204" pitchFamily="34" charset="0"/>
              <a:buChar char="•"/>
              <a:defRPr/>
            </a:pPr>
            <a:r>
              <a:rPr lang="ar" sz="1200" dirty="0">
                <a:latin typeface="Arial" panose="020B0604020202020204" pitchFamily="34" charset="0"/>
                <a:cs typeface="Arial" panose="020B0604020202020204" pitchFamily="34" charset="0"/>
              </a:rPr>
              <a:t>حالة انسحاب فيروسي واحدة (في مجموعة العلاجات القائمة على تينوفوفير ألافيناميد)، ولا يوجد </a:t>
            </a:r>
            <a:r>
              <a:rPr lang="ar" sz="1200" b="0" u="none" dirty="0">
                <a:latin typeface="Arial" panose="020B0604020202020204" pitchFamily="34" charset="0"/>
                <a:cs typeface="Arial" panose="020B0604020202020204" pitchFamily="34" charset="0"/>
              </a:rPr>
              <a:t>مقاومة ناشئة عن العلاج. لا توجد بيانات فيروسية في 6.5% بسبب توقف الدراسة.</a:t>
            </a:r>
          </a:p>
          <a:p>
            <a:pPr marL="171450" indent="-171450" rtl="1" eaLnBrk="1" fontAlgn="auto" hangingPunct="1">
              <a:spcBef>
                <a:spcPts val="0"/>
              </a:spcBef>
              <a:spcAft>
                <a:spcPts val="0"/>
              </a:spcAft>
              <a:buFont typeface="Arial" panose="020B0604020202020204" pitchFamily="34" charset="0"/>
              <a:buChar char="•"/>
              <a:defRPr/>
            </a:pPr>
            <a:r>
              <a:rPr lang="ar" sz="1200" b="0" u="none" dirty="0">
                <a:latin typeface="Arial" panose="020B0604020202020204" pitchFamily="34" charset="0"/>
                <a:cs typeface="Arial" panose="020B0604020202020204" pitchFamily="34" charset="0"/>
              </a:rPr>
              <a:t>لا يوجد فرق ملحوظ في زيادة الوزن عند الأسبوع 48 (+0.8 كجم في كلتا المجموعتين). معدل أعلى من </a:t>
            </a:r>
            <a:r>
              <a:rPr lang="ar" sz="1200" b="0" u="none" strike="noStrike" dirty="0">
                <a:solidFill>
                  <a:srgbClr val="C00000"/>
                </a:solidFill>
                <a:latin typeface="Arial" panose="020B0604020202020204" pitchFamily="34" charset="0"/>
                <a:cs typeface="Arial" panose="020B0604020202020204" pitchFamily="34" charset="0"/>
              </a:rPr>
              <a:t>الأحداث</a:t>
            </a:r>
            <a:r>
              <a:rPr lang="ar" sz="1200" b="0" u="none" strike="sngStrike" dirty="0">
                <a:solidFill>
                  <a:srgbClr val="C00000"/>
                </a:solidFill>
                <a:latin typeface="Arial" panose="020B0604020202020204" pitchFamily="34" charset="0"/>
                <a:cs typeface="Arial" panose="020B0604020202020204" pitchFamily="34" charset="0"/>
              </a:rPr>
              <a:t> </a:t>
            </a:r>
            <a:r>
              <a:rPr lang="ar" sz="1200" b="0" u="none" dirty="0" smtClean="0">
                <a:solidFill>
                  <a:srgbClr val="C00000"/>
                </a:solidFill>
                <a:latin typeface="Arial" panose="020B0604020202020204" pitchFamily="34" charset="0"/>
                <a:cs typeface="Arial" panose="020B0604020202020204" pitchFamily="34" charset="0"/>
              </a:rPr>
              <a:t>السلبية </a:t>
            </a:r>
            <a:r>
              <a:rPr lang="ar" sz="1200" b="0" u="none" dirty="0">
                <a:latin typeface="Arial" panose="020B0604020202020204" pitchFamily="34" charset="0"/>
                <a:cs typeface="Arial" panose="020B0604020202020204" pitchFamily="34" charset="0"/>
              </a:rPr>
              <a:t>أدى إلى</a:t>
            </a:r>
            <a:r>
              <a:rPr lang="ar" sz="1200" b="0" u="none" strike="sngStrike" dirty="0">
                <a:latin typeface="Arial" panose="020B0604020202020204" pitchFamily="34" charset="0"/>
                <a:cs typeface="Arial" panose="020B0604020202020204" pitchFamily="34" charset="0"/>
              </a:rPr>
              <a:t> </a:t>
            </a:r>
            <a:r>
              <a:rPr lang="ar" sz="1200" b="0" u="none" strike="noStrike" dirty="0" smtClean="0">
                <a:latin typeface="Arial" panose="020B0604020202020204" pitchFamily="34" charset="0"/>
                <a:cs typeface="Arial" panose="020B0604020202020204" pitchFamily="34" charset="0"/>
              </a:rPr>
              <a:t>الانسحاب </a:t>
            </a:r>
            <a:r>
              <a:rPr lang="ar" sz="1200" b="0" u="none" strike="noStrike" dirty="0">
                <a:latin typeface="Arial" panose="020B0604020202020204" pitchFamily="34" charset="0"/>
                <a:cs typeface="Arial" panose="020B0604020202020204" pitchFamily="34" charset="0"/>
              </a:rPr>
              <a:t>من </a:t>
            </a:r>
            <a:r>
              <a:rPr lang="ar" sz="1200" b="0" u="none" strike="sngStrike" dirty="0">
                <a:latin typeface="Arial" panose="020B0604020202020204" pitchFamily="34" charset="0"/>
                <a:cs typeface="Arial" panose="020B0604020202020204" pitchFamily="34" charset="0"/>
              </a:rPr>
              <a:t> </a:t>
            </a:r>
            <a:r>
              <a:rPr lang="ar" sz="1200" b="0" u="none" dirty="0">
                <a:latin typeface="Arial" panose="020B0604020202020204" pitchFamily="34" charset="0"/>
                <a:cs typeface="Arial" panose="020B0604020202020204" pitchFamily="34" charset="0"/>
              </a:rPr>
              <a:t>الدراسة في مجموعة دولوتغرافير/إيمتريسيتابين (9 أحداث مقابل حدثين) (كلها من الدرجة 2) (كان القلق والأرق والصداع وزيادة الوزن هي الأحداث </a:t>
            </a:r>
            <a:r>
              <a:rPr lang="ar" sz="1200" b="0" u="none" dirty="0" smtClean="0">
                <a:solidFill>
                  <a:srgbClr val="C00000"/>
                </a:solidFill>
                <a:latin typeface="Arial" panose="020B0604020202020204" pitchFamily="34" charset="0"/>
                <a:cs typeface="Arial" panose="020B0604020202020204" pitchFamily="34" charset="0"/>
              </a:rPr>
              <a:t>السلبية </a:t>
            </a:r>
            <a:r>
              <a:rPr lang="ar" sz="1200" b="0" u="none" dirty="0" smtClean="0">
                <a:latin typeface="Arial" panose="020B0604020202020204" pitchFamily="34" charset="0"/>
                <a:cs typeface="Arial" panose="020B0604020202020204" pitchFamily="34" charset="0"/>
              </a:rPr>
              <a:t> </a:t>
            </a:r>
            <a:r>
              <a:rPr lang="ar" sz="1200" b="0" u="none" dirty="0">
                <a:latin typeface="Arial" panose="020B0604020202020204" pitchFamily="34" charset="0"/>
                <a:cs typeface="Arial" panose="020B0604020202020204" pitchFamily="34" charset="0"/>
              </a:rPr>
              <a:t>الأكثر ارتباطًا </a:t>
            </a:r>
            <a:r>
              <a:rPr lang="ar" sz="1200" b="0" u="none" strike="noStrike" dirty="0" smtClean="0">
                <a:latin typeface="Arial" panose="020B0604020202020204" pitchFamily="34" charset="0"/>
                <a:cs typeface="Arial" panose="020B0604020202020204" pitchFamily="34" charset="0"/>
              </a:rPr>
              <a:t>بالانسحاب</a:t>
            </a:r>
            <a:r>
              <a:rPr lang="ar" sz="1200" b="0" u="none" dirty="0" smtClean="0">
                <a:latin typeface="Arial" panose="020B0604020202020204" pitchFamily="34" charset="0"/>
                <a:cs typeface="Arial" panose="020B0604020202020204" pitchFamily="34" charset="0"/>
              </a:rPr>
              <a:t> </a:t>
            </a:r>
            <a:r>
              <a:rPr lang="ar" sz="1200" b="0" u="none" dirty="0">
                <a:latin typeface="Arial" panose="020B0604020202020204" pitchFamily="34" charset="0"/>
                <a:cs typeface="Arial" panose="020B0604020202020204" pitchFamily="34" charset="0"/>
              </a:rPr>
              <a:t>في مجموعة دولوتغرافير).</a:t>
            </a:r>
          </a:p>
          <a:p>
            <a:pPr marL="171450" indent="-171450" rtl="1" eaLnBrk="1" fontAlgn="auto" hangingPunct="1">
              <a:spcBef>
                <a:spcPts val="0"/>
              </a:spcBef>
              <a:spcAft>
                <a:spcPts val="0"/>
              </a:spcAft>
              <a:buFont typeface="Arial" panose="020B0604020202020204" pitchFamily="34" charset="0"/>
              <a:buChar char="•"/>
              <a:defRPr/>
            </a:pPr>
            <a:r>
              <a:rPr lang="ar" sz="1200" b="0" u="none" dirty="0">
                <a:latin typeface="Arial" panose="020B0604020202020204" pitchFamily="34" charset="0"/>
                <a:cs typeface="Arial" panose="020B0604020202020204" pitchFamily="34" charset="0"/>
              </a:rPr>
              <a:t>اختبارات خط الأساس مقاومة الحمض النووي الفيروسي</a:t>
            </a:r>
            <a:r>
              <a:rPr lang="ar" sz="1200" b="0" u="none" strike="sngStrike" dirty="0">
                <a:latin typeface="Arial" panose="020B0604020202020204" pitchFamily="34" charset="0"/>
                <a:cs typeface="Arial" panose="020B0604020202020204" pitchFamily="34" charset="0"/>
              </a:rPr>
              <a:t> </a:t>
            </a:r>
            <a:r>
              <a:rPr lang="ar" sz="1200" b="0" u="none" strike="noStrike" dirty="0" smtClean="0">
                <a:latin typeface="Arial" panose="020B0604020202020204" pitchFamily="34" charset="0"/>
                <a:cs typeface="Arial" panose="020B0604020202020204" pitchFamily="34" charset="0"/>
              </a:rPr>
              <a:t>الطليعي</a:t>
            </a:r>
            <a:r>
              <a:rPr lang="ar" sz="1200" b="0" u="none" strike="sngStrike" dirty="0" smtClean="0">
                <a:latin typeface="Arial" panose="020B0604020202020204" pitchFamily="34" charset="0"/>
                <a:cs typeface="Arial" panose="020B0604020202020204" pitchFamily="34" charset="0"/>
              </a:rPr>
              <a:t> </a:t>
            </a:r>
            <a:r>
              <a:rPr lang="ar" sz="1200" b="0" u="none" dirty="0">
                <a:latin typeface="Arial" panose="020B0604020202020204" pitchFamily="34" charset="0"/>
                <a:cs typeface="Arial" panose="020B0604020202020204" pitchFamily="34" charset="0"/>
              </a:rPr>
              <a:t>من جانب GenoSure Archive</a:t>
            </a:r>
            <a:r>
              <a:rPr lang="ar" sz="1200" b="0" u="none" baseline="30000" dirty="0">
                <a:latin typeface="Arial" panose="020B0604020202020204" pitchFamily="34" charset="0"/>
                <a:cs typeface="Arial" panose="020B0604020202020204" pitchFamily="34" charset="0"/>
              </a:rPr>
              <a:t>® </a:t>
            </a:r>
            <a:r>
              <a:rPr lang="ar" sz="1200" b="0" u="none" dirty="0">
                <a:latin typeface="Arial" panose="020B0604020202020204" pitchFamily="34" charset="0"/>
                <a:cs typeface="Arial" panose="020B0604020202020204" pitchFamily="34" charset="0"/>
              </a:rPr>
              <a:t>- Monogram Biosciences؛  اكتشف ارتباط </a:t>
            </a:r>
            <a:r>
              <a:rPr lang="en-US" sz="1200" b="0" u="none" dirty="0">
                <a:latin typeface="Arial" panose="020B0604020202020204" pitchFamily="34" charset="0"/>
                <a:cs typeface="Arial" panose="020B0604020202020204" pitchFamily="34" charset="0"/>
              </a:rPr>
              <a:t>M184V/I</a:t>
            </a:r>
            <a:r>
              <a:rPr lang="ar" sz="1200" b="0" u="none" dirty="0">
                <a:latin typeface="Arial" panose="020B0604020202020204" pitchFamily="34" charset="0"/>
                <a:cs typeface="Arial" panose="020B0604020202020204" pitchFamily="34" charset="0"/>
              </a:rPr>
              <a:t> بإيمتريسيتابين </a:t>
            </a:r>
            <a:r>
              <a:rPr lang="ar" sz="1200" b="0" u="none" dirty="0" smtClean="0">
                <a:latin typeface="Arial" panose="020B0604020202020204" pitchFamily="34" charset="0"/>
                <a:cs typeface="Arial" panose="020B0604020202020204" pitchFamily="34" charset="0"/>
              </a:rPr>
              <a:t>لدى </a:t>
            </a:r>
            <a:r>
              <a:rPr lang="ar" sz="1200" b="0" u="none" dirty="0">
                <a:latin typeface="Arial" panose="020B0604020202020204" pitchFamily="34" charset="0"/>
                <a:cs typeface="Arial" panose="020B0604020202020204" pitchFamily="34" charset="0"/>
              </a:rPr>
              <a:t>7 مشاركين (4 في مجموعة دولوتغرافير/إيمتريسيتابين). كل المشاركين ذوي </a:t>
            </a:r>
            <a:r>
              <a:rPr lang="ar-SA" sz="1200" b="0" u="none" dirty="0" smtClean="0">
                <a:latin typeface="Arial" panose="020B0604020202020204" pitchFamily="34" charset="0"/>
                <a:cs typeface="Arial" panose="020B0604020202020204" pitchFamily="34" charset="0"/>
              </a:rPr>
              <a:t>التقدير </a:t>
            </a:r>
            <a:r>
              <a:rPr lang="ar-SA" sz="1200" b="0" u="none" dirty="0">
                <a:latin typeface="Arial" panose="020B0604020202020204" pitchFamily="34" charset="0"/>
                <a:cs typeface="Arial" panose="020B0604020202020204" pitchFamily="34" charset="0"/>
              </a:rPr>
              <a:t>الأساسي </a:t>
            </a:r>
            <a:r>
              <a:rPr lang="ar" sz="1200" b="0" u="none" dirty="0">
                <a:latin typeface="Arial" panose="020B0604020202020204" pitchFamily="34" charset="0"/>
                <a:cs typeface="Arial" panose="020B0604020202020204" pitchFamily="34" charset="0"/>
              </a:rPr>
              <a:t>M</a:t>
            </a:r>
            <a:r>
              <a:rPr lang="en-US" sz="1200" b="0" u="none" dirty="0">
                <a:latin typeface="Arial" panose="020B0604020202020204" pitchFamily="34" charset="0"/>
                <a:cs typeface="Arial" panose="020B0604020202020204" pitchFamily="34" charset="0"/>
              </a:rPr>
              <a:t>M184V/I</a:t>
            </a:r>
            <a:r>
              <a:rPr lang="ar" sz="1200" b="0" u="none" dirty="0">
                <a:latin typeface="Arial" panose="020B0604020202020204" pitchFamily="34" charset="0"/>
                <a:cs typeface="Arial" panose="020B0604020202020204" pitchFamily="34" charset="0"/>
              </a:rPr>
              <a:t> احتفظوا بحمض ريبوزي لفيروس </a:t>
            </a:r>
            <a:r>
              <a:rPr lang="en-US" sz="1200" dirty="0">
                <a:latin typeface="Arial" panose="020B0604020202020204" pitchFamily="34" charset="0"/>
                <a:cs typeface="Arial" panose="020B0604020202020204" pitchFamily="34" charset="0"/>
              </a:rPr>
              <a:t>HIV-1</a:t>
            </a:r>
            <a:r>
              <a:rPr lang="ar-EG" sz="1200" dirty="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أقل من 50 نسخة/مل عند الأسبوع 48.</a:t>
            </a:r>
          </a:p>
          <a:p>
            <a:pPr rtl="1" eaLnBrk="1" fontAlgn="auto" hangingPunct="1">
              <a:spcBef>
                <a:spcPts val="0"/>
              </a:spcBef>
              <a:spcAft>
                <a:spcPts val="0"/>
              </a:spcAft>
              <a:defRPr/>
            </a:pPr>
            <a:endParaRPr lang="en-GB" dirty="0">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8CC5971A-8CEA-4FBD-AED2-223F418CB0E9}" type="slidenum">
              <a:rPr lang="en-GB" altLang="en-US" smtClean="0"/>
              <a:pPr fontAlgn="base">
                <a:spcBef>
                  <a:spcPct val="0"/>
                </a:spcBef>
                <a:spcAft>
                  <a:spcPct val="0"/>
                </a:spcAft>
              </a:pPr>
              <a:t>14</a:t>
            </a:fld>
            <a:endParaRPr lang="en-GB" altLang="en-US" dirty="0"/>
          </a:p>
        </p:txBody>
      </p:sp>
    </p:spTree>
    <p:extLst>
      <p:ext uri="{BB962C8B-B14F-4D97-AF65-F5344CB8AC3E}">
        <p14:creationId xmlns:p14="http://schemas.microsoft.com/office/powerpoint/2010/main" val="1637076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CAB – كابوتيغرافير، RPV – ريلبيفيرين.</a:t>
            </a:r>
            <a:endParaRPr lang="en-GB" altLang="en-US"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عقار كابوتيغرافير (شركة ViiV Healthcare) وعقار </a:t>
            </a:r>
            <a:r>
              <a:rPr lang="ar" b="0" u="none" dirty="0">
                <a:latin typeface="Arial" panose="020B0604020202020204" pitchFamily="34" charset="0"/>
                <a:cs typeface="Arial" panose="020B0604020202020204" pitchFamily="34" charset="0"/>
              </a:rPr>
              <a:t>ريلبيفيرين من مجموعة NNRTI (شركة Janssen) يشكلان علاجًا مضادًا للفيروسات </a:t>
            </a:r>
            <a:r>
              <a:rPr lang="ar" sz="1200" b="0" u="none" dirty="0" smtClean="0">
                <a:solidFill>
                  <a:srgbClr val="C00000"/>
                </a:solidFill>
                <a:latin typeface="Arial" panose="020B0604020202020204" pitchFamily="34" charset="0"/>
                <a:cs typeface="Arial" panose="020B0604020202020204" pitchFamily="34" charset="0"/>
              </a:rPr>
              <a:t>القهقرية</a:t>
            </a:r>
            <a:r>
              <a:rPr lang="ar" sz="1200" b="0" u="none" dirty="0" smtClean="0">
                <a:latin typeface="Arial" panose="020B0604020202020204" pitchFamily="34" charset="0"/>
                <a:cs typeface="Arial" panose="020B0604020202020204" pitchFamily="34" charset="0"/>
              </a:rPr>
              <a:t> </a:t>
            </a:r>
            <a:r>
              <a:rPr lang="ar" b="0" u="none" dirty="0" smtClean="0">
                <a:latin typeface="Arial" panose="020B0604020202020204" pitchFamily="34" charset="0"/>
                <a:cs typeface="Arial" panose="020B0604020202020204" pitchFamily="34" charset="0"/>
              </a:rPr>
              <a:t> </a:t>
            </a:r>
            <a:r>
              <a:rPr lang="ar" b="0" u="none" dirty="0">
                <a:latin typeface="Arial" panose="020B0604020202020204" pitchFamily="34" charset="0"/>
                <a:cs typeface="Arial" panose="020B0604020202020204" pitchFamily="34" charset="0"/>
              </a:rPr>
              <a:t>بالحقن </a:t>
            </a:r>
            <a:r>
              <a:rPr lang="ar" sz="1200" b="0" u="none" dirty="0">
                <a:solidFill>
                  <a:srgbClr val="C00000"/>
                </a:solidFill>
                <a:latin typeface="Arial" panose="020B0604020202020204" pitchFamily="34" charset="0"/>
                <a:cs typeface="Arial" panose="020B0604020202020204" pitchFamily="34" charset="0"/>
              </a:rPr>
              <a:t>الطويلة المفعول </a:t>
            </a:r>
            <a:r>
              <a:rPr lang="ar" b="0" u="none" dirty="0" smtClean="0">
                <a:latin typeface="Arial" panose="020B0604020202020204" pitchFamily="34" charset="0"/>
                <a:cs typeface="Arial" panose="020B0604020202020204" pitchFamily="34" charset="0"/>
              </a:rPr>
              <a:t>عقار </a:t>
            </a:r>
            <a:r>
              <a:rPr lang="ar" b="0" u="none" dirty="0">
                <a:latin typeface="Arial" panose="020B0604020202020204" pitchFamily="34" charset="0"/>
                <a:cs typeface="Arial" panose="020B0604020202020204" pitchFamily="34" charset="0"/>
              </a:rPr>
              <a:t>بحثي مثبط لنقل الشريط الدامج (INSTI)، وقد أظهر</a:t>
            </a:r>
            <a:r>
              <a:rPr lang="ar" b="0" u="none" strike="sngStrike" dirty="0">
                <a:latin typeface="Arial" panose="020B0604020202020204" pitchFamily="34" charset="0"/>
                <a:cs typeface="Arial" panose="020B0604020202020204" pitchFamily="34" charset="0"/>
              </a:rPr>
              <a:t>ا</a:t>
            </a:r>
            <a:r>
              <a:rPr lang="ar" b="0" u="none" dirty="0">
                <a:latin typeface="Arial" panose="020B0604020202020204" pitchFamily="34" charset="0"/>
                <a:cs typeface="Arial" panose="020B0604020202020204" pitchFamily="34" charset="0"/>
              </a:rPr>
              <a:t> عدم </a:t>
            </a:r>
            <a:r>
              <a:rPr lang="ar" b="0" u="none" dirty="0" smtClean="0">
                <a:latin typeface="Arial" panose="020B0604020202020204" pitchFamily="34" charset="0"/>
                <a:cs typeface="Arial" panose="020B0604020202020204" pitchFamily="34" charset="0"/>
              </a:rPr>
              <a:t>نقص </a:t>
            </a:r>
            <a:r>
              <a:rPr lang="ar" b="0" u="none" dirty="0">
                <a:latin typeface="Arial" panose="020B0604020202020204" pitchFamily="34" charset="0"/>
                <a:cs typeface="Arial" panose="020B0604020202020204" pitchFamily="34" charset="0"/>
              </a:rPr>
              <a:t>فيروسي إزاء العلاجات المضادة للفيروسات </a:t>
            </a:r>
            <a:r>
              <a:rPr lang="ar" sz="1200" b="0" u="none" dirty="0" smtClean="0">
                <a:solidFill>
                  <a:srgbClr val="C00000"/>
                </a:solidFill>
                <a:latin typeface="Arial" panose="020B0604020202020204" pitchFamily="34" charset="0"/>
                <a:cs typeface="Arial" panose="020B0604020202020204" pitchFamily="34" charset="0"/>
              </a:rPr>
              <a:t>القهقرية</a:t>
            </a:r>
            <a:r>
              <a:rPr lang="ar" sz="1200" b="0" u="none" dirty="0" smtClean="0">
                <a:latin typeface="Arial" panose="020B0604020202020204" pitchFamily="34" charset="0"/>
                <a:cs typeface="Arial" panose="020B0604020202020204" pitchFamily="34" charset="0"/>
              </a:rPr>
              <a:t> </a:t>
            </a:r>
            <a:r>
              <a:rPr lang="de-CH" b="0" u="none" dirty="0" smtClean="0">
                <a:latin typeface="Arial" panose="020B0604020202020204" pitchFamily="34" charset="0"/>
                <a:cs typeface="Arial" panose="020B0604020202020204" pitchFamily="34" charset="0"/>
              </a:rPr>
              <a:t> </a:t>
            </a:r>
            <a:r>
              <a:rPr lang="ar" b="0" u="none" dirty="0">
                <a:latin typeface="Arial" panose="020B0604020202020204" pitchFamily="34" charset="0"/>
                <a:cs typeface="Arial" panose="020B0604020202020204" pitchFamily="34" charset="0"/>
              </a:rPr>
              <a:t>ثلاثية العقار الفموية </a:t>
            </a:r>
            <a:r>
              <a:rPr lang="ar" b="0" u="none" dirty="0" smtClean="0">
                <a:latin typeface="Arial" panose="020B0604020202020204" pitchFamily="34" charset="0"/>
                <a:cs typeface="Arial" panose="020B0604020202020204" pitchFamily="34" charset="0"/>
              </a:rPr>
              <a:t>في </a:t>
            </a:r>
            <a:r>
              <a:rPr lang="ar" b="0" u="none" dirty="0">
                <a:latin typeface="Arial" panose="020B0604020202020204" pitchFamily="34" charset="0"/>
                <a:cs typeface="Arial" panose="020B0604020202020204" pitchFamily="34" charset="0"/>
              </a:rPr>
              <a:t>المرحلة الثالثة من دراسة ATLAS. </a:t>
            </a:r>
          </a:p>
          <a:p>
            <a:pPr marL="171450" indent="-171450" rtl="1" eaLnBrk="1" hangingPunct="1">
              <a:spcBef>
                <a:spcPct val="0"/>
              </a:spcBef>
              <a:buFontTx/>
              <a:buChar char="•"/>
            </a:pPr>
            <a:r>
              <a:rPr lang="ar" b="0" u="none" dirty="0">
                <a:latin typeface="Arial" panose="020B0604020202020204" pitchFamily="34" charset="0"/>
                <a:cs typeface="Arial" panose="020B0604020202020204" pitchFamily="34" charset="0"/>
              </a:rPr>
              <a:t>قدمت شركة ViiV Healthcare طلب عقار جديد إلى إدارة الغذاء والدواء الأمريكية بخصوص توليفة حقن شهري من كابوتيغرافير وريلبيفيرين في أبريل 2019.</a:t>
            </a:r>
          </a:p>
          <a:p>
            <a:pPr marL="171450" indent="-171450" rtl="1" eaLnBrk="1" hangingPunct="1">
              <a:spcBef>
                <a:spcPct val="0"/>
              </a:spcBef>
              <a:buFontTx/>
              <a:buChar char="•"/>
            </a:pPr>
            <a:r>
              <a:rPr lang="ar" b="0" u="none" dirty="0">
                <a:latin typeface="Arial" panose="020B0604020202020204" pitchFamily="34" charset="0"/>
                <a:cs typeface="Arial" panose="020B0604020202020204" pitchFamily="34" charset="0"/>
              </a:rPr>
              <a:t>تم قياس التحسن في القبول عن طريق </a:t>
            </a:r>
            <a:r>
              <a:rPr lang="ar" b="0" u="none" dirty="0">
                <a:solidFill>
                  <a:srgbClr val="000000"/>
                </a:solidFill>
                <a:latin typeface="Arial" panose="020B0604020202020204" pitchFamily="34" charset="0"/>
                <a:cs typeface="Arial" panose="020B0604020202020204" pitchFamily="34" charset="0"/>
              </a:rPr>
              <a:t>متوسط تغير المعدل (95% مجال ثقة CI) من </a:t>
            </a:r>
            <a:r>
              <a:rPr lang="ar-SA" b="0" u="none" dirty="0" smtClean="0">
                <a:latin typeface="Arial" panose="020B0604020202020204" pitchFamily="34" charset="0"/>
                <a:cs typeface="Arial" panose="020B0604020202020204" pitchFamily="34" charset="0"/>
              </a:rPr>
              <a:t>التقدير </a:t>
            </a:r>
            <a:r>
              <a:rPr lang="ar-SA" b="0" u="none" dirty="0">
                <a:latin typeface="Arial" panose="020B0604020202020204" pitchFamily="34" charset="0"/>
                <a:cs typeface="Arial" panose="020B0604020202020204" pitchFamily="34" charset="0"/>
              </a:rPr>
              <a:t>الأساسي </a:t>
            </a:r>
            <a:r>
              <a:rPr lang="ar" b="0" u="none" dirty="0">
                <a:solidFill>
                  <a:srgbClr val="000000"/>
                </a:solidFill>
                <a:latin typeface="Arial" panose="020B0604020202020204" pitchFamily="34" charset="0"/>
                <a:cs typeface="Arial" panose="020B0604020202020204" pitchFamily="34" charset="0"/>
              </a:rPr>
              <a:t> في نطاق القبول العام لاستبيان ACCEPT. كان التحسن في قبول العلاج أكبر بصورة ملحوظة للعلاج بالحقن عند الأسابيع 8 و24 و48. </a:t>
            </a:r>
          </a:p>
          <a:p>
            <a:pPr marL="171450" indent="-171450" rtl="1" eaLnBrk="1" hangingPunct="1">
              <a:spcBef>
                <a:spcPct val="0"/>
              </a:spcBef>
              <a:buFontTx/>
              <a:buChar char="•"/>
            </a:pPr>
            <a:r>
              <a:rPr lang="ar" b="0" u="none" dirty="0">
                <a:solidFill>
                  <a:srgbClr val="000000"/>
                </a:solidFill>
                <a:latin typeface="Arial" panose="020B0604020202020204" pitchFamily="34" charset="0"/>
                <a:cs typeface="Arial" panose="020B0604020202020204" pitchFamily="34" charset="0"/>
              </a:rPr>
              <a:t>لاحظوا أن التغير في مدى الرضا عن العلاج تم قياسه في الأسبوع 44، إذ خضع المشاركين في مجموعة الحقن لمرحلة تمهيدية </a:t>
            </a:r>
            <a:r>
              <a:rPr lang="ar" dirty="0">
                <a:solidFill>
                  <a:srgbClr val="000000"/>
                </a:solidFill>
                <a:latin typeface="Arial" panose="020B0604020202020204" pitchFamily="34" charset="0"/>
                <a:cs typeface="Arial" panose="020B0604020202020204" pitchFamily="34" charset="0"/>
              </a:rPr>
              <a:t>مدتها 4 أسابيع باستخدام كابوتيغرافير وريلبيفيرين فمويًا قبل البدء بالعلاج بالحقن.</a:t>
            </a:r>
          </a:p>
          <a:p>
            <a:pPr marL="171450" indent="-171450" rtl="1" eaLnBrk="1" hangingPunct="1">
              <a:spcBef>
                <a:spcPct val="0"/>
              </a:spcBef>
              <a:buFontTx/>
              <a:buChar char="•"/>
            </a:pPr>
            <a:endParaRPr lang="en-GB" altLang="en-US"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08416647-B2B3-4005-8D45-5039FFCB4CD3}" type="slidenum">
              <a:rPr lang="en-GB" altLang="en-US" smtClean="0"/>
              <a:pPr fontAlgn="base">
                <a:spcBef>
                  <a:spcPct val="0"/>
                </a:spcBef>
                <a:spcAft>
                  <a:spcPct val="0"/>
                </a:spcAft>
              </a:pPr>
              <a:t>15</a:t>
            </a:fld>
            <a:endParaRPr lang="en-GB" altLang="en-US" dirty="0"/>
          </a:p>
        </p:txBody>
      </p:sp>
    </p:spTree>
    <p:extLst>
      <p:ext uri="{BB962C8B-B14F-4D97-AF65-F5344CB8AC3E}">
        <p14:creationId xmlns:p14="http://schemas.microsoft.com/office/powerpoint/2010/main" val="2501152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6481D31-7174-4B44-9D20-9D2E6ECE76E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defRPr/>
            </a:pPr>
            <a:r>
              <a:rPr lang="ar" dirty="0">
                <a:latin typeface="Arial" panose="020B0604020202020204" pitchFamily="34" charset="0"/>
                <a:cs typeface="Arial" panose="020B0604020202020204" pitchFamily="34" charset="0"/>
              </a:rPr>
              <a:t>قدم باتريس سيفير تلخيصًا للتطورات الأخيرة في بحوث السل، مع إبراز استمرار حدوث إصابات بالسل لدى المصابين بفيروس HIV. مصدر البيانات: التقرير العالمي للسل، 2018.</a:t>
            </a:r>
          </a:p>
          <a:p>
            <a:pPr marL="171450" indent="-171450" rtl="1" eaLnBrk="1" hangingPunct="1">
              <a:spcBef>
                <a:spcPct val="0"/>
              </a:spcBef>
              <a:buFontTx/>
              <a:buChar char="•"/>
              <a:defRPr/>
            </a:pPr>
            <a:r>
              <a:rPr lang="ar" dirty="0">
                <a:latin typeface="Arial" panose="020B0604020202020204" pitchFamily="34" charset="0"/>
                <a:cs typeface="Arial" panose="020B0604020202020204" pitchFamily="34" charset="0"/>
              </a:rPr>
              <a:t>وقد شدد على أهمية تحسين تشخيص السل، والحد من الظهور المتأخر للمصابين بفيروس HIV (حيث CD4 أقل من 350) وتحسين البدء في العلاجات المضادة للفيروسات </a:t>
            </a:r>
            <a:r>
              <a:rPr lang="ar" sz="1200" b="0" u="none" dirty="0" smtClean="0">
                <a:solidFill>
                  <a:srgbClr val="C00000"/>
                </a:solidFill>
                <a:latin typeface="Arial" panose="020B0604020202020204" pitchFamily="34" charset="0"/>
                <a:cs typeface="Arial" panose="020B0604020202020204" pitchFamily="34" charset="0"/>
              </a:rPr>
              <a:t>القهقرية</a:t>
            </a:r>
            <a:r>
              <a:rPr lang="ar" sz="1200"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a:t>
            </a:r>
          </a:p>
          <a:p>
            <a:pPr marL="171450" indent="-171450" rtl="1" eaLnBrk="1" hangingPunct="1">
              <a:spcBef>
                <a:spcPct val="0"/>
              </a:spcBef>
              <a:buFontTx/>
              <a:buChar char="•"/>
              <a:defRPr/>
            </a:pPr>
            <a:endParaRPr lang="en-GB" altLang="en-US" dirty="0">
              <a:latin typeface="Arial" panose="020B0604020202020204" pitchFamily="34" charset="0"/>
              <a:cs typeface="Arial" panose="020B0604020202020204" pitchFamily="34" charset="0"/>
            </a:endParaRPr>
          </a:p>
          <a:p>
            <a:pPr rtl="1" eaLnBrk="1" hangingPunct="1">
              <a:spcBef>
                <a:spcPct val="0"/>
              </a:spcBef>
              <a:defRPr/>
            </a:pPr>
            <a:endParaRPr lang="en-GB"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80556A07-353A-40B2-95B1-C31D9C049775}" type="slidenum">
              <a:rPr lang="en-GB" altLang="en-US" smtClean="0"/>
              <a:pPr fontAlgn="base">
                <a:spcBef>
                  <a:spcPct val="0"/>
                </a:spcBef>
                <a:spcAft>
                  <a:spcPct val="0"/>
                </a:spcAft>
              </a:pPr>
              <a:t>16</a:t>
            </a:fld>
            <a:endParaRPr lang="en-GB" altLang="en-US" dirty="0"/>
          </a:p>
        </p:txBody>
      </p:sp>
    </p:spTree>
    <p:extLst>
      <p:ext uri="{BB962C8B-B14F-4D97-AF65-F5344CB8AC3E}">
        <p14:creationId xmlns:p14="http://schemas.microsoft.com/office/powerpoint/2010/main" val="115180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نظام 3HP - أيزونيازيد وريفابينتين مرة واحدة أسبوعيًا لمدة 12 أسبوعًا - أظهرت دراسة Dolphin (</a:t>
            </a:r>
            <a:r>
              <a:rPr lang="en-GB" altLang="en-US" dirty="0">
                <a:latin typeface="Arial" panose="020B0604020202020204" pitchFamily="34" charset="0"/>
                <a:cs typeface="Arial" panose="020B0604020202020204" pitchFamily="34" charset="0"/>
              </a:rPr>
              <a:t>CROI 2019</a:t>
            </a:r>
            <a:r>
              <a:rPr lang="ar" dirty="0">
                <a:latin typeface="Arial" panose="020B0604020202020204" pitchFamily="34" charset="0"/>
                <a:cs typeface="Arial" panose="020B0604020202020204" pitchFamily="34" charset="0"/>
              </a:rPr>
              <a:t>) أنه يمكن استخدام هذا النظام مع دولوتغرافير، دون تغيير لجرعة دولوتغرافير؛ وأنه أيضًا آمن للاستخدام مع إيفافيرينز. توصي به مراكز مكافحة الأمراض والوقاية منها بمنظمة الصحة العالمية.</a:t>
            </a: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نظام 1HP - أيزونيازيد 300 مجم وريفابينتين 450-600 مجم مرة واحدة يوميًا لمدة شهر واحد - أظهرت دراسة </a:t>
            </a:r>
            <a:r>
              <a:rPr lang="en-GB" altLang="en-US" dirty="0">
                <a:latin typeface="Arial" panose="020B0604020202020204" pitchFamily="34" charset="0"/>
                <a:cs typeface="Arial" panose="020B0604020202020204" pitchFamily="34" charset="0"/>
              </a:rPr>
              <a:t>BRIEF-TB / A5279</a:t>
            </a:r>
            <a:r>
              <a:rPr lang="ar" dirty="0">
                <a:latin typeface="Arial" panose="020B0604020202020204" pitchFamily="34" charset="0"/>
                <a:cs typeface="Arial" panose="020B0604020202020204" pitchFamily="34" charset="0"/>
              </a:rPr>
              <a:t> (بحسب </a:t>
            </a:r>
            <a:r>
              <a:rPr lang="en-GB" altLang="en-US" dirty="0">
                <a:latin typeface="Arial" panose="020B0604020202020204" pitchFamily="34" charset="0"/>
                <a:cs typeface="Arial" panose="020B0604020202020204" pitchFamily="34" charset="0"/>
              </a:rPr>
              <a:t>CROI 2018</a:t>
            </a:r>
            <a:r>
              <a:rPr lang="ar" dirty="0">
                <a:latin typeface="Arial" panose="020B0604020202020204" pitchFamily="34" charset="0"/>
                <a:cs typeface="Arial" panose="020B0604020202020204" pitchFamily="34" charset="0"/>
              </a:rPr>
              <a:t>وكذلك NEJM</a:t>
            </a:r>
            <a:r>
              <a:rPr lang="ar-EG"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 14 مارس 2019، Swindells) أن هذا النظام لم يكن أقل </a:t>
            </a:r>
            <a:r>
              <a:rPr lang="ar" b="0" u="none" dirty="0" smtClean="0">
                <a:latin typeface="Arial" panose="020B0604020202020204" pitchFamily="34" charset="0"/>
                <a:cs typeface="Arial" panose="020B0604020202020204" pitchFamily="34" charset="0"/>
              </a:rPr>
              <a:t>نقصا</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من نظام 9H (أيزونيازيد 300 مجم مرة واحدة يوميًا لمدة 9 أشهر) في الوقاية من السل لدى المصابين بفيروس HIV، وأن له أحداث عكسية </a:t>
            </a:r>
            <a:r>
              <a:rPr lang="ar" sz="1200" b="1" u="sng" dirty="0">
                <a:solidFill>
                  <a:srgbClr val="C00000"/>
                </a:solidFill>
                <a:latin typeface="Arial" panose="020B0604020202020204" pitchFamily="34" charset="0"/>
                <a:cs typeface="Arial" panose="020B0604020202020204" pitchFamily="34" charset="0"/>
              </a:rPr>
              <a:t>سلبية </a:t>
            </a:r>
            <a:r>
              <a:rPr lang="ar" dirty="0">
                <a:latin typeface="Arial" panose="020B0604020202020204" pitchFamily="34" charset="0"/>
                <a:cs typeface="Arial" panose="020B0604020202020204" pitchFamily="34" charset="0"/>
              </a:rPr>
              <a:t> أقل ومعدل إكمال أعلى.  نحتاج إلى تقييم سلامة هذا النظام عند استخدامه مع دولوتغرافير أو إيفافيرينز.</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C1280FB9-F49A-4BD6-8B2E-DE39535F76AD}" type="slidenum">
              <a:rPr lang="en-GB" altLang="en-US" smtClean="0"/>
              <a:pPr fontAlgn="base">
                <a:spcBef>
                  <a:spcPct val="0"/>
                </a:spcBef>
                <a:spcAft>
                  <a:spcPct val="0"/>
                </a:spcAft>
              </a:pPr>
              <a:t>17</a:t>
            </a:fld>
            <a:endParaRPr lang="en-GB" altLang="en-US" dirty="0"/>
          </a:p>
        </p:txBody>
      </p:sp>
    </p:spTree>
    <p:extLst>
      <p:ext uri="{BB962C8B-B14F-4D97-AF65-F5344CB8AC3E}">
        <p14:creationId xmlns:p14="http://schemas.microsoft.com/office/powerpoint/2010/main" val="1102281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algn="just" rtl="1" eaLnBrk="1" hangingPunct="1">
              <a:lnSpc>
                <a:spcPct val="90000"/>
              </a:lnSpc>
              <a:spcBef>
                <a:spcPct val="0"/>
              </a:spcBef>
              <a:buFontTx/>
              <a:buChar char="•"/>
            </a:pPr>
            <a:r>
              <a:rPr lang="ar" sz="1200" dirty="0">
                <a:latin typeface="Arial" panose="020B0604020202020204" pitchFamily="34" charset="0"/>
                <a:cs typeface="Arial" panose="020B0604020202020204" pitchFamily="34" charset="0"/>
              </a:rPr>
              <a:t>هناك حاجة لبدائل للأنظمة القائمة على إيفافيرينز للمرضى المصابين بفيروس HIV مع السل (HIV/TB) لمجابهة عدم تحمل الجهاز العصبي المركزي ومقاومة العقار ضد NNRTIs. </a:t>
            </a:r>
          </a:p>
          <a:p>
            <a:pPr marL="171450" indent="-171450" algn="just" rtl="1" eaLnBrk="1" hangingPunct="1">
              <a:lnSpc>
                <a:spcPct val="90000"/>
              </a:lnSpc>
              <a:spcBef>
                <a:spcPct val="0"/>
              </a:spcBef>
              <a:buFontTx/>
              <a:buChar char="•"/>
            </a:pPr>
            <a:r>
              <a:rPr lang="ar" sz="1200" dirty="0">
                <a:latin typeface="Arial" panose="020B0604020202020204" pitchFamily="34" charset="0"/>
                <a:cs typeface="Arial" panose="020B0604020202020204" pitchFamily="34" charset="0"/>
              </a:rPr>
              <a:t>تم تقييم مثبطات نقل الشريط الدامج (INSTIs) كبدائل. تظهر الحركية الدوائية لدولوتغرافير ورالتغرافير أنه يتم تعويض التفاعل مع ريفامبيسين عند استخدام جرعة مضاعفة من INSTI.</a:t>
            </a:r>
          </a:p>
          <a:p>
            <a:pPr marL="171450" indent="-171450" algn="just" rtl="1" eaLnBrk="1" hangingPunct="1">
              <a:lnSpc>
                <a:spcPct val="90000"/>
              </a:lnSpc>
              <a:spcBef>
                <a:spcPct val="0"/>
              </a:spcBef>
              <a:buFontTx/>
              <a:buChar char="•"/>
            </a:pPr>
            <a:r>
              <a:rPr lang="ar" sz="1200" dirty="0">
                <a:latin typeface="Arial" panose="020B0604020202020204" pitchFamily="34" charset="0"/>
                <a:cs typeface="Arial" panose="020B0604020202020204" pitchFamily="34" charset="0"/>
              </a:rPr>
              <a:t>قارنت دراسة </a:t>
            </a:r>
            <a:r>
              <a:rPr lang="pt-PT" sz="1200" dirty="0">
                <a:latin typeface="Arial" panose="020B0604020202020204" pitchFamily="34" charset="0"/>
                <a:cs typeface="Arial" panose="020B0604020202020204" pitchFamily="34" charset="0"/>
              </a:rPr>
              <a:t>ANRS 12300 REFLATE </a:t>
            </a:r>
            <a:r>
              <a:rPr lang="ar-EG" sz="1200" dirty="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(بحسب </a:t>
            </a:r>
            <a:r>
              <a:rPr lang="pt-PT" altLang="en-US" sz="1200" dirty="0">
                <a:latin typeface="Arial" panose="020B0604020202020204" pitchFamily="34" charset="0"/>
                <a:cs typeface="Arial" panose="020B0604020202020204" pitchFamily="34" charset="0"/>
              </a:rPr>
              <a:t>Grinsztejn, Lancet HIV 2014</a:t>
            </a:r>
            <a:r>
              <a:rPr lang="ar" sz="1200" dirty="0">
                <a:latin typeface="Arial" panose="020B0604020202020204" pitchFamily="34" charset="0"/>
                <a:cs typeface="Arial" panose="020B0604020202020204" pitchFamily="34" charset="0"/>
              </a:rPr>
              <a:t>) جرعتين من رالتغرافير (جرعة غير معدلة بمقدار 400 مجم مرتين يوميًا وجرعة مضاعفة بمقدار 800 مجم مرتين يوميًا)؛ ولم تكن جرعة 400 مجم من رالتغرافير أقل تأثيرًا وتم اختيارها بناءً على </a:t>
            </a:r>
            <a:r>
              <a:rPr lang="ar" sz="1200" b="0" u="none" dirty="0">
                <a:solidFill>
                  <a:schemeClr val="tx1"/>
                </a:solidFill>
                <a:latin typeface="Arial" panose="020B0604020202020204" pitchFamily="34" charset="0"/>
                <a:cs typeface="Arial" panose="020B0604020202020204" pitchFamily="34" charset="0"/>
              </a:rPr>
              <a:t>درجة التحمل والتكلفة وعبء الأدوية. الجرعة 400 مجم مرتين يوميًا هي الاستعمال المرخص به لعلاج البالغين.</a:t>
            </a:r>
          </a:p>
          <a:p>
            <a:pPr marL="171450" indent="-171450" algn="just" rtl="1" eaLnBrk="1" hangingPunct="1">
              <a:lnSpc>
                <a:spcPct val="90000"/>
              </a:lnSpc>
              <a:spcBef>
                <a:spcPct val="0"/>
              </a:spcBef>
              <a:buFontTx/>
              <a:buChar char="•"/>
            </a:pPr>
            <a:r>
              <a:rPr lang="ar" sz="1200" b="0" u="none" dirty="0">
                <a:solidFill>
                  <a:schemeClr val="tx1"/>
                </a:solidFill>
                <a:latin typeface="Arial" panose="020B0604020202020204" pitchFamily="34" charset="0"/>
                <a:cs typeface="Arial" panose="020B0604020202020204" pitchFamily="34" charset="0"/>
              </a:rPr>
              <a:t>دراسة </a:t>
            </a:r>
            <a:r>
              <a:rPr lang="pt-PT" sz="1200" b="0" u="none" dirty="0">
                <a:solidFill>
                  <a:schemeClr val="tx1"/>
                </a:solidFill>
                <a:latin typeface="Arial" panose="020B0604020202020204" pitchFamily="34" charset="0"/>
                <a:cs typeface="Arial" panose="020B0604020202020204" pitchFamily="34" charset="0"/>
              </a:rPr>
              <a:t>ANRS 12300 REFLATE</a:t>
            </a:r>
            <a:r>
              <a:rPr lang="ar" sz="1200" b="0" u="none" dirty="0">
                <a:solidFill>
                  <a:schemeClr val="tx1"/>
                </a:solidFill>
                <a:latin typeface="Arial" panose="020B0604020202020204" pitchFamily="34" charset="0"/>
                <a:cs typeface="Arial" panose="020B0604020202020204" pitchFamily="34" charset="0"/>
              </a:rPr>
              <a:t>: المرحلة 3 مقارنة </a:t>
            </a:r>
            <a:r>
              <a:rPr lang="ar-SA" sz="1200" b="0" u="none" dirty="0" smtClean="0">
                <a:solidFill>
                  <a:schemeClr val="tx1"/>
                </a:solidFill>
                <a:latin typeface="Arial" panose="020B0604020202020204" pitchFamily="34" charset="0"/>
                <a:cs typeface="Arial" panose="020B0604020202020204" pitchFamily="34" charset="0"/>
              </a:rPr>
              <a:t>عدم </a:t>
            </a:r>
            <a:r>
              <a:rPr lang="ar-SA" sz="1200" b="0" u="none" dirty="0">
                <a:solidFill>
                  <a:schemeClr val="tx1"/>
                </a:solidFill>
                <a:latin typeface="Arial" panose="020B0604020202020204" pitchFamily="34" charset="0"/>
                <a:cs typeface="Arial" panose="020B0604020202020204" pitchFamily="34" charset="0"/>
              </a:rPr>
              <a:t>النقص</a:t>
            </a:r>
            <a:r>
              <a:rPr lang="ar" sz="1200" b="0" u="none" dirty="0">
                <a:solidFill>
                  <a:schemeClr val="tx1"/>
                </a:solidFill>
                <a:latin typeface="Arial" panose="020B0604020202020204" pitchFamily="34" charset="0"/>
                <a:cs typeface="Arial" panose="020B0604020202020204" pitchFamily="34" charset="0"/>
              </a:rPr>
              <a:t> رالتيغرافير 400 مجم مرتين يوميًا مقابل إيفافيرينز 800 مجم مرة واحدة يوميًا، زائد تينوفوفير/لاميفودين مرة واحدة يوميًا، 460 مشاركًا في البرازيل وساحل العاج وفرنسا وموزامبيق وفيتنام.</a:t>
            </a:r>
          </a:p>
          <a:p>
            <a:pPr marL="171450" indent="-171450" algn="just" rtl="1" eaLnBrk="1" hangingPunct="1">
              <a:lnSpc>
                <a:spcPct val="90000"/>
              </a:lnSpc>
              <a:spcBef>
                <a:spcPct val="0"/>
              </a:spcBef>
              <a:buFontTx/>
              <a:buChar char="•"/>
            </a:pPr>
            <a:r>
              <a:rPr lang="ar" sz="1200" b="0" u="none" dirty="0">
                <a:solidFill>
                  <a:schemeClr val="tx1"/>
                </a:solidFill>
                <a:latin typeface="Arial" panose="020B0604020202020204" pitchFamily="34" charset="0"/>
                <a:cs typeface="Arial" panose="020B0604020202020204" pitchFamily="34" charset="0"/>
              </a:rPr>
              <a:t>نقطة نهاية أولية: نسب أقل من 50 نسخة/مل من الحمض الريبوزي لفيروس HIV-1 عند الأسبوع 48 (تحليل اللمحات السريعة). -12% هامش </a:t>
            </a:r>
            <a:r>
              <a:rPr lang="ar-SA" sz="1200" b="0" u="none" dirty="0" smtClean="0">
                <a:solidFill>
                  <a:schemeClr val="tx1"/>
                </a:solidFill>
                <a:latin typeface="Arial" panose="020B0604020202020204" pitchFamily="34" charset="0"/>
                <a:cs typeface="Arial" panose="020B0604020202020204" pitchFamily="34" charset="0"/>
              </a:rPr>
              <a:t>عدم </a:t>
            </a:r>
            <a:r>
              <a:rPr lang="ar-SA" sz="1200" b="0" u="none" dirty="0">
                <a:solidFill>
                  <a:schemeClr val="tx1"/>
                </a:solidFill>
                <a:latin typeface="Arial" panose="020B0604020202020204" pitchFamily="34" charset="0"/>
                <a:cs typeface="Arial" panose="020B0604020202020204" pitchFamily="34" charset="0"/>
              </a:rPr>
              <a:t>النقص</a:t>
            </a:r>
            <a:r>
              <a:rPr lang="ar" sz="1200" b="0" u="none" dirty="0">
                <a:solidFill>
                  <a:schemeClr val="tx1"/>
                </a:solidFill>
                <a:latin typeface="Arial" panose="020B0604020202020204" pitchFamily="34" charset="0"/>
                <a:cs typeface="Arial" panose="020B0604020202020204" pitchFamily="34" charset="0"/>
              </a:rPr>
              <a:t> . فرق علاجي لعقار رالتغرافير-إيفافيرينز -5. 1% (95% مجال ثقة CI 3.7، -13.9%).</a:t>
            </a:r>
          </a:p>
          <a:p>
            <a:pPr marL="171450" indent="-171450" algn="just" rtl="1" eaLnBrk="1" hangingPunct="1">
              <a:lnSpc>
                <a:spcPct val="90000"/>
              </a:lnSpc>
              <a:spcBef>
                <a:spcPct val="0"/>
              </a:spcBef>
              <a:buFontTx/>
              <a:buChar char="•"/>
            </a:pPr>
            <a:r>
              <a:rPr lang="ar" sz="1200" dirty="0">
                <a:solidFill>
                  <a:srgbClr val="000000"/>
                </a:solidFill>
                <a:latin typeface="Arial" panose="020B0604020202020204" pitchFamily="34" charset="0"/>
                <a:cs typeface="Arial" panose="020B0604020202020204" pitchFamily="34" charset="0"/>
              </a:rPr>
              <a:t>معدل أعلى من عدم الاستجابة الفيروسية في مجموعة رالتغرافير (29% مقابل 22</a:t>
            </a:r>
            <a:r>
              <a:rPr lang="ar" sz="1200" dirty="0" smtClean="0">
                <a:solidFill>
                  <a:srgbClr val="000000"/>
                </a:solidFill>
                <a:latin typeface="Arial" panose="020B0604020202020204" pitchFamily="34" charset="0"/>
                <a:cs typeface="Arial" panose="020B0604020202020204" pitchFamily="34" charset="0"/>
              </a:rPr>
              <a:t>%)</a:t>
            </a:r>
            <a:r>
              <a:rPr lang="en-US" sz="1200" dirty="0" smtClean="0">
                <a:solidFill>
                  <a:srgbClr val="000000"/>
                </a:solidFill>
                <a:latin typeface="Arial" panose="020B0604020202020204" pitchFamily="34" charset="0"/>
                <a:cs typeface="Arial" panose="020B0604020202020204" pitchFamily="34" charset="0"/>
              </a:rPr>
              <a:t>.</a:t>
            </a:r>
            <a:endParaRPr lang="ar" sz="1200" dirty="0">
              <a:solidFill>
                <a:srgbClr val="000000"/>
              </a:solidFill>
              <a:latin typeface="Arial" panose="020B0604020202020204" pitchFamily="34" charset="0"/>
              <a:cs typeface="Arial" panose="020B0604020202020204" pitchFamily="34" charset="0"/>
            </a:endParaRPr>
          </a:p>
          <a:p>
            <a:pPr marL="171450" indent="-171450" algn="just" rtl="1" eaLnBrk="1" hangingPunct="1">
              <a:lnSpc>
                <a:spcPct val="90000"/>
              </a:lnSpc>
              <a:spcBef>
                <a:spcPct val="0"/>
              </a:spcBef>
              <a:buFontTx/>
              <a:buChar char="•"/>
            </a:pPr>
            <a:r>
              <a:rPr lang="ar" sz="1200" dirty="0">
                <a:latin typeface="Arial" panose="020B0604020202020204" pitchFamily="34" charset="0"/>
                <a:cs typeface="Arial" panose="020B0604020202020204" pitchFamily="34" charset="0"/>
              </a:rPr>
              <a:t>بناءً على هذه النتائج، ينبغي الاستمرار في معالة إيفافيرينز على أنه خط العلاج الأول المفضل للمرضى المصابين بالسل وفيروس HIV معًا.</a:t>
            </a:r>
          </a:p>
          <a:p>
            <a:pPr marL="171450" indent="-171450" algn="just" rtl="1" eaLnBrk="1" hangingPunct="1">
              <a:lnSpc>
                <a:spcPct val="90000"/>
              </a:lnSpc>
              <a:spcBef>
                <a:spcPct val="0"/>
              </a:spcBef>
              <a:buFontTx/>
              <a:buChar char="•"/>
            </a:pPr>
            <a:endParaRPr lang="fr-FR" altLang="en-US" dirty="0">
              <a:solidFill>
                <a:srgbClr val="000000"/>
              </a:solidFill>
              <a:latin typeface="Arial" panose="020B0604020202020204" pitchFamily="34" charset="0"/>
              <a:cs typeface="Arial" panose="020B0604020202020204" pitchFamily="34" charset="0"/>
            </a:endParaRPr>
          </a:p>
          <a:p>
            <a:pPr marL="171450" indent="-171450" algn="just" rtl="1" eaLnBrk="1" hangingPunct="1">
              <a:lnSpc>
                <a:spcPct val="90000"/>
              </a:lnSpc>
              <a:spcBef>
                <a:spcPct val="0"/>
              </a:spcBef>
              <a:buFontTx/>
              <a:buChar char="•"/>
            </a:pPr>
            <a:endParaRPr lang="en-GB" altLang="en-US" dirty="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E9EB5656-27ED-4608-B1D4-9BE2AE327D7E}" type="slidenum">
              <a:rPr lang="en-GB" altLang="en-US" smtClean="0"/>
              <a:pPr fontAlgn="base">
                <a:spcBef>
                  <a:spcPct val="0"/>
                </a:spcBef>
                <a:spcAft>
                  <a:spcPct val="0"/>
                </a:spcAft>
              </a:pPr>
              <a:t>18</a:t>
            </a:fld>
            <a:endParaRPr lang="en-GB" altLang="en-US" dirty="0"/>
          </a:p>
        </p:txBody>
      </p:sp>
    </p:spTree>
    <p:extLst>
      <p:ext uri="{BB962C8B-B14F-4D97-AF65-F5344CB8AC3E}">
        <p14:creationId xmlns:p14="http://schemas.microsoft.com/office/powerpoint/2010/main" val="1997153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إسلاترافير </a:t>
            </a:r>
            <a:r>
              <a:rPr lang="en-GB" altLang="en-US" dirty="0">
                <a:latin typeface="Arial" panose="020B0604020202020204" pitchFamily="34" charset="0"/>
                <a:cs typeface="Arial" panose="020B0604020202020204" pitchFamily="34" charset="0"/>
              </a:rPr>
              <a:t>ISL, MK-8591</a:t>
            </a:r>
            <a:r>
              <a:rPr lang="en-US" altLang="en-US" dirty="0">
                <a:latin typeface="Arial" panose="020B0604020202020204" pitchFamily="34" charset="0"/>
                <a:cs typeface="Arial" panose="020B0604020202020204" pitchFamily="34" charset="0"/>
              </a:rPr>
              <a:t>)</a:t>
            </a:r>
            <a:r>
              <a:rPr lang="ar" dirty="0">
                <a:latin typeface="Arial" panose="020B0604020202020204" pitchFamily="34" charset="0"/>
                <a:cs typeface="Arial" panose="020B0604020202020204" pitchFamily="34" charset="0"/>
              </a:rPr>
              <a:t>) هو أول دواء بحثي من فئة الأدوية المثبطة العكسية الناسخة النوكليوزيدية. عمر نصفي خلوي طويل (120 ساعة تقريبًا)، حاجز مقاومة مرتفع، إمكانية استخدام جرعات يومية أو أسبوعية. قيد التطوير من جانب شركة Merck.</a:t>
            </a: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دورافين (DOR) هو عقار من الجيل التالي من المثبطات العكسية الناسخة غير النيوكليوزيدية (NNRTI) وهو معتمد باسم بيفيلترو، أو في توليفة مع لاميفودين وتينوفوفير باسم ديلستريغو. كلا المنتجين تسوقهما شركة Merck.</a:t>
            </a: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دراسة DRIVE2SIMPLIFY: المرحلة 2 من دراسة مختلفة الجرعات. الجزء 1: وُزع المشاركون عشوائيًا لتلقي ثلاث جرعات من إسلاترافير + دورافين 100 مجم مرة واحدة يوميًا + لاميفودين 300 مجم مرة واحدة يوميًا أو بتلقي دورافين/لاميفودين/تينوفوفير؛ المشاركون ممن لديهم أقل من 50 نسخة/مل عند الأسبوع 20 مؤهلون للتحويل إلى الجزء 2 لتلقي دورافين/إسلاترافير أو الاستمرار على دورافين/لاميفودين/تينوفوفير عند الأسبوع </a:t>
            </a:r>
            <a:r>
              <a:rPr lang="ar" dirty="0" smtClean="0">
                <a:latin typeface="Arial" panose="020B0604020202020204" pitchFamily="34" charset="0"/>
                <a:cs typeface="Arial" panose="020B0604020202020204" pitchFamily="34" charset="0"/>
              </a:rPr>
              <a:t>24</a:t>
            </a:r>
            <a:r>
              <a:rPr lang="en-US" dirty="0" smtClean="0">
                <a:latin typeface="Arial" panose="020B0604020202020204" pitchFamily="34" charset="0"/>
                <a:cs typeface="Arial" panose="020B0604020202020204" pitchFamily="34" charset="0"/>
              </a:rPr>
              <a:t>.</a:t>
            </a:r>
            <a:endParaRPr lang="ar"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الفشل الفيروسي وفق تعريف البروتوكول: قياسين متتابعتين لقيمة الحمض الريبوزي لفيروس </a:t>
            </a:r>
            <a:r>
              <a:rPr lang="en-US" dirty="0">
                <a:latin typeface="Arial" panose="020B0604020202020204" pitchFamily="34" charset="0"/>
                <a:cs typeface="Arial" panose="020B0604020202020204" pitchFamily="34" charset="0"/>
              </a:rPr>
              <a:t>HIV-1</a:t>
            </a:r>
            <a:r>
              <a:rPr lang="ar-EG" baseline="0" dirty="0">
                <a:latin typeface="Arial" panose="020B0604020202020204" pitchFamily="34" charset="0"/>
                <a:cs typeface="Arial" panose="020B0604020202020204" pitchFamily="34" charset="0"/>
              </a:rPr>
              <a:t> </a:t>
            </a:r>
            <a:r>
              <a:rPr lang="ar" b="0" u="none" dirty="0" smtClean="0">
                <a:latin typeface="Arial" panose="020B0604020202020204" pitchFamily="34" charset="0"/>
                <a:cs typeface="Arial" panose="020B0604020202020204" pitchFamily="34" charset="0"/>
              </a:rPr>
              <a:t>اكثر</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من 50 نسخة/مل بينهما أسبوع واحد على الأقل بعد قياس بقيمة حمض ريبوزي لفيروس </a:t>
            </a:r>
            <a:r>
              <a:rPr lang="en-US" dirty="0">
                <a:latin typeface="Arial" panose="020B0604020202020204" pitchFamily="34" charset="0"/>
                <a:cs typeface="Arial" panose="020B0604020202020204" pitchFamily="34" charset="0"/>
              </a:rPr>
              <a:t>HIV-1</a:t>
            </a:r>
            <a:r>
              <a:rPr lang="ar-EG"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أقل من 50 نسخة/مل، أو 1 حمض ريبوزي لفيروس </a:t>
            </a:r>
            <a:r>
              <a:rPr lang="en-US" dirty="0">
                <a:latin typeface="Arial" panose="020B0604020202020204" pitchFamily="34" charset="0"/>
                <a:cs typeface="Arial" panose="020B0604020202020204" pitchFamily="34" charset="0"/>
              </a:rPr>
              <a:t>HIV-1</a:t>
            </a:r>
            <a:r>
              <a:rPr lang="ar-EG"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أكبر من 1 لوغاريتم فوق النظير بعد الخفض المبدئي إلى 1 حمض ريبوزي لفيروس </a:t>
            </a:r>
            <a:r>
              <a:rPr lang="en-US" dirty="0">
                <a:latin typeface="Arial" panose="020B0604020202020204" pitchFamily="34" charset="0"/>
                <a:cs typeface="Arial" panose="020B0604020202020204" pitchFamily="34" charset="0"/>
              </a:rPr>
              <a:t>HIV-1</a:t>
            </a:r>
            <a:r>
              <a:rPr lang="ar-EG" baseline="0"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أقل من 1 لوغاريتم</a:t>
            </a:r>
            <a:r>
              <a:rPr lang="ar"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t>
            </a:r>
            <a:r>
              <a:rPr lang="ar" dirty="0" smtClean="0">
                <a:latin typeface="Arial" panose="020B0604020202020204" pitchFamily="34" charset="0"/>
                <a:cs typeface="Arial" panose="020B0604020202020204" pitchFamily="34" charset="0"/>
              </a:rPr>
              <a:t> </a:t>
            </a:r>
            <a:endParaRPr lang="ar"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فشلان فيروسيان في كلٍ من الجرعتين 0.25 مجم و0.75 مجم في مجموعات إسلاترافير وفشل واحد في مجموعة دورافين/لاميفودين/تينوفوفير.</a:t>
            </a: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شهدت نسبة أعلى من المشاركين في مجموعة دورافين/تينوفوفير/إيمتريسيتابين أحداثًا </a:t>
            </a:r>
            <a:r>
              <a:rPr lang="ar" b="0" u="none" dirty="0" smtClean="0">
                <a:latin typeface="Arial" panose="020B0604020202020204" pitchFamily="34" charset="0"/>
                <a:cs typeface="Arial" panose="020B0604020202020204" pitchFamily="34" charset="0"/>
              </a:rPr>
              <a:t>سلبية</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مرتبطة بالعقار (19%) مقارنة بالمجموعات ثنائية العقار (7.8%).</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D032DB6E-F176-4508-9498-D6DFB5CBA7B5}" type="slidenum">
              <a:rPr lang="en-GB" altLang="en-US" smtClean="0"/>
              <a:pPr fontAlgn="base">
                <a:spcBef>
                  <a:spcPct val="0"/>
                </a:spcBef>
                <a:spcAft>
                  <a:spcPct val="0"/>
                </a:spcAft>
              </a:pPr>
              <a:t>19</a:t>
            </a:fld>
            <a:endParaRPr lang="en-GB" altLang="en-US" dirty="0"/>
          </a:p>
        </p:txBody>
      </p:sp>
    </p:spTree>
    <p:extLst>
      <p:ext uri="{BB962C8B-B14F-4D97-AF65-F5344CB8AC3E}">
        <p14:creationId xmlns:p14="http://schemas.microsoft.com/office/powerpoint/2010/main" val="2464154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rtl="1"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219F5D7D-4C80-41FE-B7EC-22BFA79D9B0E}" type="slidenum">
              <a:rPr lang="en-GB" altLang="en-US" smtClean="0"/>
              <a:pPr fontAlgn="base">
                <a:spcBef>
                  <a:spcPct val="0"/>
                </a:spcBef>
                <a:spcAft>
                  <a:spcPct val="0"/>
                </a:spcAft>
              </a:pPr>
              <a:t>2</a:t>
            </a:fld>
            <a:endParaRPr lang="en-GB" altLang="en-US" dirty="0"/>
          </a:p>
        </p:txBody>
      </p:sp>
    </p:spTree>
    <p:extLst>
      <p:ext uri="{BB962C8B-B14F-4D97-AF65-F5344CB8AC3E}">
        <p14:creationId xmlns:p14="http://schemas.microsoft.com/office/powerpoint/2010/main" val="3158661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فوستيمسافير هو مثبط لارتباط فيروس </a:t>
            </a:r>
            <a:r>
              <a:rPr lang="en-US" dirty="0">
                <a:latin typeface="Arial" panose="020B0604020202020204" pitchFamily="34" charset="0"/>
                <a:cs typeface="Arial" panose="020B0604020202020204" pitchFamily="34" charset="0"/>
              </a:rPr>
              <a:t>HIV-1</a:t>
            </a:r>
            <a:r>
              <a:rPr lang="ar-EG" baseline="0"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والذي يرتبط مع البروتين السكري gp 120 لفيروس </a:t>
            </a:r>
            <a:r>
              <a:rPr lang="en-US" dirty="0">
                <a:latin typeface="Arial" panose="020B0604020202020204" pitchFamily="34" charset="0"/>
                <a:cs typeface="Arial" panose="020B0604020202020204" pitchFamily="34" charset="0"/>
              </a:rPr>
              <a:t>HIV-1</a:t>
            </a:r>
            <a:r>
              <a:rPr lang="ar-EG" baseline="0"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 وهو قيد التطوير من جانب ViiV Healthcare. </a:t>
            </a: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BRIGHTE هي المرحلة 3 من دراسة جارية لتقييم فوستيمسافير لدى بالغين شديدي الخبرة العلاجية مصابين بفيروس </a:t>
            </a:r>
            <a:r>
              <a:rPr lang="en-US" dirty="0">
                <a:latin typeface="Arial" panose="020B0604020202020204" pitchFamily="34" charset="0"/>
                <a:cs typeface="Arial" panose="020B0604020202020204" pitchFamily="34" charset="0"/>
              </a:rPr>
              <a:t>HIV-1</a:t>
            </a:r>
            <a:r>
              <a:rPr lang="ar-EG" baseline="0"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مقاوم لعقاقير متعددة. نقطة النهاية الأولية التي تحققت: زيادة الفاعلية مقابل الدواء الوهمي بعد 8 أيام من العلاج الأحادي الوظيفي. </a:t>
            </a: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عُرضت نتائج الفاعلية والسلامة عند الأسبوع 96 في IAS 2019.</a:t>
            </a: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مجموعة دراسة شديدة الخبرة العلاجية؛ 52% من أفراد دراسة التعرض الموزعين عشوائيًا كان لديهم عامل واحد فقط نشط بالكامل في النظام الأساسي الأمثل في أغلب الحالات دولوتغرافير. </a:t>
            </a: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الحمض الريبوزي لفيروس </a:t>
            </a:r>
            <a:r>
              <a:rPr lang="en-US" dirty="0">
                <a:latin typeface="Arial" panose="020B0604020202020204" pitchFamily="34" charset="0"/>
                <a:cs typeface="Arial" panose="020B0604020202020204" pitchFamily="34" charset="0"/>
              </a:rPr>
              <a:t>HIV-1</a:t>
            </a:r>
            <a:r>
              <a:rPr lang="ar-EG" baseline="0"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أقل من 50 نسخة (تحليل اللمحات السريعة، ITT=E) عند الأسبوع 96: نسبة 60% في دراسة التعرض عشوائية التوزيع (163/272) ونسبة 37% في دراسة التعرض غير عشوائية التوزيع (37/99). أحداث </a:t>
            </a:r>
            <a:r>
              <a:rPr lang="ar" sz="1200" b="0" u="none" dirty="0" smtClean="0">
                <a:solidFill>
                  <a:srgbClr val="C00000"/>
                </a:solidFill>
                <a:latin typeface="Arial" panose="020B0604020202020204" pitchFamily="34" charset="0"/>
                <a:cs typeface="Arial" panose="020B0604020202020204" pitchFamily="34" charset="0"/>
              </a:rPr>
              <a:t>سلبية</a:t>
            </a:r>
            <a:r>
              <a:rPr lang="ar" sz="1200" dirty="0" smtClean="0">
                <a:latin typeface="Arial" panose="020B0604020202020204" pitchFamily="34" charset="0"/>
                <a:cs typeface="Arial" panose="020B0604020202020204" pitchFamily="34" charset="0"/>
              </a:rPr>
              <a:t> </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مرتبطة بالعقار من الدرجتين 2-4 في 21% من كل المشاركين الذين تم علاجهم؛ أغلب الحالات، غثيان (4%)، إسهال (2%)، صداع (2%).</a:t>
            </a:r>
            <a:endParaRPr lang="en-US" altLang="en-US"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لوحظت تحسينات مستمرة ومهمة سريريًا في عدد الخلايا التائية +CD4 وفي النسبة CD</a:t>
            </a:r>
            <a:r>
              <a:rPr lang="en-US" dirty="0">
                <a:latin typeface="Arial" panose="020B0604020202020204" pitchFamily="34" charset="0"/>
                <a:cs typeface="Arial" panose="020B0604020202020204" pitchFamily="34" charset="0"/>
              </a:rPr>
              <a:t>8</a:t>
            </a:r>
            <a:r>
              <a:rPr lang="ar"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D4</a:t>
            </a:r>
            <a:r>
              <a:rPr lang="ar" dirty="0">
                <a:latin typeface="Arial" panose="020B0604020202020204" pitchFamily="34" charset="0"/>
                <a:cs typeface="Arial" panose="020B0604020202020204" pitchFamily="34" charset="0"/>
              </a:rPr>
              <a:t> خلال الأسبوع 96، وتضمنت المصابين الأضعف مناعيًا عند بدء العلاج (+205 خلية/ميكرولتر في المجموعة عشوائية التوزيع، +119 خلية/ميكرولتر في المجموعة غير عشوائية التوزيع).</a:t>
            </a:r>
          </a:p>
          <a:p>
            <a:pPr marL="171450" indent="-171450" rtl="1" eaLnBrk="1" hangingPunct="1">
              <a:spcBef>
                <a:spcPct val="0"/>
              </a:spcBef>
              <a:buFontTx/>
              <a:buChar char="•"/>
            </a:pPr>
            <a:endParaRPr lang="en-US" altLang="en-US" dirty="0"/>
          </a:p>
          <a:p>
            <a:pPr marL="171450" indent="-171450" rtl="1" eaLnBrk="1" hangingPunct="1">
              <a:spcBef>
                <a:spcPct val="0"/>
              </a:spcBef>
              <a:buFontTx/>
              <a:buChar char="•"/>
            </a:pPr>
            <a:endParaRPr lang="en-GB"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E74303ED-EE6D-431A-A7C1-C9579F7BDE3E}" type="slidenum">
              <a:rPr lang="en-GB" altLang="en-US" smtClean="0"/>
              <a:pPr fontAlgn="base">
                <a:spcBef>
                  <a:spcPct val="0"/>
                </a:spcBef>
                <a:spcAft>
                  <a:spcPct val="0"/>
                </a:spcAft>
              </a:pPr>
              <a:t>20</a:t>
            </a:fld>
            <a:endParaRPr lang="en-GB" altLang="en-US" dirty="0"/>
          </a:p>
        </p:txBody>
      </p:sp>
    </p:spTree>
    <p:extLst>
      <p:ext uri="{BB962C8B-B14F-4D97-AF65-F5344CB8AC3E}">
        <p14:creationId xmlns:p14="http://schemas.microsoft.com/office/powerpoint/2010/main" val="3977309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6F59F6B-C6B4-48B9-9BE9-819E54C2ADB3}"/>
              </a:ext>
            </a:extLst>
          </p:cNvPr>
          <p:cNvSpPr>
            <a:spLocks noGrp="1"/>
          </p:cNvSpPr>
          <p:nvPr>
            <p:ph type="body" idx="1"/>
          </p:nvPr>
        </p:nvSpPr>
        <p:spPr/>
        <p:txBody>
          <a:bodyPr rtlCol="1"/>
          <a:lstStyle/>
          <a:p>
            <a:pPr marL="171450" indent="-171450" rtl="1" eaLnBrk="1" fontAlgn="auto" hangingPunct="1">
              <a:spcBef>
                <a:spcPts val="0"/>
              </a:spcBef>
              <a:spcAft>
                <a:spcPts val="0"/>
              </a:spcAft>
              <a:buFont typeface="Arial" panose="020B0604020202020204" pitchFamily="34" charset="0"/>
              <a:buChar char="•"/>
              <a:defRPr/>
            </a:pPr>
            <a:r>
              <a:rPr lang="en-US" sz="1200" b="1" dirty="0">
                <a:latin typeface="Arial" panose="020B0604020202020204" pitchFamily="34" charset="0"/>
                <a:cs typeface="Arial" panose="020B0604020202020204" pitchFamily="34" charset="0"/>
              </a:rPr>
              <a:t>GS-6207</a:t>
            </a:r>
            <a:r>
              <a:rPr lang="ar-EG" sz="1200" b="1"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هو مثبط طويل المفعول جديد لوظيفة كابسيد فيروس </a:t>
            </a:r>
            <a:r>
              <a:rPr lang="en-GB" altLang="en-US" sz="1200" dirty="0">
                <a:latin typeface="Arial" panose="020B0604020202020204" pitchFamily="34" charset="0"/>
                <a:cs typeface="Arial" panose="020B0604020202020204" pitchFamily="34" charset="0"/>
              </a:rPr>
              <a:t>HIV-1</a:t>
            </a:r>
            <a:r>
              <a:rPr lang="ar" dirty="0">
                <a:latin typeface="Arial" panose="020B0604020202020204" pitchFamily="34" charset="0"/>
                <a:cs typeface="Arial" panose="020B0604020202020204" pitchFamily="34" charset="0"/>
              </a:rPr>
              <a:t>، وهو قيد التطوير من جانب شركة Gilead Sciences كعامل هو الأول من فئته. </a:t>
            </a:r>
          </a:p>
          <a:p>
            <a:pPr marL="171450" indent="-171450" rtl="1" eaLnBrk="1" fontAlgn="auto" hangingPunct="1">
              <a:spcBef>
                <a:spcPts val="0"/>
              </a:spcBef>
              <a:spcAft>
                <a:spcPts val="0"/>
              </a:spcAft>
              <a:buFont typeface="Arial" panose="020B0604020202020204" pitchFamily="34" charset="0"/>
              <a:buChar char="•"/>
              <a:defRPr/>
            </a:pPr>
            <a:r>
              <a:rPr lang="en-US" sz="1200" b="1" dirty="0">
                <a:latin typeface="Arial" panose="020B0604020202020204" pitchFamily="34" charset="0"/>
                <a:cs typeface="Arial" panose="020B0604020202020204" pitchFamily="34" charset="0"/>
              </a:rPr>
              <a:t>GS-6207</a:t>
            </a:r>
            <a:r>
              <a:rPr lang="ar-EG" sz="1200" b="1"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يثبط تفكيك الكابسيد الفيروسي عند الدمج مع سيتوبلازم الخلية المضيفة وكذلك مع تجميع الكابسيدات للفيروس حديث الإنتاج، ما ينتج عنه نقص في نضوج الجسيمات الفيروسية.</a:t>
            </a: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أظهرت المرحلة الأولى من دراسة الحركية الدوائية في متطوعين ذوي نتيجة سلبية لفيروس HIV تعرضًا جهازيًا &gt;24 أسبوعًا بعد جرعة واحدة تحت الجلد. يظهر عقار </a:t>
            </a:r>
            <a:r>
              <a:rPr lang="en-US" sz="1200" b="1" dirty="0">
                <a:latin typeface="Arial" panose="020B0604020202020204" pitchFamily="34" charset="0"/>
                <a:cs typeface="Arial" panose="020B0604020202020204" pitchFamily="34" charset="0"/>
              </a:rPr>
              <a:t>GS-6207</a:t>
            </a:r>
            <a:r>
              <a:rPr lang="ar-EG" sz="1200" b="1"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إمكانية لاستخدامه علاجياً كحقن طويلة المفعول.</a:t>
            </a: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المرحلة 1b من دراسة مختلفة الجرعات: تلقى 24 </a:t>
            </a:r>
            <a:r>
              <a:rPr lang="ar" b="0" u="none" dirty="0">
                <a:latin typeface="Arial" panose="020B0604020202020204" pitchFamily="34" charset="0"/>
                <a:cs typeface="Arial" panose="020B0604020202020204" pitchFamily="34" charset="0"/>
              </a:rPr>
              <a:t>مشاركًا </a:t>
            </a:r>
            <a:r>
              <a:rPr lang="ar" sz="1200" b="0" u="none" dirty="0">
                <a:solidFill>
                  <a:srgbClr val="C00000"/>
                </a:solidFill>
                <a:latin typeface="Arial" panose="020B0604020202020204" pitchFamily="34" charset="0"/>
                <a:cs typeface="Arial" panose="020B0604020202020204" pitchFamily="34" charset="0"/>
              </a:rPr>
              <a:t>مصابا</a:t>
            </a:r>
            <a:r>
              <a:rPr lang="ar" sz="1200" b="0" i="1" u="none" dirty="0">
                <a:solidFill>
                  <a:srgbClr val="C00000"/>
                </a:solidFill>
                <a:latin typeface="Arial" panose="020B0604020202020204" pitchFamily="34" charset="0"/>
                <a:cs typeface="Arial" panose="020B0604020202020204" pitchFamily="34" charset="0"/>
              </a:rPr>
              <a:t> </a:t>
            </a:r>
            <a:r>
              <a:rPr lang="ar" sz="1200" b="0" i="0" u="none" dirty="0">
                <a:solidFill>
                  <a:srgbClr val="C00000"/>
                </a:solidFill>
                <a:latin typeface="Arial" panose="020B0604020202020204" pitchFamily="34" charset="0"/>
                <a:cs typeface="Arial" panose="020B0604020202020204" pitchFamily="34" charset="0"/>
              </a:rPr>
              <a:t>ب</a:t>
            </a:r>
            <a:r>
              <a:rPr lang="ar" sz="1200" b="0" i="0" u="none" dirty="0">
                <a:latin typeface="Arial" panose="020B0604020202020204" pitchFamily="34" charset="0"/>
                <a:cs typeface="Arial" panose="020B0604020202020204" pitchFamily="34" charset="0"/>
              </a:rPr>
              <a:t>فيروس</a:t>
            </a:r>
            <a:r>
              <a:rPr lang="ar" sz="1200" b="0" i="1" u="none" dirty="0">
                <a:latin typeface="Arial" panose="020B0604020202020204" pitchFamily="34" charset="0"/>
                <a:cs typeface="Arial" panose="020B0604020202020204" pitchFamily="34" charset="0"/>
              </a:rPr>
              <a:t> </a:t>
            </a:r>
            <a:r>
              <a:rPr lang="ar" sz="1200" b="0" u="none" dirty="0">
                <a:latin typeface="Arial" panose="020B0604020202020204" pitchFamily="34" charset="0"/>
                <a:cs typeface="Arial" panose="020B0604020202020204" pitchFamily="34" charset="0"/>
              </a:rPr>
              <a:t>HIV</a:t>
            </a:r>
            <a:r>
              <a:rPr lang="ar" b="0" u="none" dirty="0">
                <a:latin typeface="Arial" panose="020B0604020202020204" pitchFamily="34" charset="0"/>
                <a:cs typeface="Arial" panose="020B0604020202020204" pitchFamily="34" charset="0"/>
              </a:rPr>
              <a:t> لم يسبق لهم العلاج أو </a:t>
            </a:r>
            <a:r>
              <a:rPr lang="ar" b="0" u="none" dirty="0" smtClean="0">
                <a:latin typeface="Arial" panose="020B0604020202020204" pitchFamily="34" charset="0"/>
                <a:cs typeface="Arial" panose="020B0604020202020204" pitchFamily="34" charset="0"/>
              </a:rPr>
              <a:t>دون </a:t>
            </a:r>
            <a:r>
              <a:rPr lang="ar" b="0" u="none" dirty="0">
                <a:latin typeface="Arial" panose="020B0604020202020204" pitchFamily="34" charset="0"/>
                <a:cs typeface="Arial" panose="020B0604020202020204" pitchFamily="34" charset="0"/>
              </a:rPr>
              <a:t>علاج حاليًا علاجًا أحاديًا لمدة 10 أيام بجرعات 50 و150 و450 مجم أو دواءً </a:t>
            </a:r>
            <a:r>
              <a:rPr lang="ar-SA" sz="1200" b="0" u="none" dirty="0" smtClean="0">
                <a:solidFill>
                  <a:srgbClr val="C00000"/>
                </a:solidFill>
                <a:latin typeface="Arial" panose="020B0604020202020204" pitchFamily="34" charset="0"/>
                <a:cs typeface="Arial" panose="020B0604020202020204" pitchFamily="34" charset="0"/>
              </a:rPr>
              <a:t>تمويهيا</a:t>
            </a:r>
            <a:r>
              <a:rPr lang="ar" b="0" u="none" dirty="0">
                <a:latin typeface="Arial" panose="020B0604020202020204" pitchFamily="34" charset="0"/>
                <a:cs typeface="Arial" panose="020B0604020202020204" pitchFamily="34" charset="0"/>
              </a:rPr>
              <a:t>،</a:t>
            </a:r>
            <a:r>
              <a:rPr lang="ar" dirty="0">
                <a:latin typeface="Arial" panose="020B0604020202020204" pitchFamily="34" charset="0"/>
                <a:cs typeface="Arial" panose="020B0604020202020204" pitchFamily="34" charset="0"/>
              </a:rPr>
              <a:t> مع إضافة بيكتيغرافير/إمتريسيتابين/تينوفوفير/تينوفوفير ألافيناميد (BIC/F/TAF، بيكتارفي) عند اليوم 10.</a:t>
            </a: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تم الإبلاغ عن ردود فعل بموقع الحقن لدى 15/24 مشاركًا (63%).</a:t>
            </a:r>
            <a:endParaRPr lang="en-GB" dirty="0">
              <a:latin typeface="Arial" panose="020B0604020202020204" pitchFamily="34" charset="0"/>
              <a:cs typeface="Arial" panose="020B0604020202020204" pitchFamily="34" charset="0"/>
            </a:endParaRPr>
          </a:p>
          <a:p>
            <a:pPr rtl="1" eaLnBrk="1" fontAlgn="auto" hangingPunct="1">
              <a:spcBef>
                <a:spcPts val="0"/>
              </a:spcBef>
              <a:spcAft>
                <a:spcPts val="0"/>
              </a:spcAft>
              <a:defRPr/>
            </a:pPr>
            <a:endParaRPr lang="en-GB"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77B5AB55-2191-4CB8-89DC-42EC9EBC2DD2}" type="slidenum">
              <a:rPr lang="en-GB" altLang="en-US" smtClean="0"/>
              <a:pPr fontAlgn="base">
                <a:spcBef>
                  <a:spcPct val="0"/>
                </a:spcBef>
                <a:spcAft>
                  <a:spcPct val="0"/>
                </a:spcAft>
              </a:pPr>
              <a:t>21</a:t>
            </a:fld>
            <a:endParaRPr lang="en-GB" altLang="en-US" dirty="0"/>
          </a:p>
        </p:txBody>
      </p:sp>
    </p:spTree>
    <p:extLst>
      <p:ext uri="{BB962C8B-B14F-4D97-AF65-F5344CB8AC3E}">
        <p14:creationId xmlns:p14="http://schemas.microsoft.com/office/powerpoint/2010/main" val="269852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rtl="1" eaLnBrk="1" hangingPunct="1">
              <a:spcBef>
                <a:spcPct val="0"/>
              </a:spcBef>
            </a:pPr>
            <a:endParaRPr lang="en-GB"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CBBCADBF-071B-432B-A799-22CD3878C3BE}" type="slidenum">
              <a:rPr lang="en-GB" altLang="en-US" smtClean="0"/>
              <a:pPr fontAlgn="base">
                <a:spcBef>
                  <a:spcPct val="0"/>
                </a:spcBef>
                <a:spcAft>
                  <a:spcPct val="0"/>
                </a:spcAft>
              </a:pPr>
              <a:t>22</a:t>
            </a:fld>
            <a:endParaRPr lang="en-GB" altLang="en-US" dirty="0"/>
          </a:p>
        </p:txBody>
      </p:sp>
    </p:spTree>
    <p:extLst>
      <p:ext uri="{BB962C8B-B14F-4D97-AF65-F5344CB8AC3E}">
        <p14:creationId xmlns:p14="http://schemas.microsoft.com/office/powerpoint/2010/main" val="11003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EB7BF3E2-E0C6-4EF5-8C70-41A5F970BAEF}" type="slidenum">
              <a:rPr lang="en-GB" altLang="en-US" smtClean="0">
                <a:solidFill>
                  <a:srgbClr val="000000"/>
                </a:solidFill>
              </a:rPr>
              <a:pPr fontAlgn="base">
                <a:spcBef>
                  <a:spcPct val="0"/>
                </a:spcBef>
                <a:spcAft>
                  <a:spcPct val="0"/>
                </a:spcAft>
              </a:pPr>
              <a:t>3</a:t>
            </a:fld>
            <a:endParaRPr lang="en-GB" altLang="en-US" dirty="0">
              <a:solidFill>
                <a:srgbClr val="000000"/>
              </a:solidFill>
            </a:endParaRPr>
          </a:p>
        </p:txBody>
      </p:sp>
    </p:spTree>
    <p:extLst>
      <p:ext uri="{BB962C8B-B14F-4D97-AF65-F5344CB8AC3E}">
        <p14:creationId xmlns:p14="http://schemas.microsoft.com/office/powerpoint/2010/main" val="227733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A157DD-E632-41CE-A6F4-E4F37204E64B}"/>
              </a:ext>
            </a:extLst>
          </p:cNvPr>
          <p:cNvSpPr>
            <a:spLocks noGrp="1"/>
          </p:cNvSpPr>
          <p:nvPr>
            <p:ph type="body" idx="1"/>
          </p:nvPr>
        </p:nvSpPr>
        <p:spPr/>
        <p:txBody>
          <a:bodyPr rtlCol="1"/>
          <a:lstStyle/>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NTDS – عيوب الأنبوب العصبي؛ DTG – دولوتغرافير؛ EMA – منظمة الأدوية الأوروبية؛ FDA – إدارة الغذاء والدواء الأمريكية؛ NEJM – نيو إنجلاند جورنال أوف ميديسين.</a:t>
            </a:r>
            <a:endParaRPr lang="en-GB" dirty="0">
              <a:latin typeface="Arial" panose="020B0604020202020204" pitchFamily="34" charset="0"/>
              <a:cs typeface="Arial" panose="020B0604020202020204" pitchFamily="34" charset="0"/>
            </a:endParaRP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قدمت ريبيكا زاش بيانات دراسة Tsepamo في AIDS</a:t>
            </a:r>
            <a:r>
              <a:rPr lang="ar-EG"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 2018 (</a:t>
            </a:r>
            <a:r>
              <a:rPr lang="en-GB" dirty="0">
                <a:latin typeface="Arial" panose="020B0604020202020204" pitchFamily="34" charset="0"/>
                <a:cs typeface="Arial" panose="020B0604020202020204" pitchFamily="34" charset="0"/>
              </a:rPr>
              <a:t>TUSY15</a:t>
            </a:r>
            <a:r>
              <a:rPr lang="ar"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rtl="1" eaLnBrk="1" fontAlgn="auto" hangingPunct="1">
              <a:spcBef>
                <a:spcPts val="0"/>
              </a:spcBef>
              <a:spcAft>
                <a:spcPts val="0"/>
              </a:spcAft>
              <a:buFont typeface="Arial" panose="020B0604020202020204" pitchFamily="34" charset="0"/>
              <a:buNone/>
              <a:defRPr/>
            </a:pPr>
            <a:endParaRPr lang="en-GB"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E401FF3F-FEE8-42AA-8512-53C4427BC722}" type="slidenum">
              <a:rPr lang="en-GB" altLang="en-US" smtClean="0"/>
              <a:pPr fontAlgn="base">
                <a:spcBef>
                  <a:spcPct val="0"/>
                </a:spcBef>
                <a:spcAft>
                  <a:spcPct val="0"/>
                </a:spcAft>
              </a:pPr>
              <a:t>4</a:t>
            </a:fld>
            <a:endParaRPr lang="en-GB" altLang="en-US" dirty="0"/>
          </a:p>
        </p:txBody>
      </p:sp>
    </p:spTree>
    <p:extLst>
      <p:ext uri="{BB962C8B-B14F-4D97-AF65-F5344CB8AC3E}">
        <p14:creationId xmlns:p14="http://schemas.microsoft.com/office/powerpoint/2010/main" val="312433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EFV (إيفافيرينز).</a:t>
            </a:r>
            <a:endParaRPr lang="en-GB" altLang="en-US"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بيانات دراسة Tsepamo حتى 31 مارس 2019، تحليل محدّث: انخفاض في فرق الانتشار مقارنة بالتحليل المقدم في AIDS</a:t>
            </a:r>
            <a:r>
              <a:rPr lang="ar-EG"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 2018.</a:t>
            </a:r>
            <a:endParaRPr lang="en-GB" altLang="en-US"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معدل رئيسي: حالتي عيوب عصبية زائدتين لكل 1000 تعرض عند الحمل مع العلاج بدولوتغرافير مقارنة بغيره من أنظمة العلاجات المضادة للفيروسات </a:t>
            </a:r>
            <a:r>
              <a:rPr lang="ar" sz="1400" b="0" u="none" dirty="0" smtClean="0">
                <a:solidFill>
                  <a:schemeClr val="tx1"/>
                </a:solidFill>
                <a:latin typeface="Arial" panose="020B0604020202020204" pitchFamily="34" charset="0"/>
                <a:cs typeface="Arial" panose="020B0604020202020204" pitchFamily="34" charset="0"/>
              </a:rPr>
              <a:t>القهقرية</a:t>
            </a:r>
            <a:r>
              <a:rPr lang="ar" sz="1200" dirty="0" smtClean="0">
                <a:solidFill>
                  <a:schemeClr val="tx1"/>
                </a:solidFill>
                <a:latin typeface="Arial" panose="020B0604020202020204" pitchFamily="34" charset="0"/>
                <a:cs typeface="Arial" panose="020B0604020202020204" pitchFamily="34" charset="0"/>
              </a:rPr>
              <a:t> </a:t>
            </a:r>
            <a:r>
              <a:rPr lang="ar" dirty="0" smtClean="0">
                <a:solidFill>
                  <a:schemeClr val="tx1"/>
                </a:solidFill>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غير المحتوية على دولوتغرافير.</a:t>
            </a:r>
            <a:endParaRPr lang="en-GB" altLang="en-US" dirty="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2F308001-D4B9-492A-8925-01C685A2C4CB}" type="slidenum">
              <a:rPr lang="en-GB" altLang="en-US" smtClean="0"/>
              <a:pPr fontAlgn="base">
                <a:spcBef>
                  <a:spcPct val="0"/>
                </a:spcBef>
                <a:spcAft>
                  <a:spcPct val="0"/>
                </a:spcAft>
              </a:pPr>
              <a:t>5</a:t>
            </a:fld>
            <a:endParaRPr lang="en-GB" altLang="en-US" dirty="0"/>
          </a:p>
        </p:txBody>
      </p:sp>
    </p:spTree>
    <p:extLst>
      <p:ext uri="{BB962C8B-B14F-4D97-AF65-F5344CB8AC3E}">
        <p14:creationId xmlns:p14="http://schemas.microsoft.com/office/powerpoint/2010/main" val="288960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pPr>
            <a:r>
              <a:rPr lang="ar" sz="1200" dirty="0">
                <a:latin typeface="Arial" panose="020B0604020202020204" pitchFamily="34" charset="0"/>
                <a:cs typeface="Arial" panose="020B0604020202020204" pitchFamily="34" charset="0"/>
              </a:rPr>
              <a:t>بوتسوانا: تعرف مسح تكميلي على 742 حالة ولادة لدى نساء مصابات بفيروس HIV (نسبة 73% يتناولن العلاجات </a:t>
            </a:r>
            <a:r>
              <a:rPr lang="ar" sz="1200" b="0" u="none" dirty="0">
                <a:latin typeface="Arial" panose="020B0604020202020204" pitchFamily="34" charset="0"/>
                <a:cs typeface="Arial" panose="020B0604020202020204" pitchFamily="34" charset="0"/>
              </a:rPr>
              <a:t>المضادة للفيروسات </a:t>
            </a:r>
            <a:r>
              <a:rPr lang="ar" sz="1200" b="0" u="none" dirty="0" smtClean="0">
                <a:solidFill>
                  <a:srgbClr val="C00000"/>
                </a:solidFill>
                <a:latin typeface="Arial" panose="020B0604020202020204" pitchFamily="34" charset="0"/>
                <a:cs typeface="Arial" panose="020B0604020202020204" pitchFamily="34" charset="0"/>
              </a:rPr>
              <a:t>القهقرية</a:t>
            </a:r>
            <a:r>
              <a:rPr lang="ar" sz="1200" b="0" u="none" dirty="0">
                <a:latin typeface="Arial" panose="020B0604020202020204" pitchFamily="34" charset="0"/>
                <a:cs typeface="Arial" panose="020B0604020202020204" pitchFamily="34" charset="0"/>
              </a:rPr>
              <a:t>، نسبة 28% تعرضن لدولوتغرافير). تم التعرف على حالة مؤكدة للإصابة بعيب الأنبوب العصبي وحالتين محتملتين للإصابة بعيوب الأنبوب العصبي، 1 مع التعرض لدولوتغرافير و2 في نساء لديهن نتيجة سلبية لفيروس HIV.</a:t>
            </a:r>
          </a:p>
          <a:p>
            <a:pPr marL="171450" indent="-171450" rtl="1" eaLnBrk="1" hangingPunct="1">
              <a:spcBef>
                <a:spcPct val="0"/>
              </a:spcBef>
              <a:buFontTx/>
              <a:buChar char="•"/>
            </a:pPr>
            <a:r>
              <a:rPr lang="ar" sz="1200" b="0" u="none" dirty="0">
                <a:latin typeface="Arial" panose="020B0604020202020204" pitchFamily="34" charset="0"/>
                <a:cs typeface="Arial" panose="020B0604020202020204" pitchFamily="34" charset="0"/>
              </a:rPr>
              <a:t>البرازيل: دراسة تعرض وطنية مستمدة من قاعدة البيانات الوطنية بشأن العلاجات المضادة للفيروسات </a:t>
            </a:r>
            <a:r>
              <a:rPr lang="ar" sz="1200" b="0" u="none" dirty="0" smtClean="0">
                <a:solidFill>
                  <a:srgbClr val="C00000"/>
                </a:solidFill>
                <a:latin typeface="Arial" panose="020B0604020202020204" pitchFamily="34" charset="0"/>
                <a:cs typeface="Arial" panose="020B0604020202020204" pitchFamily="34" charset="0"/>
              </a:rPr>
              <a:t>القهقرية</a:t>
            </a:r>
            <a:r>
              <a:rPr lang="ar" sz="1200" b="0" u="none" dirty="0">
                <a:latin typeface="Arial" panose="020B0604020202020204" pitchFamily="34" charset="0"/>
                <a:cs typeface="Arial" panose="020B0604020202020204" pitchFamily="34" charset="0"/>
              </a:rPr>
              <a:t>؛ 384 امرأة تعرضن لدولوتغرافير قرب الحمل.</a:t>
            </a:r>
          </a:p>
          <a:p>
            <a:pPr marL="171450" indent="-171450" rtl="1" eaLnBrk="1" hangingPunct="1">
              <a:spcBef>
                <a:spcPct val="0"/>
              </a:spcBef>
              <a:buFontTx/>
              <a:buChar char="•"/>
            </a:pPr>
            <a:r>
              <a:rPr lang="ar" sz="1200" b="0" u="none" dirty="0">
                <a:latin typeface="Arial" panose="020B0604020202020204" pitchFamily="34" charset="0"/>
                <a:cs typeface="Arial" panose="020B0604020202020204" pitchFamily="34" charset="0"/>
              </a:rPr>
              <a:t>دراسة تعرض استباقية لسجل الحمل مع فيروسات </a:t>
            </a:r>
            <a:r>
              <a:rPr lang="ar" sz="1200" b="0" u="none" dirty="0" smtClean="0">
                <a:solidFill>
                  <a:srgbClr val="C00000"/>
                </a:solidFill>
                <a:latin typeface="Arial" panose="020B0604020202020204" pitchFamily="34" charset="0"/>
                <a:cs typeface="Arial" panose="020B0604020202020204" pitchFamily="34" charset="0"/>
              </a:rPr>
              <a:t>قهقرية</a:t>
            </a:r>
            <a:r>
              <a:rPr lang="ar" sz="1200" b="0" u="none" dirty="0" smtClean="0">
                <a:latin typeface="Arial" panose="020B0604020202020204" pitchFamily="34" charset="0"/>
                <a:cs typeface="Arial" panose="020B0604020202020204" pitchFamily="34" charset="0"/>
              </a:rPr>
              <a:t> </a:t>
            </a:r>
            <a:r>
              <a:rPr lang="ar" sz="1200" b="0" u="none" dirty="0">
                <a:latin typeface="Arial" panose="020B0604020202020204" pitchFamily="34" charset="0"/>
                <a:cs typeface="Arial" panose="020B0604020202020204" pitchFamily="34" charset="0"/>
              </a:rPr>
              <a:t>: تعول المتابعة الاستباقية على قيام الاختصاصي بتسجيل المرأة الحامل التي تعرضت لعلاج مضاد للفيروسات </a:t>
            </a:r>
            <a:r>
              <a:rPr lang="ar" sz="1200" b="0" u="none" dirty="0" smtClean="0">
                <a:solidFill>
                  <a:srgbClr val="C00000"/>
                </a:solidFill>
                <a:latin typeface="Arial" panose="020B0604020202020204" pitchFamily="34" charset="0"/>
                <a:cs typeface="Arial" panose="020B0604020202020204" pitchFamily="34" charset="0"/>
              </a:rPr>
              <a:t>القهقرية</a:t>
            </a:r>
            <a:r>
              <a:rPr lang="ar" sz="1200" b="0" u="none" dirty="0" smtClean="0">
                <a:latin typeface="Arial" panose="020B0604020202020204" pitchFamily="34" charset="0"/>
                <a:cs typeface="Arial" panose="020B0604020202020204" pitchFamily="34" charset="0"/>
              </a:rPr>
              <a:t> </a:t>
            </a:r>
            <a:r>
              <a:rPr lang="ar" sz="1200" b="0" u="none" dirty="0">
                <a:latin typeface="Arial" panose="020B0604020202020204" pitchFamily="34" charset="0"/>
                <a:cs typeface="Arial" panose="020B0604020202020204" pitchFamily="34" charset="0"/>
              </a:rPr>
              <a:t>قبل الولادة.</a:t>
            </a:r>
          </a:p>
          <a:p>
            <a:pPr marL="171450" indent="-171450" rtl="1" eaLnBrk="1" hangingPunct="1">
              <a:spcBef>
                <a:spcPct val="0"/>
              </a:spcBef>
              <a:buFontTx/>
              <a:buChar char="•"/>
            </a:pPr>
            <a:r>
              <a:rPr lang="ar" sz="1200" b="0" u="none" dirty="0">
                <a:latin typeface="Arial" panose="020B0604020202020204" pitchFamily="34" charset="0"/>
                <a:cs typeface="Arial" panose="020B0604020202020204" pitchFamily="34" charset="0"/>
              </a:rPr>
              <a:t>لاحظوا أن بيانات العرض التقديمي بالمؤتمر بشأن سجل الحمل مع مضادات الفيروسات </a:t>
            </a:r>
            <a:r>
              <a:rPr lang="ar" sz="1200" b="0" u="none" dirty="0" smtClean="0">
                <a:solidFill>
                  <a:srgbClr val="C00000"/>
                </a:solidFill>
                <a:latin typeface="Arial" panose="020B0604020202020204" pitchFamily="34" charset="0"/>
                <a:cs typeface="Arial" panose="020B0604020202020204" pitchFamily="34" charset="0"/>
              </a:rPr>
              <a:t>القهقرية</a:t>
            </a:r>
            <a:r>
              <a:rPr lang="ar" sz="1200" b="0" u="none" dirty="0" smtClean="0">
                <a:latin typeface="Arial" panose="020B0604020202020204" pitchFamily="34" charset="0"/>
                <a:cs typeface="Arial" panose="020B0604020202020204" pitchFamily="34" charset="0"/>
              </a:rPr>
              <a:t> </a:t>
            </a:r>
            <a:r>
              <a:rPr lang="ar" sz="1200" b="0" u="none" dirty="0">
                <a:latin typeface="Arial" panose="020B0604020202020204" pitchFamily="34" charset="0"/>
                <a:cs typeface="Arial" panose="020B0604020202020204" pitchFamily="34" charset="0"/>
              </a:rPr>
              <a:t>يحدّث بيانات الملخص.</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5F1A73EB-931F-4A73-B5AD-EE730F869243}" type="slidenum">
              <a:rPr lang="en-GB" altLang="en-US" smtClean="0"/>
              <a:pPr fontAlgn="base">
                <a:spcBef>
                  <a:spcPct val="0"/>
                </a:spcBef>
                <a:spcAft>
                  <a:spcPct val="0"/>
                </a:spcAft>
              </a:pPr>
              <a:t>6</a:t>
            </a:fld>
            <a:endParaRPr lang="en-GB" altLang="en-US" dirty="0"/>
          </a:p>
        </p:txBody>
      </p:sp>
    </p:spTree>
    <p:extLst>
      <p:ext uri="{BB962C8B-B14F-4D97-AF65-F5344CB8AC3E}">
        <p14:creationId xmlns:p14="http://schemas.microsoft.com/office/powerpoint/2010/main" val="5029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أصدرت منظمة الصحة العالمية نسخة محدثة من الإرشادات العلاجية لعام 2019 في </a:t>
            </a:r>
            <a:r>
              <a:rPr lang="ar-EG" dirty="0" smtClean="0">
                <a:latin typeface="Arial" panose="020B0604020202020204" pitchFamily="34" charset="0"/>
                <a:cs typeface="Arial" panose="020B0604020202020204" pitchFamily="34" charset="0"/>
              </a:rPr>
              <a:t>2019</a:t>
            </a:r>
            <a:r>
              <a:rPr lang="ar" dirty="0" smtClean="0">
                <a:latin typeface="Arial" panose="020B0604020202020204" pitchFamily="34" charset="0"/>
                <a:cs typeface="Arial" panose="020B0604020202020204" pitchFamily="34" charset="0"/>
              </a:rPr>
              <a:t>IAS. </a:t>
            </a:r>
            <a:endParaRPr lang="ar"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NRTI: مثبط عكسي ناسخ نيوكليوزيدي.</a:t>
            </a:r>
            <a:endParaRPr lang="en-GB" altLang="en-US" dirty="0">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4BDE05A7-F2E9-44F5-9C99-AEEBB47DF6E9}" type="slidenum">
              <a:rPr lang="en-GB" altLang="en-US" smtClean="0"/>
              <a:pPr fontAlgn="base">
                <a:spcBef>
                  <a:spcPct val="0"/>
                </a:spcBef>
                <a:spcAft>
                  <a:spcPct val="0"/>
                </a:spcAft>
              </a:pPr>
              <a:t>7</a:t>
            </a:fld>
            <a:endParaRPr lang="en-GB" altLang="en-US" dirty="0"/>
          </a:p>
        </p:txBody>
      </p:sp>
    </p:spTree>
    <p:extLst>
      <p:ext uri="{BB962C8B-B14F-4D97-AF65-F5344CB8AC3E}">
        <p14:creationId xmlns:p14="http://schemas.microsoft.com/office/powerpoint/2010/main" val="188753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3CDC219-F909-425C-ACDF-EA6804AC4372}"/>
              </a:ext>
            </a:extLst>
          </p:cNvPr>
          <p:cNvSpPr>
            <a:spLocks noGrp="1"/>
          </p:cNvSpPr>
          <p:nvPr>
            <p:ph type="body" idx="1"/>
          </p:nvPr>
        </p:nvSpPr>
        <p:spPr/>
        <p:txBody>
          <a:bodyPr rtlCol="1"/>
          <a:lstStyle/>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PK – حركية دوائية؛ </a:t>
            </a:r>
            <a:r>
              <a:rPr lang="en-US" dirty="0">
                <a:latin typeface="Arial" panose="020B0604020202020204" pitchFamily="34" charset="0"/>
                <a:cs typeface="Arial" panose="020B0604020202020204" pitchFamily="34" charset="0"/>
              </a:rPr>
              <a:t>EC90</a:t>
            </a:r>
            <a:r>
              <a:rPr lang="ar" dirty="0">
                <a:latin typeface="Arial" panose="020B0604020202020204" pitchFamily="34" charset="0"/>
                <a:cs typeface="Arial" panose="020B0604020202020204" pitchFamily="34" charset="0"/>
              </a:rPr>
              <a:t>– تركيز فعال بنسبة 90%؛ QD – مرة واحدة يوميًا؛ BID – مرتين يوميًا؛ GM – متوسط هندسي.</a:t>
            </a: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تم إنشاء منحنى للحركية الدوائية بمعدل ثابت لمدة 24 ساعة بعد إعطاء أقراص دولوتغرافير القابلة للذوبان (DT) لمدة تزيد عن أو تساوي 7 أيام.</a:t>
            </a: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تظهر بيانات الحركية الدوائية لدراسة ODYSSEY أنه يمكن استخدام تركيبتين من دولوتغرافير بجرعات مبسطة بحسب الشرائح الوزنية على مدى النطاق العمري للأطفال.</a:t>
            </a:r>
          </a:p>
          <a:p>
            <a:pPr marL="171450" indent="-171450" rtl="1" eaLnBrk="1" fontAlgn="auto" hangingPunct="1">
              <a:spcBef>
                <a:spcPts val="0"/>
              </a:spcBef>
              <a:spcAft>
                <a:spcPts val="0"/>
              </a:spcAft>
              <a:buFont typeface="Arial" panose="020B0604020202020204" pitchFamily="34" charset="0"/>
              <a:buChar char="•"/>
              <a:defRPr/>
            </a:pPr>
            <a:r>
              <a:rPr lang="ar" dirty="0">
                <a:latin typeface="Arial" panose="020B0604020202020204" pitchFamily="34" charset="0"/>
                <a:cs typeface="Arial" panose="020B0604020202020204" pitchFamily="34" charset="0"/>
              </a:rPr>
              <a:t>بعض الأطفال في الشريحة الوزنية من 6 إلى أقل من 10 كجم كان لديهم قيم مستوى أدنى C</a:t>
            </a:r>
            <a:r>
              <a:rPr lang="ar" baseline="-25000" dirty="0">
                <a:latin typeface="Arial" panose="020B0604020202020204" pitchFamily="34" charset="0"/>
                <a:cs typeface="Arial" panose="020B0604020202020204" pitchFamily="34" charset="0"/>
              </a:rPr>
              <a:t>trough</a:t>
            </a:r>
            <a:r>
              <a:rPr lang="ar" dirty="0">
                <a:latin typeface="Arial" panose="020B0604020202020204" pitchFamily="34" charset="0"/>
                <a:cs typeface="Arial" panose="020B0604020202020204" pitchFamily="34" charset="0"/>
              </a:rPr>
              <a:t> تحت التركيز الفعال EC</a:t>
            </a:r>
            <a:r>
              <a:rPr lang="ar" baseline="-25000" dirty="0">
                <a:latin typeface="Arial" panose="020B0604020202020204" pitchFamily="34" charset="0"/>
                <a:cs typeface="Arial" panose="020B0604020202020204" pitchFamily="34" charset="0"/>
              </a:rPr>
              <a:t>90، </a:t>
            </a:r>
            <a:r>
              <a:rPr lang="ar" dirty="0">
                <a:latin typeface="Arial" panose="020B0604020202020204" pitchFamily="34" charset="0"/>
                <a:cs typeface="Arial" panose="020B0604020202020204" pitchFamily="34" charset="0"/>
              </a:rPr>
              <a:t>وأظهرت ملفات الحركية الدوائية تباينًا مرتفعًا في هذه الشريحة الوزنية</a:t>
            </a:r>
            <a:r>
              <a:rPr lang="ar" baseline="-25000" dirty="0">
                <a:latin typeface="Arial" panose="020B0604020202020204" pitchFamily="34" charset="0"/>
                <a:cs typeface="Arial" panose="020B0604020202020204" pitchFamily="34" charset="0"/>
              </a:rPr>
              <a:t>.</a:t>
            </a:r>
            <a:r>
              <a:rPr lang="ar" dirty="0">
                <a:latin typeface="Arial" panose="020B0604020202020204" pitchFamily="34" charset="0"/>
                <a:cs typeface="Arial" panose="020B0604020202020204" pitchFamily="34" charset="0"/>
              </a:rPr>
              <a:t> يجري جمع بيانات إضافية عن الحركية الدوائية في الأطفال من 3 إلى أقل من 10 كجم وتتم متابعة السلامة والفاعلية لدى كل الأطفال.</a:t>
            </a:r>
          </a:p>
          <a:p>
            <a:pPr marL="171450" indent="-171450" rtl="1" eaLnBrk="1" fontAlgn="auto" hangingPunct="1">
              <a:spcBef>
                <a:spcPts val="0"/>
              </a:spcBef>
              <a:spcAft>
                <a:spcPts val="0"/>
              </a:spcAft>
              <a:buFont typeface="Arial" panose="020B0604020202020204" pitchFamily="34" charset="0"/>
              <a:buChar char="•"/>
              <a:defRPr/>
            </a:pPr>
            <a:endParaRPr lang="en-GB" dirty="0"/>
          </a:p>
          <a:p>
            <a:pPr marL="171450" indent="-171450" rtl="1" eaLnBrk="1" fontAlgn="auto" hangingPunct="1">
              <a:spcBef>
                <a:spcPts val="0"/>
              </a:spcBef>
              <a:spcAft>
                <a:spcPts val="0"/>
              </a:spcAft>
              <a:buFont typeface="Arial" panose="020B0604020202020204" pitchFamily="34" charset="0"/>
              <a:buChar char="•"/>
              <a:defRPr/>
            </a:pPr>
            <a:endParaRPr lang="en-US" dirty="0"/>
          </a:p>
          <a:p>
            <a:pPr rtl="1" eaLnBrk="1" fontAlgn="auto" hangingPunct="1">
              <a:spcBef>
                <a:spcPts val="0"/>
              </a:spcBef>
              <a:spcAft>
                <a:spcPts val="0"/>
              </a:spcAft>
              <a:defRPr/>
            </a:pPr>
            <a:endParaRPr lang="en-GB"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09F95132-666D-48E2-AA3A-C0DED2978048}" type="slidenum">
              <a:rPr lang="en-GB" altLang="en-US" smtClean="0"/>
              <a:pPr fontAlgn="base">
                <a:spcBef>
                  <a:spcPct val="0"/>
                </a:spcBef>
                <a:spcAft>
                  <a:spcPct val="0"/>
                </a:spcAft>
              </a:pPr>
              <a:t>8</a:t>
            </a:fld>
            <a:endParaRPr lang="en-GB" altLang="en-US" dirty="0"/>
          </a:p>
        </p:txBody>
      </p:sp>
    </p:spTree>
    <p:extLst>
      <p:ext uri="{BB962C8B-B14F-4D97-AF65-F5344CB8AC3E}">
        <p14:creationId xmlns:p14="http://schemas.microsoft.com/office/powerpoint/2010/main" val="742209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TDF – تينوفوفير دايزوبروكسيل فيوماريت؛ TAF – تينوفوفير ألافيناميد؛ FTC – إمتريسيتابين؛ EFV – إيفافيرينز.</a:t>
            </a:r>
            <a:endParaRPr lang="en-US" altLang="en-US"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dirty="0">
                <a:latin typeface="Arial" panose="020B0604020202020204" pitchFamily="34" charset="0"/>
                <a:cs typeface="Arial" panose="020B0604020202020204" pitchFamily="34" charset="0"/>
              </a:rPr>
              <a:t>تسوق شركة Gilead Sciences عقاري تينوفوفير ألافيناميد/إمتريسيتابين بالاسم التجاري ديسكوفي. </a:t>
            </a:r>
            <a:endParaRPr lang="ar" b="0" u="none"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b="0" u="none" dirty="0">
                <a:latin typeface="Arial" panose="020B0604020202020204" pitchFamily="34" charset="0"/>
                <a:cs typeface="Arial" panose="020B0604020202020204" pitchFamily="34" charset="0"/>
              </a:rPr>
              <a:t>سجل الاستطلاع الوطني الجنوب الأفريقي الخامس لعام 2017 لانتشار فيروس HIV والإصابة به وسلوكه قياسًا بنسبة 15% </a:t>
            </a:r>
            <a:r>
              <a:rPr lang="ar-SA" sz="1200" b="0" u="none" dirty="0" smtClean="0">
                <a:solidFill>
                  <a:srgbClr val="C00000"/>
                </a:solidFill>
                <a:latin typeface="Arial" panose="020B0604020202020204" pitchFamily="34" charset="0"/>
                <a:cs typeface="Arial" panose="020B0604020202020204" pitchFamily="34" charset="0"/>
              </a:rPr>
              <a:t>كتقدير </a:t>
            </a:r>
            <a:r>
              <a:rPr lang="ar-SA" sz="1200" b="0" u="none" dirty="0">
                <a:solidFill>
                  <a:srgbClr val="C00000"/>
                </a:solidFill>
                <a:latin typeface="Arial" panose="020B0604020202020204" pitchFamily="34" charset="0"/>
                <a:cs typeface="Arial" panose="020B0604020202020204" pitchFamily="34" charset="0"/>
              </a:rPr>
              <a:t>اساسي</a:t>
            </a:r>
            <a:r>
              <a:rPr lang="ar" sz="1200" b="0" u="none" dirty="0">
                <a:latin typeface="Arial" panose="020B0604020202020204" pitchFamily="34" charset="0"/>
                <a:cs typeface="Arial" panose="020B0604020202020204" pitchFamily="34" charset="0"/>
              </a:rPr>
              <a:t> لمقاومة ا</a:t>
            </a:r>
            <a:r>
              <a:rPr lang="ar" b="0" u="none" dirty="0">
                <a:latin typeface="Arial" panose="020B0604020202020204" pitchFamily="34" charset="0"/>
                <a:cs typeface="Arial" panose="020B0604020202020204" pitchFamily="34" charset="0"/>
              </a:rPr>
              <a:t>لمثبطات العكسية الناسخة غير النيوكليوزيدية (NNRTI)في أشخاص لم يسبق أن تلقوا علاجات مضادة للفيروسات </a:t>
            </a:r>
            <a:r>
              <a:rPr lang="ar" sz="1200" b="0" u="none" dirty="0" smtClean="0">
                <a:solidFill>
                  <a:srgbClr val="C00000"/>
                </a:solidFill>
                <a:latin typeface="Arial" panose="020B0604020202020204" pitchFamily="34" charset="0"/>
                <a:cs typeface="Arial" panose="020B0604020202020204" pitchFamily="34" charset="0"/>
              </a:rPr>
              <a:t>القهقرية</a:t>
            </a:r>
            <a:r>
              <a:rPr lang="ar" b="0" u="none" dirty="0" smtClean="0">
                <a:latin typeface="Arial" panose="020B0604020202020204" pitchFamily="34" charset="0"/>
                <a:cs typeface="Arial" panose="020B0604020202020204" pitchFamily="34" charset="0"/>
              </a:rPr>
              <a:t> </a:t>
            </a:r>
            <a:r>
              <a:rPr lang="ar" b="0" u="none" dirty="0">
                <a:latin typeface="Arial" panose="020B0604020202020204" pitchFamily="34" charset="0"/>
                <a:cs typeface="Arial" panose="020B0604020202020204" pitchFamily="34" charset="0"/>
              </a:rPr>
              <a:t>.</a:t>
            </a:r>
            <a:endParaRPr lang="en-US" altLang="en-US" b="0" u="none"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b="0" u="none" dirty="0" smtClean="0">
                <a:latin typeface="Arial" panose="020B0604020202020204" pitchFamily="34" charset="0"/>
                <a:cs typeface="Arial" panose="020B0604020202020204" pitchFamily="34" charset="0"/>
              </a:rPr>
              <a:t>يجري تقديم العلاجات المضادة للفيروسات </a:t>
            </a:r>
            <a:r>
              <a:rPr lang="ar" sz="1200" b="0" u="none" dirty="0" smtClean="0">
                <a:solidFill>
                  <a:srgbClr val="C00000"/>
                </a:solidFill>
                <a:latin typeface="Arial" panose="020B0604020202020204" pitchFamily="34" charset="0"/>
                <a:cs typeface="Arial" panose="020B0604020202020204" pitchFamily="34" charset="0"/>
              </a:rPr>
              <a:t>القهقرية</a:t>
            </a:r>
            <a:r>
              <a:rPr lang="ar" b="0" u="none" dirty="0" smtClean="0">
                <a:latin typeface="Arial" panose="020B0604020202020204" pitchFamily="34" charset="0"/>
                <a:cs typeface="Arial" panose="020B0604020202020204" pitchFamily="34" charset="0"/>
              </a:rPr>
              <a:t>  القائمة على دولوتغرافير في جنوب أفريقيا باعتباره الخيار المفضل كخط علاج أول.</a:t>
            </a:r>
          </a:p>
          <a:p>
            <a:pPr marL="171450" indent="-171450" rtl="1" eaLnBrk="1" hangingPunct="1">
              <a:spcBef>
                <a:spcPct val="0"/>
              </a:spcBef>
              <a:buFontTx/>
              <a:buChar char="•"/>
            </a:pPr>
            <a:r>
              <a:rPr lang="ar" b="0" u="none" dirty="0" smtClean="0">
                <a:latin typeface="Arial" panose="020B0604020202020204" pitchFamily="34" charset="0"/>
                <a:cs typeface="Arial" panose="020B0604020202020204" pitchFamily="34" charset="0"/>
              </a:rPr>
              <a:t>تم تقييم العلاج بالمثبطات العكسية الناسخة النيوكليوزيدية (NRTI) القائمة على تينوفوفير من أجل تقييم الفاعلية</a:t>
            </a:r>
            <a:r>
              <a:rPr lang="ar" b="0" u="none" strike="noStrike" dirty="0" smtClean="0">
                <a:latin typeface="Arial" panose="020B0604020202020204" pitchFamily="34" charset="0"/>
                <a:cs typeface="Arial" panose="020B0604020202020204" pitchFamily="34" charset="0"/>
              </a:rPr>
              <a:t> و الأحداث</a:t>
            </a:r>
            <a:r>
              <a:rPr lang="ar" b="0" u="none" strike="sngStrike" dirty="0" smtClean="0">
                <a:latin typeface="Arial" panose="020B0604020202020204" pitchFamily="34" charset="0"/>
                <a:cs typeface="Arial" panose="020B0604020202020204" pitchFamily="34" charset="0"/>
              </a:rPr>
              <a:t> </a:t>
            </a:r>
            <a:r>
              <a:rPr lang="ar" b="0" u="none" dirty="0" smtClean="0">
                <a:latin typeface="Arial" panose="020B0604020202020204" pitchFamily="34" charset="0"/>
                <a:cs typeface="Arial" panose="020B0604020202020204" pitchFamily="34" charset="0"/>
              </a:rPr>
              <a:t>السلبية </a:t>
            </a:r>
            <a:r>
              <a:rPr lang="ar" sz="1200" b="0" u="none" dirty="0" smtClean="0">
                <a:latin typeface="Arial" panose="020B0604020202020204" pitchFamily="34" charset="0"/>
                <a:cs typeface="Arial" panose="020B0604020202020204" pitchFamily="34" charset="0"/>
              </a:rPr>
              <a:t> </a:t>
            </a:r>
            <a:r>
              <a:rPr lang="ar" b="0" u="none" dirty="0" smtClean="0">
                <a:latin typeface="Arial" panose="020B0604020202020204" pitchFamily="34" charset="0"/>
                <a:cs typeface="Arial" panose="020B0604020202020204" pitchFamily="34" charset="0"/>
              </a:rPr>
              <a:t> في المجموعات الأقل تمثيلًا في الدراسات التسجيلية لعقار تينوفوفير ألافيناميد.</a:t>
            </a:r>
          </a:p>
          <a:p>
            <a:pPr marL="171450" indent="-171450" rtl="1" eaLnBrk="1" hangingPunct="1">
              <a:spcBef>
                <a:spcPct val="0"/>
              </a:spcBef>
              <a:buFontTx/>
              <a:buChar char="•"/>
            </a:pPr>
            <a:r>
              <a:rPr lang="ar" b="0" u="none" dirty="0" smtClean="0">
                <a:latin typeface="Arial" panose="020B0604020202020204" pitchFamily="34" charset="0"/>
                <a:cs typeface="Arial" panose="020B0604020202020204" pitchFamily="34" charset="0"/>
              </a:rPr>
              <a:t>قارنت </a:t>
            </a:r>
            <a:r>
              <a:rPr lang="ar" b="0" u="none" dirty="0">
                <a:latin typeface="Arial" panose="020B0604020202020204" pitchFamily="34" charset="0"/>
                <a:cs typeface="Arial" panose="020B0604020202020204" pitchFamily="34" charset="0"/>
              </a:rPr>
              <a:t>دراسة ADVANCE دولوتغرافير وعلاجين</a:t>
            </a:r>
            <a:r>
              <a:rPr lang="ar" b="0" u="none" strike="sngStrike" dirty="0">
                <a:latin typeface="Arial" panose="020B0604020202020204" pitchFamily="34" charset="0"/>
                <a:cs typeface="Arial" panose="020B0604020202020204" pitchFamily="34" charset="0"/>
              </a:rPr>
              <a:t> </a:t>
            </a:r>
            <a:r>
              <a:rPr lang="ar" b="0" u="none" dirty="0" smtClean="0">
                <a:latin typeface="Arial" panose="020B0604020202020204" pitchFamily="34" charset="0"/>
                <a:cs typeface="Arial" panose="020B0604020202020204" pitchFamily="34" charset="0"/>
              </a:rPr>
              <a:t>بعقاقير </a:t>
            </a:r>
            <a:r>
              <a:rPr lang="ar" b="0" u="none" dirty="0">
                <a:latin typeface="Arial" panose="020B0604020202020204" pitchFamily="34" charset="0"/>
                <a:cs typeface="Arial" panose="020B0604020202020204" pitchFamily="34" charset="0"/>
              </a:rPr>
              <a:t>NRTI القائمة على تينوفوفير وفقا لمعيار الرعاية القائم، إيفافيرينز/تينوفوفير/إيمتريسيتابين، مع تقييم الفاعلية والتحمل في دراسة عشوائية التوزيع لإثبات </a:t>
            </a:r>
            <a:r>
              <a:rPr lang="ar-SA" b="0" u="none" strike="noStrike" dirty="0" smtClean="0">
                <a:latin typeface="Arial" panose="020B0604020202020204" pitchFamily="34" charset="0"/>
                <a:cs typeface="Arial" panose="020B0604020202020204" pitchFamily="34" charset="0"/>
              </a:rPr>
              <a:t>عدم </a:t>
            </a:r>
            <a:r>
              <a:rPr lang="ar-SA" b="0" u="none" strike="noStrike" dirty="0">
                <a:latin typeface="Arial" panose="020B0604020202020204" pitchFamily="34" charset="0"/>
                <a:cs typeface="Arial" panose="020B0604020202020204" pitchFamily="34" charset="0"/>
              </a:rPr>
              <a:t>النقص</a:t>
            </a:r>
            <a:r>
              <a:rPr lang="ar" b="0" u="none" dirty="0">
                <a:latin typeface="Arial" panose="020B0604020202020204" pitchFamily="34" charset="0"/>
                <a:cs typeface="Arial" panose="020B0604020202020204" pitchFamily="34" charset="0"/>
              </a:rPr>
              <a:t>.</a:t>
            </a:r>
            <a:endParaRPr lang="en-US" altLang="en-US" b="0" u="none" dirty="0">
              <a:latin typeface="Arial" panose="020B0604020202020204" pitchFamily="34" charset="0"/>
              <a:cs typeface="Arial" panose="020B0604020202020204" pitchFamily="34" charset="0"/>
            </a:endParaRPr>
          </a:p>
          <a:p>
            <a:pPr marL="171450" indent="-171450" rtl="1" eaLnBrk="1" hangingPunct="1">
              <a:spcBef>
                <a:spcPct val="0"/>
              </a:spcBef>
              <a:buFontTx/>
              <a:buChar char="•"/>
            </a:pPr>
            <a:r>
              <a:rPr lang="ar" b="0" u="none" dirty="0">
                <a:latin typeface="Arial" panose="020B0604020202020204" pitchFamily="34" charset="0"/>
                <a:cs typeface="Arial" panose="020B0604020202020204" pitchFamily="34" charset="0"/>
              </a:rPr>
              <a:t>نتائج دراسة ADVANCE ترتبط بشدة بإقليم أفريقيا جنوب الصحراء؛ حيث تعكس مجموعة الدراسة وباءً إقليميًا، 59% من الإناث، 20% تقريبًا بحمض ريبوزي لفيروس HIV-1 أكثر من 100 ألف نسخة/مل، وأقل من 500 ألف نسخة/مل.</a:t>
            </a:r>
            <a:endParaRPr lang="en-US" altLang="en-US" b="0" u="none" dirty="0">
              <a:latin typeface="Arial" panose="020B0604020202020204" pitchFamily="34" charset="0"/>
              <a:cs typeface="Arial" panose="020B0604020202020204"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defRPr>
            </a:lvl9pPr>
          </a:lstStyle>
          <a:p>
            <a:pPr rtl="1" fontAlgn="base">
              <a:spcBef>
                <a:spcPct val="0"/>
              </a:spcBef>
              <a:spcAft>
                <a:spcPct val="0"/>
              </a:spcAft>
            </a:pPr>
            <a:fld id="{F94E42A7-E7D3-4BE0-B03D-4E9069443500}" type="slidenum">
              <a:rPr lang="en-US" altLang="en-US" smtClean="0"/>
              <a:pPr fontAlgn="base">
                <a:spcBef>
                  <a:spcPct val="0"/>
                </a:spcBef>
                <a:spcAft>
                  <a:spcPct val="0"/>
                </a:spcAft>
              </a:pPr>
              <a:t>9</a:t>
            </a:fld>
            <a:endParaRPr lang="en-US" altLang="en-US" dirty="0"/>
          </a:p>
        </p:txBody>
      </p:sp>
    </p:spTree>
    <p:extLst>
      <p:ext uri="{BB962C8B-B14F-4D97-AF65-F5344CB8AC3E}">
        <p14:creationId xmlns:p14="http://schemas.microsoft.com/office/powerpoint/2010/main" val="674467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6350FDA-651B-4ECE-BB88-11D371D0981C}"/>
              </a:ext>
            </a:extLst>
          </p:cNvPr>
          <p:cNvSpPr/>
          <p:nvPr userDrawn="1"/>
        </p:nvSpPr>
        <p:spPr>
          <a:xfrm>
            <a:off x="0" y="6453188"/>
            <a:ext cx="9144000" cy="4048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en-GB" dirty="0"/>
          </a:p>
        </p:txBody>
      </p:sp>
      <p:sp>
        <p:nvSpPr>
          <p:cNvPr id="6" name="TextBox 5">
            <a:extLst>
              <a:ext uri="{FF2B5EF4-FFF2-40B4-BE49-F238E27FC236}">
                <a16:creationId xmlns:a16="http://schemas.microsoft.com/office/drawing/2014/main" id="{9ECCC72A-B455-4E6F-A4AA-C5677D104511}"/>
              </a:ext>
            </a:extLst>
          </p:cNvPr>
          <p:cNvSpPr txBox="1">
            <a:spLocks noChangeArrowheads="1"/>
          </p:cNvSpPr>
          <p:nvPr userDrawn="1"/>
        </p:nvSpPr>
        <p:spPr bwMode="auto">
          <a:xfrm>
            <a:off x="7150100" y="6505575"/>
            <a:ext cx="1885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algn="r" rtl="1" eaLnBrk="1" hangingPunct="1">
              <a:defRPr/>
            </a:pPr>
            <a:r>
              <a:rPr lang="ar" sz="1300">
                <a:solidFill>
                  <a:schemeClr val="bg1"/>
                </a:solidFill>
                <a:latin typeface="Arial" panose="020B0604020202020204" pitchFamily="34" charset="0"/>
                <a:cs typeface="Arial" panose="020B0604020202020204" pitchFamily="34" charset="0"/>
              </a:rPr>
              <a:t>www.iasociety.org</a:t>
            </a:r>
            <a:endParaRPr lang="en-GB" altLang="en-US" sz="13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85800" y="2130425"/>
            <a:ext cx="7772400" cy="1470025"/>
          </a:xfrm>
        </p:spPr>
        <p:txBody>
          <a:bodyPr rtlCol="1"/>
          <a:lstStyle/>
          <a:p>
            <a:pPr rtl="1"/>
            <a:r>
              <a:rPr lang="ar"/>
              <a:t>Click to edit Master title style</a:t>
            </a:r>
            <a:endParaRPr lang="en-GB"/>
          </a:p>
        </p:txBody>
      </p:sp>
      <p:sp>
        <p:nvSpPr>
          <p:cNvPr id="3" name="Subtitle 2"/>
          <p:cNvSpPr>
            <a:spLocks noGrp="1"/>
          </p:cNvSpPr>
          <p:nvPr>
            <p:ph type="subTitle" idx="1"/>
          </p:nvPr>
        </p:nvSpPr>
        <p:spPr>
          <a:xfrm>
            <a:off x="1371600" y="3886200"/>
            <a:ext cx="6400800" cy="1752600"/>
          </a:xfrm>
        </p:spPr>
        <p:txBody>
          <a:bodyPr rtlCol="1"/>
          <a:lstStyle>
            <a:lvl1pPr marL="0" indent="0" algn="ctr" rtl="1">
              <a:buNone/>
              <a:defRPr>
                <a:solidFill>
                  <a:schemeClr val="tx1">
                    <a:tint val="75000"/>
                  </a:schemeClr>
                </a:solidFill>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
              <a:t>Click to edit Master subtitle style</a:t>
            </a:r>
            <a:endParaRPr lang="en-GB"/>
          </a:p>
        </p:txBody>
      </p:sp>
    </p:spTree>
    <p:extLst>
      <p:ext uri="{BB962C8B-B14F-4D97-AF65-F5344CB8AC3E}">
        <p14:creationId xmlns:p14="http://schemas.microsoft.com/office/powerpoint/2010/main" val="12342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748375D-8740-4229-B7DC-A2EE38ABA2A4}"/>
              </a:ext>
            </a:extLst>
          </p:cNvPr>
          <p:cNvSpPr/>
          <p:nvPr userDrawn="1"/>
        </p:nvSpPr>
        <p:spPr>
          <a:xfrm>
            <a:off x="0" y="6453188"/>
            <a:ext cx="9144000" cy="4048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en-GB" dirty="0"/>
          </a:p>
        </p:txBody>
      </p:sp>
      <p:sp>
        <p:nvSpPr>
          <p:cNvPr id="6" name="TextBox 5">
            <a:extLst>
              <a:ext uri="{FF2B5EF4-FFF2-40B4-BE49-F238E27FC236}">
                <a16:creationId xmlns:a16="http://schemas.microsoft.com/office/drawing/2014/main" id="{31C866F3-F6C0-4DDB-9EE3-8C17A4E11E2D}"/>
              </a:ext>
            </a:extLst>
          </p:cNvPr>
          <p:cNvSpPr txBox="1">
            <a:spLocks noChangeArrowheads="1"/>
          </p:cNvSpPr>
          <p:nvPr userDrawn="1"/>
        </p:nvSpPr>
        <p:spPr bwMode="auto">
          <a:xfrm>
            <a:off x="7150100" y="6505575"/>
            <a:ext cx="1885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algn="r" rtl="1" eaLnBrk="1" hangingPunct="1">
              <a:defRPr/>
            </a:pPr>
            <a:r>
              <a:rPr lang="ar" sz="1300">
                <a:solidFill>
                  <a:schemeClr val="bg1"/>
                </a:solidFill>
                <a:latin typeface="Arial" panose="020B0604020202020204" pitchFamily="34" charset="0"/>
                <a:cs typeface="Arial" panose="020B0604020202020204" pitchFamily="34" charset="0"/>
              </a:rPr>
              <a:t>www.iasociety.org</a:t>
            </a:r>
            <a:endParaRPr lang="en-GB" altLang="en-US" sz="13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rtlCol="1"/>
          <a:lstStyle/>
          <a:p>
            <a:pPr rtl="1"/>
            <a:r>
              <a:rPr lang="ar"/>
              <a:t>Click to edit Master title style</a:t>
            </a:r>
            <a:endParaRPr lang="en-GB"/>
          </a:p>
        </p:txBody>
      </p:sp>
      <p:sp>
        <p:nvSpPr>
          <p:cNvPr id="3" name="Vertical Text Placeholder 2"/>
          <p:cNvSpPr>
            <a:spLocks noGrp="1"/>
          </p:cNvSpPr>
          <p:nvPr>
            <p:ph type="body" orient="vert" idx="1"/>
          </p:nvPr>
        </p:nvSpPr>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Tree>
    <p:extLst>
      <p:ext uri="{BB962C8B-B14F-4D97-AF65-F5344CB8AC3E}">
        <p14:creationId xmlns:p14="http://schemas.microsoft.com/office/powerpoint/2010/main" val="28403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0E85629-3F18-42AE-9F03-4A86F51BC9D9}"/>
              </a:ext>
            </a:extLst>
          </p:cNvPr>
          <p:cNvSpPr/>
          <p:nvPr userDrawn="1"/>
        </p:nvSpPr>
        <p:spPr>
          <a:xfrm>
            <a:off x="0" y="6453188"/>
            <a:ext cx="9144000" cy="4048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en-GB" dirty="0"/>
          </a:p>
        </p:txBody>
      </p:sp>
      <p:sp>
        <p:nvSpPr>
          <p:cNvPr id="6" name="TextBox 5">
            <a:extLst>
              <a:ext uri="{FF2B5EF4-FFF2-40B4-BE49-F238E27FC236}">
                <a16:creationId xmlns:a16="http://schemas.microsoft.com/office/drawing/2014/main" id="{4239BDBD-1C8C-4BDB-9CFE-7C978A9979F1}"/>
              </a:ext>
            </a:extLst>
          </p:cNvPr>
          <p:cNvSpPr txBox="1">
            <a:spLocks noChangeArrowheads="1"/>
          </p:cNvSpPr>
          <p:nvPr userDrawn="1"/>
        </p:nvSpPr>
        <p:spPr bwMode="auto">
          <a:xfrm>
            <a:off x="7150100" y="6505575"/>
            <a:ext cx="1885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algn="r" rtl="1" eaLnBrk="1" hangingPunct="1">
              <a:defRPr/>
            </a:pPr>
            <a:r>
              <a:rPr lang="ar" sz="1300">
                <a:solidFill>
                  <a:schemeClr val="bg1"/>
                </a:solidFill>
                <a:latin typeface="Arial" panose="020B0604020202020204" pitchFamily="34" charset="0"/>
                <a:cs typeface="Arial" panose="020B0604020202020204" pitchFamily="34" charset="0"/>
              </a:rPr>
              <a:t>www.iasociety.org</a:t>
            </a:r>
            <a:endParaRPr lang="en-GB" altLang="en-US" sz="1300" dirty="0">
              <a:solidFill>
                <a:schemeClr val="bg1"/>
              </a:solidFill>
              <a:latin typeface="Arial" panose="020B0604020202020204" pitchFamily="34" charset="0"/>
              <a:cs typeface="Arial" panose="020B0604020202020204" pitchFamily="34" charset="0"/>
            </a:endParaRPr>
          </a:p>
        </p:txBody>
      </p:sp>
      <p:sp>
        <p:nvSpPr>
          <p:cNvPr id="2" name="Vertical Title 1"/>
          <p:cNvSpPr>
            <a:spLocks noGrp="1"/>
          </p:cNvSpPr>
          <p:nvPr>
            <p:ph type="title" orient="vert"/>
          </p:nvPr>
        </p:nvSpPr>
        <p:spPr>
          <a:xfrm>
            <a:off x="6629400" y="274638"/>
            <a:ext cx="2057400" cy="5851525"/>
          </a:xfrm>
        </p:spPr>
        <p:txBody>
          <a:bodyPr vert="eaVert" rtlCol="1"/>
          <a:lstStyle/>
          <a:p>
            <a:pPr rtl="1"/>
            <a:r>
              <a:rPr lang="ar"/>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dirty="0"/>
          </a:p>
        </p:txBody>
      </p:sp>
    </p:spTree>
    <p:extLst>
      <p:ext uri="{BB962C8B-B14F-4D97-AF65-F5344CB8AC3E}">
        <p14:creationId xmlns:p14="http://schemas.microsoft.com/office/powerpoint/2010/main" val="240686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2364E5D-0505-4B44-8173-C553847AC010}"/>
              </a:ext>
            </a:extLst>
          </p:cNvPr>
          <p:cNvSpPr/>
          <p:nvPr userDrawn="1"/>
        </p:nvSpPr>
        <p:spPr>
          <a:xfrm>
            <a:off x="0" y="6453188"/>
            <a:ext cx="9144000" cy="4048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en-GB" dirty="0"/>
          </a:p>
        </p:txBody>
      </p:sp>
      <p:sp>
        <p:nvSpPr>
          <p:cNvPr id="6" name="TextBox 5">
            <a:extLst>
              <a:ext uri="{FF2B5EF4-FFF2-40B4-BE49-F238E27FC236}">
                <a16:creationId xmlns:a16="http://schemas.microsoft.com/office/drawing/2014/main" id="{29506A2D-E081-4539-96AE-8506F1DD279B}"/>
              </a:ext>
            </a:extLst>
          </p:cNvPr>
          <p:cNvSpPr txBox="1">
            <a:spLocks noChangeArrowheads="1"/>
          </p:cNvSpPr>
          <p:nvPr userDrawn="1"/>
        </p:nvSpPr>
        <p:spPr bwMode="auto">
          <a:xfrm>
            <a:off x="7150100" y="6505575"/>
            <a:ext cx="1885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algn="r" rtl="1" eaLnBrk="1" hangingPunct="1">
              <a:defRPr/>
            </a:pPr>
            <a:r>
              <a:rPr lang="ar" sz="1300">
                <a:solidFill>
                  <a:schemeClr val="bg1"/>
                </a:solidFill>
                <a:latin typeface="Arial" panose="020B0604020202020204" pitchFamily="34" charset="0"/>
                <a:cs typeface="Arial" panose="020B0604020202020204" pitchFamily="34" charset="0"/>
              </a:rPr>
              <a:t>www.iasociety.org</a:t>
            </a:r>
            <a:endParaRPr lang="en-GB" altLang="en-US" sz="13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rtlCol="1"/>
          <a:lstStyle/>
          <a:p>
            <a:pPr rtl="1"/>
            <a:r>
              <a:rPr lang="ar"/>
              <a:t>Click to edit Master title style</a:t>
            </a:r>
            <a:endParaRPr lang="en-GB"/>
          </a:p>
        </p:txBody>
      </p:sp>
      <p:sp>
        <p:nvSpPr>
          <p:cNvPr id="3" name="Content Placeholder 2"/>
          <p:cNvSpPr>
            <a:spLocks noGrp="1"/>
          </p:cNvSpPr>
          <p:nvPr>
            <p:ph idx="1"/>
          </p:nvPr>
        </p:nvSpPr>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Tree>
    <p:extLst>
      <p:ext uri="{BB962C8B-B14F-4D97-AF65-F5344CB8AC3E}">
        <p14:creationId xmlns:p14="http://schemas.microsoft.com/office/powerpoint/2010/main" val="365121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CAF633A-3BC0-4C2F-A80C-C90A9B04BFFF}"/>
              </a:ext>
            </a:extLst>
          </p:cNvPr>
          <p:cNvSpPr/>
          <p:nvPr userDrawn="1"/>
        </p:nvSpPr>
        <p:spPr>
          <a:xfrm>
            <a:off x="0" y="6453188"/>
            <a:ext cx="9144000" cy="4048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en-GB" dirty="0"/>
          </a:p>
        </p:txBody>
      </p:sp>
      <p:sp>
        <p:nvSpPr>
          <p:cNvPr id="6" name="TextBox 5">
            <a:extLst>
              <a:ext uri="{FF2B5EF4-FFF2-40B4-BE49-F238E27FC236}">
                <a16:creationId xmlns:a16="http://schemas.microsoft.com/office/drawing/2014/main" id="{E707A284-A2CA-4155-8C93-16EDE04EEE5F}"/>
              </a:ext>
            </a:extLst>
          </p:cNvPr>
          <p:cNvSpPr txBox="1">
            <a:spLocks noChangeArrowheads="1"/>
          </p:cNvSpPr>
          <p:nvPr userDrawn="1"/>
        </p:nvSpPr>
        <p:spPr bwMode="auto">
          <a:xfrm>
            <a:off x="7150100" y="6505575"/>
            <a:ext cx="1885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algn="r" rtl="1" eaLnBrk="1" hangingPunct="1">
              <a:defRPr/>
            </a:pPr>
            <a:r>
              <a:rPr lang="ar" sz="1300">
                <a:solidFill>
                  <a:schemeClr val="bg1"/>
                </a:solidFill>
                <a:latin typeface="Arial" panose="020B0604020202020204" pitchFamily="34" charset="0"/>
                <a:cs typeface="Arial" panose="020B0604020202020204" pitchFamily="34" charset="0"/>
              </a:rPr>
              <a:t>www.iasociety.org</a:t>
            </a:r>
            <a:endParaRPr lang="en-GB" altLang="en-US" sz="13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22313" y="4406900"/>
            <a:ext cx="7772400" cy="1362075"/>
          </a:xfrm>
        </p:spPr>
        <p:txBody>
          <a:bodyPr rtlCol="1" anchor="t"/>
          <a:lstStyle>
            <a:lvl1pPr algn="r" rtl="1">
              <a:defRPr sz="4000" b="1" cap="all"/>
            </a:lvl1pPr>
          </a:lstStyle>
          <a:p>
            <a:pPr rtl="1"/>
            <a:r>
              <a:rPr lang="ar"/>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rtlCol="1" anchor="b"/>
          <a:lstStyle>
            <a:lvl1pPr marL="0" indent="0" algn="r" rtl="1">
              <a:buNone/>
              <a:defRPr sz="2000">
                <a:solidFill>
                  <a:schemeClr val="tx1">
                    <a:tint val="75000"/>
                  </a:schemeClr>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
              <a:t>Click to edit Master text styles</a:t>
            </a:r>
          </a:p>
        </p:txBody>
      </p:sp>
    </p:spTree>
    <p:extLst>
      <p:ext uri="{BB962C8B-B14F-4D97-AF65-F5344CB8AC3E}">
        <p14:creationId xmlns:p14="http://schemas.microsoft.com/office/powerpoint/2010/main" val="304055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1FDF002-DB12-4C2E-873E-DF26A37D46F8}"/>
              </a:ext>
            </a:extLst>
          </p:cNvPr>
          <p:cNvSpPr/>
          <p:nvPr userDrawn="1"/>
        </p:nvSpPr>
        <p:spPr>
          <a:xfrm>
            <a:off x="0" y="6453188"/>
            <a:ext cx="9144000" cy="4048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en-GB" dirty="0"/>
          </a:p>
        </p:txBody>
      </p:sp>
      <p:sp>
        <p:nvSpPr>
          <p:cNvPr id="7" name="TextBox 6">
            <a:extLst>
              <a:ext uri="{FF2B5EF4-FFF2-40B4-BE49-F238E27FC236}">
                <a16:creationId xmlns:a16="http://schemas.microsoft.com/office/drawing/2014/main" id="{A5AED967-29F4-4F9C-9765-F98EFE43E7CF}"/>
              </a:ext>
            </a:extLst>
          </p:cNvPr>
          <p:cNvSpPr txBox="1">
            <a:spLocks noChangeArrowheads="1"/>
          </p:cNvSpPr>
          <p:nvPr userDrawn="1"/>
        </p:nvSpPr>
        <p:spPr bwMode="auto">
          <a:xfrm>
            <a:off x="7150100" y="6505575"/>
            <a:ext cx="1885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algn="r" rtl="1" eaLnBrk="1" hangingPunct="1">
              <a:defRPr/>
            </a:pPr>
            <a:r>
              <a:rPr lang="ar" sz="1300">
                <a:solidFill>
                  <a:schemeClr val="bg1"/>
                </a:solidFill>
                <a:latin typeface="Arial" panose="020B0604020202020204" pitchFamily="34" charset="0"/>
                <a:cs typeface="Arial" panose="020B0604020202020204" pitchFamily="34" charset="0"/>
              </a:rPr>
              <a:t>www.iasociety.org</a:t>
            </a:r>
            <a:endParaRPr lang="en-GB" altLang="en-US" sz="13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rtlCol="1"/>
          <a:lstStyle/>
          <a:p>
            <a:pPr rtl="1"/>
            <a:r>
              <a:rPr lang="ar"/>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4" name="Content Placeholder 3"/>
          <p:cNvSpPr>
            <a:spLocks noGrp="1"/>
          </p:cNvSpPr>
          <p:nvPr>
            <p:ph sz="half" idx="2"/>
          </p:nvPr>
        </p:nvSpPr>
        <p:spPr>
          <a:xfrm>
            <a:off x="4648200" y="1600200"/>
            <a:ext cx="4038600" cy="4525963"/>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Tree>
    <p:extLst>
      <p:ext uri="{BB962C8B-B14F-4D97-AF65-F5344CB8AC3E}">
        <p14:creationId xmlns:p14="http://schemas.microsoft.com/office/powerpoint/2010/main" val="92631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1D097C4-9A2B-4B6C-9E17-35CBCA0A9AC3}"/>
              </a:ext>
            </a:extLst>
          </p:cNvPr>
          <p:cNvSpPr/>
          <p:nvPr userDrawn="1"/>
        </p:nvSpPr>
        <p:spPr>
          <a:xfrm>
            <a:off x="0" y="6453188"/>
            <a:ext cx="9144000" cy="4048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en-GB" dirty="0"/>
          </a:p>
        </p:txBody>
      </p:sp>
      <p:sp>
        <p:nvSpPr>
          <p:cNvPr id="9" name="TextBox 8">
            <a:extLst>
              <a:ext uri="{FF2B5EF4-FFF2-40B4-BE49-F238E27FC236}">
                <a16:creationId xmlns:a16="http://schemas.microsoft.com/office/drawing/2014/main" id="{55497867-5710-4A56-A329-373639002C3A}"/>
              </a:ext>
            </a:extLst>
          </p:cNvPr>
          <p:cNvSpPr txBox="1">
            <a:spLocks noChangeArrowheads="1"/>
          </p:cNvSpPr>
          <p:nvPr userDrawn="1"/>
        </p:nvSpPr>
        <p:spPr bwMode="auto">
          <a:xfrm>
            <a:off x="7150100" y="6505575"/>
            <a:ext cx="1885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algn="r" rtl="1" eaLnBrk="1" hangingPunct="1">
              <a:defRPr/>
            </a:pPr>
            <a:r>
              <a:rPr lang="ar" sz="1300">
                <a:solidFill>
                  <a:schemeClr val="bg1"/>
                </a:solidFill>
                <a:latin typeface="Arial" panose="020B0604020202020204" pitchFamily="34" charset="0"/>
                <a:cs typeface="Arial" panose="020B0604020202020204" pitchFamily="34" charset="0"/>
              </a:rPr>
              <a:t>www.iasociety.org</a:t>
            </a:r>
            <a:endParaRPr lang="en-GB" altLang="en-US" sz="13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rtlCol="1"/>
          <a:lstStyle>
            <a:lvl1pPr algn="r" rtl="1">
              <a:defRPr/>
            </a:lvl1pPr>
          </a:lstStyle>
          <a:p>
            <a:pPr rtl="1"/>
            <a:r>
              <a:rPr lang="ar"/>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4" name="Content Placeholder 3"/>
          <p:cNvSpPr>
            <a:spLocks noGrp="1"/>
          </p:cNvSpPr>
          <p:nvPr>
            <p:ph sz="half" idx="2"/>
          </p:nvPr>
        </p:nvSpPr>
        <p:spPr>
          <a:xfrm>
            <a:off x="457200" y="2174875"/>
            <a:ext cx="4040188" cy="3951288"/>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5" name="Text Placeholder 4"/>
          <p:cNvSpPr>
            <a:spLocks noGrp="1"/>
          </p:cNvSpPr>
          <p:nvPr>
            <p:ph type="body" sz="quarter" idx="3"/>
          </p:nvPr>
        </p:nvSpPr>
        <p:spPr>
          <a:xfrm>
            <a:off x="4645025" y="1535113"/>
            <a:ext cx="4041775" cy="63976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6" name="Content Placeholder 5"/>
          <p:cNvSpPr>
            <a:spLocks noGrp="1"/>
          </p:cNvSpPr>
          <p:nvPr>
            <p:ph sz="quarter" idx="4"/>
          </p:nvPr>
        </p:nvSpPr>
        <p:spPr>
          <a:xfrm>
            <a:off x="4645025" y="2174875"/>
            <a:ext cx="4041775" cy="3951288"/>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Tree>
    <p:extLst>
      <p:ext uri="{BB962C8B-B14F-4D97-AF65-F5344CB8AC3E}">
        <p14:creationId xmlns:p14="http://schemas.microsoft.com/office/powerpoint/2010/main" val="334913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7F43BC4-63E2-4F3B-9224-B3E35E34D092}"/>
              </a:ext>
            </a:extLst>
          </p:cNvPr>
          <p:cNvSpPr/>
          <p:nvPr userDrawn="1"/>
        </p:nvSpPr>
        <p:spPr>
          <a:xfrm>
            <a:off x="0" y="6453188"/>
            <a:ext cx="9144000" cy="4048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en-GB" dirty="0"/>
          </a:p>
        </p:txBody>
      </p:sp>
      <p:sp>
        <p:nvSpPr>
          <p:cNvPr id="5" name="TextBox 4">
            <a:extLst>
              <a:ext uri="{FF2B5EF4-FFF2-40B4-BE49-F238E27FC236}">
                <a16:creationId xmlns:a16="http://schemas.microsoft.com/office/drawing/2014/main" id="{34B6DBB3-A1C2-4481-BF0D-254C70315AFE}"/>
              </a:ext>
            </a:extLst>
          </p:cNvPr>
          <p:cNvSpPr txBox="1">
            <a:spLocks noChangeArrowheads="1"/>
          </p:cNvSpPr>
          <p:nvPr userDrawn="1"/>
        </p:nvSpPr>
        <p:spPr bwMode="auto">
          <a:xfrm>
            <a:off x="7150100" y="6505575"/>
            <a:ext cx="1885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algn="r" rtl="1" eaLnBrk="1" hangingPunct="1">
              <a:defRPr/>
            </a:pPr>
            <a:r>
              <a:rPr lang="ar" sz="1300">
                <a:solidFill>
                  <a:schemeClr val="bg1"/>
                </a:solidFill>
                <a:latin typeface="Arial" panose="020B0604020202020204" pitchFamily="34" charset="0"/>
                <a:cs typeface="Arial" panose="020B0604020202020204" pitchFamily="34" charset="0"/>
              </a:rPr>
              <a:t>www.iasociety.org</a:t>
            </a:r>
            <a:endParaRPr lang="en-GB" altLang="en-US" sz="13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rtlCol="1"/>
          <a:lstStyle/>
          <a:p>
            <a:pPr rtl="1"/>
            <a:r>
              <a:rPr lang="ar"/>
              <a:t>Click to edit Master title style</a:t>
            </a:r>
            <a:endParaRPr lang="en-GB"/>
          </a:p>
        </p:txBody>
      </p:sp>
    </p:spTree>
    <p:extLst>
      <p:ext uri="{BB962C8B-B14F-4D97-AF65-F5344CB8AC3E}">
        <p14:creationId xmlns:p14="http://schemas.microsoft.com/office/powerpoint/2010/main" val="9338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76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42CEE1D-8464-4F09-B989-99E6FD3F37A0}"/>
              </a:ext>
            </a:extLst>
          </p:cNvPr>
          <p:cNvSpPr/>
          <p:nvPr userDrawn="1"/>
        </p:nvSpPr>
        <p:spPr>
          <a:xfrm>
            <a:off x="0" y="6453188"/>
            <a:ext cx="9144000" cy="4048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en-GB" dirty="0"/>
          </a:p>
        </p:txBody>
      </p:sp>
      <p:sp>
        <p:nvSpPr>
          <p:cNvPr id="7" name="TextBox 6">
            <a:extLst>
              <a:ext uri="{FF2B5EF4-FFF2-40B4-BE49-F238E27FC236}">
                <a16:creationId xmlns:a16="http://schemas.microsoft.com/office/drawing/2014/main" id="{549B9122-1250-4A5B-8C71-ADFD81FDF172}"/>
              </a:ext>
            </a:extLst>
          </p:cNvPr>
          <p:cNvSpPr txBox="1">
            <a:spLocks noChangeArrowheads="1"/>
          </p:cNvSpPr>
          <p:nvPr userDrawn="1"/>
        </p:nvSpPr>
        <p:spPr bwMode="auto">
          <a:xfrm>
            <a:off x="7150100" y="6505575"/>
            <a:ext cx="1885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algn="r" rtl="1" eaLnBrk="1" hangingPunct="1">
              <a:defRPr/>
            </a:pPr>
            <a:r>
              <a:rPr lang="ar" sz="1300">
                <a:solidFill>
                  <a:schemeClr val="bg1"/>
                </a:solidFill>
                <a:latin typeface="Arial" panose="020B0604020202020204" pitchFamily="34" charset="0"/>
                <a:cs typeface="Arial" panose="020B0604020202020204" pitchFamily="34" charset="0"/>
              </a:rPr>
              <a:t>www.iasociety.org</a:t>
            </a:r>
            <a:endParaRPr lang="en-GB" altLang="en-US" sz="13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rtlCol="1" anchor="b"/>
          <a:lstStyle>
            <a:lvl1pPr algn="r" rtl="1">
              <a:defRPr sz="2000" b="1"/>
            </a:lvl1pPr>
          </a:lstStyle>
          <a:p>
            <a:pPr rtl="1"/>
            <a:r>
              <a:rPr lang="ar"/>
              <a:t>Click to edit Master title style</a:t>
            </a:r>
            <a:endParaRPr lang="en-GB"/>
          </a:p>
        </p:txBody>
      </p:sp>
      <p:sp>
        <p:nvSpPr>
          <p:cNvPr id="3" name="Content Placeholder 2"/>
          <p:cNvSpPr>
            <a:spLocks noGrp="1"/>
          </p:cNvSpPr>
          <p:nvPr>
            <p:ph idx="1"/>
          </p:nvPr>
        </p:nvSpPr>
        <p:spPr>
          <a:xfrm>
            <a:off x="3575050" y="273050"/>
            <a:ext cx="5111750" cy="5853113"/>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4" name="Text Placeholder 3"/>
          <p:cNvSpPr>
            <a:spLocks noGrp="1"/>
          </p:cNvSpPr>
          <p:nvPr>
            <p:ph type="body" sz="half" idx="2"/>
          </p:nvPr>
        </p:nvSpPr>
        <p:spPr>
          <a:xfrm>
            <a:off x="457200" y="1435100"/>
            <a:ext cx="3008313" cy="4691063"/>
          </a:xfrm>
        </p:spPr>
        <p:txBody>
          <a:bodyPr rtlCol="1"/>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
              <a:t>Click to edit Master text styles</a:t>
            </a:r>
          </a:p>
        </p:txBody>
      </p:sp>
    </p:spTree>
    <p:extLst>
      <p:ext uri="{BB962C8B-B14F-4D97-AF65-F5344CB8AC3E}">
        <p14:creationId xmlns:p14="http://schemas.microsoft.com/office/powerpoint/2010/main" val="57020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7F33CFE-3C6D-4941-A4EB-1F6558D913CE}"/>
              </a:ext>
            </a:extLst>
          </p:cNvPr>
          <p:cNvSpPr/>
          <p:nvPr userDrawn="1"/>
        </p:nvSpPr>
        <p:spPr>
          <a:xfrm>
            <a:off x="0" y="6453188"/>
            <a:ext cx="9144000" cy="4048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en-GB" dirty="0"/>
          </a:p>
        </p:txBody>
      </p:sp>
      <p:sp>
        <p:nvSpPr>
          <p:cNvPr id="7" name="TextBox 6">
            <a:extLst>
              <a:ext uri="{FF2B5EF4-FFF2-40B4-BE49-F238E27FC236}">
                <a16:creationId xmlns:a16="http://schemas.microsoft.com/office/drawing/2014/main" id="{BC89631F-F3D9-4A20-9C4E-636CD5C3598A}"/>
              </a:ext>
            </a:extLst>
          </p:cNvPr>
          <p:cNvSpPr txBox="1">
            <a:spLocks noChangeArrowheads="1"/>
          </p:cNvSpPr>
          <p:nvPr userDrawn="1"/>
        </p:nvSpPr>
        <p:spPr bwMode="auto">
          <a:xfrm>
            <a:off x="7150100" y="6505575"/>
            <a:ext cx="1885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algn="r" rtl="1" eaLnBrk="1" hangingPunct="1">
              <a:defRPr/>
            </a:pPr>
            <a:r>
              <a:rPr lang="ar" sz="1300">
                <a:solidFill>
                  <a:schemeClr val="bg1"/>
                </a:solidFill>
                <a:latin typeface="Arial" panose="020B0604020202020204" pitchFamily="34" charset="0"/>
                <a:cs typeface="Arial" panose="020B0604020202020204" pitchFamily="34" charset="0"/>
              </a:rPr>
              <a:t>www.iasociety.org</a:t>
            </a:r>
            <a:endParaRPr lang="en-GB" altLang="en-US" sz="13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rtlCol="1" anchor="b"/>
          <a:lstStyle>
            <a:lvl1pPr algn="r" rtl="1">
              <a:defRPr sz="2000" b="1"/>
            </a:lvl1pPr>
          </a:lstStyle>
          <a:p>
            <a:pPr rtl="1"/>
            <a:r>
              <a:rPr lang="ar"/>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GB" noProof="0" dirty="0"/>
          </a:p>
        </p:txBody>
      </p:sp>
      <p:sp>
        <p:nvSpPr>
          <p:cNvPr id="4" name="Text Placeholder 3"/>
          <p:cNvSpPr>
            <a:spLocks noGrp="1"/>
          </p:cNvSpPr>
          <p:nvPr>
            <p:ph type="body" sz="half" idx="2"/>
          </p:nvPr>
        </p:nvSpPr>
        <p:spPr>
          <a:xfrm>
            <a:off x="1792288" y="5367338"/>
            <a:ext cx="5486400" cy="804862"/>
          </a:xfrm>
        </p:spPr>
        <p:txBody>
          <a:bodyPr rtlCol="1"/>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
              <a:t>Click to edit Master text styles</a:t>
            </a:r>
          </a:p>
        </p:txBody>
      </p:sp>
    </p:spTree>
    <p:extLst>
      <p:ext uri="{BB962C8B-B14F-4D97-AF65-F5344CB8AC3E}">
        <p14:creationId xmlns:p14="http://schemas.microsoft.com/office/powerpoint/2010/main" val="378901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58888" y="188913"/>
            <a:ext cx="7427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ar"/>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33" r:id="rId7"/>
    <p:sldLayoutId id="2147483740" r:id="rId8"/>
    <p:sldLayoutId id="2147483741" r:id="rId9"/>
    <p:sldLayoutId id="2147483742" r:id="rId10"/>
    <p:sldLayoutId id="2147483743" r:id="rId11"/>
  </p:sldLayoutIdLst>
  <p:txStyles>
    <p:titleStyle>
      <a:lvl1pPr algn="ctr" rtl="1"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1"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programme.ias2019.org/Abstract/Abstract/4770"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programme.ias2019.org/Abstract/Abstract/477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programme.ias2019.org/Abstract/Abstract/4772" TargetMode="Externa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rogramme.ias2019.org/Abstract/Abstract/4767" TargetMode="Externa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programme.ias2019.org/Abstract/Abstract/4767"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programme.ias2019.org/Abstract/Abstract/3680" TargetMode="External"/><Relationship Id="rId5" Type="http://schemas.openxmlformats.org/officeDocument/2006/relationships/slide" Target="slide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programme.ias2019.org/Abstract/Abstract/980" TargetMode="External"/><Relationship Id="rId5" Type="http://schemas.openxmlformats.org/officeDocument/2006/relationships/hyperlink" Target="http://programme.ias2019.org/Abstract/Abstract/3182" TargetMode="External"/><Relationship Id="rId4" Type="http://schemas.openxmlformats.org/officeDocument/2006/relationships/hyperlink" Target="http://programme.ias2019.org/Programme/Session/27"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http://programme.ias2019.org/Abstract/Abstract/2977" TargetMode="External"/><Relationship Id="rId4" Type="http://schemas.openxmlformats.org/officeDocument/2006/relationships/oleObject" Target="../embeddings/oleObject1.bin"/><Relationship Id="rId9"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programme.ias2019.org/Abstract/Abstract/4789" TargetMode="Externa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programme.ias2019.org/Abstract/Abstract/3372" TargetMode="External"/><Relationship Id="rId5" Type="http://schemas.openxmlformats.org/officeDocument/2006/relationships/slide" Target="slide3.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programme.ias2019.org/Abstract/Abstract/4906" TargetMode="Externa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3.xml"/><Relationship Id="rId12" Type="http://schemas.openxmlformats.org/officeDocument/2006/relationships/slide" Target="slide9.xml"/><Relationship Id="rId2" Type="http://schemas.openxmlformats.org/officeDocument/2006/relationships/notesSlide" Target="../notesSlides/notesSlide3.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8.xml"/><Relationship Id="rId5" Type="http://schemas.openxmlformats.org/officeDocument/2006/relationships/slide" Target="slide16.xml"/><Relationship Id="rId15" Type="http://schemas.openxmlformats.org/officeDocument/2006/relationships/slide" Target="slide15.xml"/><Relationship Id="rId10" Type="http://schemas.openxmlformats.org/officeDocument/2006/relationships/slide" Target="slide7.xml"/><Relationship Id="rId4" Type="http://schemas.openxmlformats.org/officeDocument/2006/relationships/slide" Target="slide13.xml"/><Relationship Id="rId9" Type="http://schemas.openxmlformats.org/officeDocument/2006/relationships/slide" Target="slide20.xml"/><Relationship Id="rId1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programme.ias2019.org/Abstract/Abstract/4822" TargetMode="Externa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rogramme.ias2019.org/Abstract/Abstract/482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programme.ias2019.org/Abstract/Abstract/41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programme.ias2019.org/Abstract/Abstract/4991" TargetMode="External"/><Relationship Id="rId5" Type="http://schemas.openxmlformats.org/officeDocument/2006/relationships/hyperlink" Target="http://programme.ias2019.org/Abstract/Abstract/5089" TargetMode="Externa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programme.ias2019.org/Abstract/Abstract/4782" TargetMode="Externa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programme.ias2019.org/Abstract/Abstract/4782" TargetMode="Externa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rtlCol="1"/>
          <a:lstStyle/>
          <a:p>
            <a:pPr algn="r" rtl="1" eaLnBrk="1" hangingPunct="1"/>
            <a:r>
              <a:rPr lang="ar" sz="2000" b="1" dirty="0">
                <a:solidFill>
                  <a:srgbClr val="E0001B"/>
                </a:solidFill>
              </a:rPr>
              <a:t>دولوتغرافير</a:t>
            </a:r>
            <a:r>
              <a:rPr lang="en-GB" altLang="en-US" b="1" dirty="0"/>
              <a:t/>
            </a:r>
            <a:br>
              <a:rPr lang="en-GB" altLang="en-US" b="1" dirty="0"/>
            </a:br>
            <a:r>
              <a:rPr lang="ar" sz="3000" b="1" dirty="0"/>
              <a:t>دراسة ADVANCE، نتائج أولية</a:t>
            </a:r>
          </a:p>
        </p:txBody>
      </p:sp>
      <p:graphicFrame>
        <p:nvGraphicFramePr>
          <p:cNvPr id="5" name="Content Placeholder 4">
            <a:extLst>
              <a:ext uri="{FF2B5EF4-FFF2-40B4-BE49-F238E27FC236}">
                <a16:creationId xmlns:a16="http://schemas.microsoft.com/office/drawing/2014/main" id="{5CB2EA03-009F-4073-A157-0395D39664CF}"/>
              </a:ext>
            </a:extLst>
          </p:cNvPr>
          <p:cNvGraphicFramePr>
            <a:graphicFrameLocks noGrp="1"/>
          </p:cNvGraphicFramePr>
          <p:nvPr>
            <p:ph sz="half" idx="1"/>
            <p:extLst>
              <p:ext uri="{D42A27DB-BD31-4B8C-83A1-F6EECF244321}">
                <p14:modId xmlns:p14="http://schemas.microsoft.com/office/powerpoint/2010/main" val="1752596115"/>
              </p:ext>
            </p:extLst>
          </p:nvPr>
        </p:nvGraphicFramePr>
        <p:xfrm>
          <a:off x="417513" y="1989138"/>
          <a:ext cx="4251324" cy="2863504"/>
        </p:xfrm>
        <a:graphic>
          <a:graphicData uri="http://schemas.openxmlformats.org/drawingml/2006/table">
            <a:tbl>
              <a:tblPr firstRow="1" bandRow="1">
                <a:tableStyleId>{5C22544A-7EE6-4342-B048-85BDC9FD1C3A}</a:tableStyleId>
              </a:tblPr>
              <a:tblGrid>
                <a:gridCol w="1274167">
                  <a:extLst>
                    <a:ext uri="{9D8B030D-6E8A-4147-A177-3AD203B41FA5}">
                      <a16:colId xmlns:a16="http://schemas.microsoft.com/office/drawing/2014/main" val="676632865"/>
                    </a:ext>
                  </a:extLst>
                </a:gridCol>
                <a:gridCol w="1224136">
                  <a:extLst>
                    <a:ext uri="{9D8B030D-6E8A-4147-A177-3AD203B41FA5}">
                      <a16:colId xmlns:a16="http://schemas.microsoft.com/office/drawing/2014/main" val="448621173"/>
                    </a:ext>
                  </a:extLst>
                </a:gridCol>
                <a:gridCol w="1753021">
                  <a:extLst>
                    <a:ext uri="{9D8B030D-6E8A-4147-A177-3AD203B41FA5}">
                      <a16:colId xmlns:a16="http://schemas.microsoft.com/office/drawing/2014/main" val="1580023675"/>
                    </a:ext>
                  </a:extLst>
                </a:gridCol>
              </a:tblGrid>
              <a:tr h="617164">
                <a:tc>
                  <a:txBody>
                    <a:bodyPr/>
                    <a:lstStyle/>
                    <a:p>
                      <a:pPr marL="0" marR="0">
                        <a:lnSpc>
                          <a:spcPct val="107000"/>
                        </a:lnSpc>
                        <a:spcBef>
                          <a:spcPts val="0"/>
                        </a:spcBef>
                        <a:spcAft>
                          <a:spcPts val="800"/>
                        </a:spcAft>
                      </a:pPr>
                      <a:r>
                        <a:rPr lang="en-US" sz="1100" b="1" dirty="0">
                          <a:effectLst/>
                          <a:latin typeface="Arial" panose="020B0604020202020204" pitchFamily="34" charset="0"/>
                          <a:ea typeface="Calibri" panose="020F0502020204030204" pitchFamily="34" charset="0"/>
                          <a:cs typeface="Arial" panose="020B0604020202020204" pitchFamily="34" charset="0"/>
                        </a:rPr>
                        <a:t>قيمة P للفرق</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tc>
                <a:tc>
                  <a:txBody>
                    <a:bodyPr/>
                    <a:lstStyle/>
                    <a:p>
                      <a:pPr algn="ctr" rtl="1" fontAlgn="b"/>
                      <a:r>
                        <a:rPr lang="ar" sz="1200" u="none" strike="noStrike" dirty="0">
                          <a:effectLst/>
                          <a:latin typeface="Arial" panose="020B0604020202020204" pitchFamily="34" charset="0"/>
                          <a:cs typeface="Arial" panose="020B0604020202020204" pitchFamily="34" charset="0"/>
                        </a:rPr>
                        <a:t>الفرق في الاستجابة </a:t>
                      </a:r>
                    </a:p>
                    <a:p>
                      <a:pPr algn="ctr" rtl="1" fontAlgn="b"/>
                      <a:r>
                        <a:rPr lang="ar" sz="1200" u="none" strike="noStrike" dirty="0">
                          <a:effectLst/>
                          <a:latin typeface="Arial" panose="020B0604020202020204" pitchFamily="34" charset="0"/>
                          <a:cs typeface="Arial" panose="020B0604020202020204" pitchFamily="34" charset="0"/>
                        </a:rPr>
                        <a:t>(98.3% مجال ثقة (CI))</a:t>
                      </a:r>
                      <a:endParaRPr lang="en-GB" sz="1200" dirty="0">
                        <a:latin typeface="Arial" panose="020B0604020202020204" pitchFamily="34" charset="0"/>
                        <a:cs typeface="Arial" panose="020B0604020202020204" pitchFamily="34" charset="0"/>
                      </a:endParaRPr>
                    </a:p>
                  </a:txBody>
                  <a:tcPr marL="68603" marR="68603" marT="34269" marB="34269"/>
                </a:tc>
                <a:tc>
                  <a:txBody>
                    <a:bodyPr/>
                    <a:lstStyle/>
                    <a:p>
                      <a:pPr marL="0" marR="0">
                        <a:lnSpc>
                          <a:spcPct val="107000"/>
                        </a:lnSpc>
                        <a:spcBef>
                          <a:spcPts val="0"/>
                        </a:spcBef>
                        <a:spcAft>
                          <a:spcPts val="800"/>
                        </a:spcAft>
                      </a:pPr>
                      <a:r>
                        <a:rPr lang="en-US" sz="1100" b="1" dirty="0">
                          <a:effectLst/>
                          <a:latin typeface="Arial" panose="020B0604020202020204" pitchFamily="34" charset="0"/>
                          <a:ea typeface="Calibri" panose="020F0502020204030204" pitchFamily="34" charset="0"/>
                          <a:cs typeface="Arial" panose="020B0604020202020204" pitchFamily="34" charset="0"/>
                        </a:rPr>
                        <a:t>المقارنة</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012431894"/>
                  </a:ext>
                </a:extLst>
              </a:tr>
              <a:tr h="571446">
                <a:tc>
                  <a:txBody>
                    <a:bodyPr/>
                    <a:lstStyle/>
                    <a:p>
                      <a:pPr marL="0" marR="0" rtl="1">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0.68</a:t>
                      </a:r>
                    </a:p>
                  </a:txBody>
                  <a:tcPr marL="68580" marR="68580" marT="34290" marB="34290"/>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ar" sz="1100" b="0" u="none" strike="noStrike" dirty="0">
                          <a:solidFill>
                            <a:schemeClr val="tx1"/>
                          </a:solidFill>
                          <a:effectLst/>
                          <a:latin typeface="Arial" panose="020B0604020202020204" pitchFamily="34" charset="0"/>
                          <a:cs typeface="Arial" panose="020B0604020202020204" pitchFamily="34" charset="0"/>
                        </a:rPr>
                        <a:t>-1.1% </a:t>
                      </a:r>
                    </a:p>
                    <a:p>
                      <a:pPr marL="0" marR="0" lvl="0" indent="0" algn="ctr" defTabSz="914400" rtl="1" eaLnBrk="1" fontAlgn="b" latinLnBrk="0" hangingPunct="1">
                        <a:lnSpc>
                          <a:spcPct val="100000"/>
                        </a:lnSpc>
                        <a:spcBef>
                          <a:spcPts val="0"/>
                        </a:spcBef>
                        <a:spcAft>
                          <a:spcPts val="0"/>
                        </a:spcAft>
                        <a:buClrTx/>
                        <a:buSzTx/>
                        <a:buFontTx/>
                        <a:buNone/>
                        <a:tabLst/>
                        <a:defRPr/>
                      </a:pPr>
                      <a:r>
                        <a:rPr lang="ar" sz="1100" b="0" u="none" strike="noStrike" dirty="0">
                          <a:solidFill>
                            <a:schemeClr val="tx1"/>
                          </a:solidFill>
                          <a:effectLst/>
                          <a:latin typeface="Arial" panose="020B0604020202020204" pitchFamily="34" charset="0"/>
                          <a:cs typeface="Arial" panose="020B0604020202020204" pitchFamily="34" charset="0"/>
                        </a:rPr>
                        <a:t>(-7.7%, +5.4%)</a:t>
                      </a:r>
                      <a:endParaRPr lang="en-GB" sz="1100" b="0" i="0" u="none" strike="noStrike" dirty="0">
                        <a:solidFill>
                          <a:schemeClr val="tx1"/>
                        </a:solidFill>
                        <a:effectLst/>
                        <a:latin typeface="Arial" panose="020B0604020202020204" pitchFamily="34" charset="0"/>
                        <a:cs typeface="Arial" panose="020B0604020202020204" pitchFamily="34" charset="0"/>
                      </a:endParaRPr>
                    </a:p>
                    <a:p>
                      <a:pPr rtl="1"/>
                      <a:endParaRPr lang="en-GB" sz="1100" b="0" dirty="0">
                        <a:solidFill>
                          <a:schemeClr val="tx1"/>
                        </a:solidFill>
                        <a:latin typeface="Arial" panose="020B0604020202020204" pitchFamily="34" charset="0"/>
                        <a:cs typeface="Arial" panose="020B0604020202020204" pitchFamily="34" charset="0"/>
                      </a:endParaRPr>
                    </a:p>
                  </a:txBody>
                  <a:tcPr marL="68603" marR="68603" marT="34269" marB="34269"/>
                </a:tc>
                <a:tc>
                  <a:txBody>
                    <a:bodyPr/>
                    <a:lstStyle/>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تينوفوفير ألافيناميد/إيمتريسيتابين+دولوتغرافير مقابل تينوفوفير/إيمتريسيتابين+دولوتغرافير</a:t>
                      </a:r>
                    </a:p>
                  </a:txBody>
                  <a:tcPr marL="68580" marR="68580" marT="34290" marB="34290"/>
                </a:tc>
                <a:extLst>
                  <a:ext uri="{0D108BD9-81ED-4DB2-BD59-A6C34878D82A}">
                    <a16:rowId xmlns:a16="http://schemas.microsoft.com/office/drawing/2014/main" val="4130148093"/>
                  </a:ext>
                </a:extLst>
              </a:tr>
              <a:tr h="674066">
                <a:tc>
                  <a:txBody>
                    <a:bodyPr/>
                    <a:lstStyle/>
                    <a:p>
                      <a:pPr marL="0" marR="0" rtl="1">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0.03</a:t>
                      </a:r>
                    </a:p>
                  </a:txBody>
                  <a:tcPr marL="68580" marR="68580" marT="34290" marB="34290"/>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ar" sz="1100" b="0" u="none" strike="noStrike" dirty="0">
                          <a:solidFill>
                            <a:schemeClr val="tx1"/>
                          </a:solidFill>
                          <a:effectLst/>
                          <a:latin typeface="Arial" panose="020B0604020202020204" pitchFamily="34" charset="0"/>
                          <a:cs typeface="Arial" panose="020B0604020202020204" pitchFamily="34" charset="0"/>
                        </a:rPr>
                        <a:t>+6.3% </a:t>
                      </a:r>
                    </a:p>
                    <a:p>
                      <a:pPr marL="0" marR="0" lvl="0" indent="0" algn="ctr" defTabSz="914400" rtl="1" eaLnBrk="1" fontAlgn="b" latinLnBrk="0" hangingPunct="1">
                        <a:lnSpc>
                          <a:spcPct val="100000"/>
                        </a:lnSpc>
                        <a:spcBef>
                          <a:spcPts val="0"/>
                        </a:spcBef>
                        <a:spcAft>
                          <a:spcPts val="0"/>
                        </a:spcAft>
                        <a:buClrTx/>
                        <a:buSzTx/>
                        <a:buFontTx/>
                        <a:buNone/>
                        <a:tabLst/>
                        <a:defRPr/>
                      </a:pPr>
                      <a:r>
                        <a:rPr lang="ar" sz="1100" b="0" u="none" strike="noStrike" dirty="0">
                          <a:solidFill>
                            <a:schemeClr val="tx1"/>
                          </a:solidFill>
                          <a:effectLst/>
                          <a:latin typeface="Arial" panose="020B0604020202020204" pitchFamily="34" charset="0"/>
                          <a:cs typeface="Arial" panose="020B0604020202020204" pitchFamily="34" charset="0"/>
                        </a:rPr>
                        <a:t>(-0.7%, +13.2%)</a:t>
                      </a:r>
                      <a:endParaRPr lang="en-GB" sz="1100" b="0" i="0" u="none" strike="noStrike" dirty="0">
                        <a:solidFill>
                          <a:schemeClr val="tx1"/>
                        </a:solidFill>
                        <a:effectLst/>
                        <a:latin typeface="Arial" panose="020B0604020202020204" pitchFamily="34" charset="0"/>
                        <a:cs typeface="Arial" panose="020B0604020202020204" pitchFamily="34" charset="0"/>
                      </a:endParaRPr>
                    </a:p>
                    <a:p>
                      <a:pPr rtl="1"/>
                      <a:endParaRPr lang="en-GB" sz="1100" b="0" dirty="0">
                        <a:solidFill>
                          <a:schemeClr val="tx1"/>
                        </a:solidFill>
                        <a:latin typeface="Arial" panose="020B0604020202020204" pitchFamily="34" charset="0"/>
                        <a:cs typeface="Arial" panose="020B0604020202020204" pitchFamily="34" charset="0"/>
                      </a:endParaRPr>
                    </a:p>
                  </a:txBody>
                  <a:tcPr marL="68603" marR="68603" marT="34269" marB="34269"/>
                </a:tc>
                <a:tc>
                  <a:txBody>
                    <a:bodyPr/>
                    <a:lstStyle/>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تينوفوفير/إيمتريسيتابين+دولوتغرافير مقابل تينوفوفير/إيمتريسيتابين/إيفافيرينز</a:t>
                      </a:r>
                    </a:p>
                  </a:txBody>
                  <a:tcPr marL="68580" marR="68580" marT="34290" marB="34290"/>
                </a:tc>
                <a:extLst>
                  <a:ext uri="{0D108BD9-81ED-4DB2-BD59-A6C34878D82A}">
                    <a16:rowId xmlns:a16="http://schemas.microsoft.com/office/drawing/2014/main" val="3525333525"/>
                  </a:ext>
                </a:extLst>
              </a:tr>
              <a:tr h="717011">
                <a:tc>
                  <a:txBody>
                    <a:bodyPr/>
                    <a:lstStyle/>
                    <a:p>
                      <a:pPr marL="0" marR="0" rtl="1">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0.08</a:t>
                      </a:r>
                    </a:p>
                  </a:txBody>
                  <a:tcPr marL="68580" marR="68580" marT="34290" marB="34290"/>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ar" sz="1100" b="0" u="none" strike="noStrike" dirty="0">
                          <a:solidFill>
                            <a:schemeClr val="tx1"/>
                          </a:solidFill>
                          <a:effectLst/>
                          <a:latin typeface="Arial" panose="020B0604020202020204" pitchFamily="34" charset="0"/>
                          <a:cs typeface="Arial" panose="020B0604020202020204" pitchFamily="34" charset="0"/>
                        </a:rPr>
                        <a:t>+5.1% </a:t>
                      </a:r>
                    </a:p>
                    <a:p>
                      <a:pPr marL="0" marR="0" lvl="0" indent="0" algn="ctr" defTabSz="914400" rtl="1" eaLnBrk="1" fontAlgn="b" latinLnBrk="0" hangingPunct="1">
                        <a:lnSpc>
                          <a:spcPct val="100000"/>
                        </a:lnSpc>
                        <a:spcBef>
                          <a:spcPts val="0"/>
                        </a:spcBef>
                        <a:spcAft>
                          <a:spcPts val="0"/>
                        </a:spcAft>
                        <a:buClrTx/>
                        <a:buSzTx/>
                        <a:buFontTx/>
                        <a:buNone/>
                        <a:tabLst/>
                        <a:defRPr/>
                      </a:pPr>
                      <a:r>
                        <a:rPr lang="ar" sz="1100" b="0" u="none" strike="noStrike" dirty="0">
                          <a:solidFill>
                            <a:schemeClr val="tx1"/>
                          </a:solidFill>
                          <a:effectLst/>
                          <a:latin typeface="Arial" panose="020B0604020202020204" pitchFamily="34" charset="0"/>
                          <a:cs typeface="Arial" panose="020B0604020202020204" pitchFamily="34" charset="0"/>
                        </a:rPr>
                        <a:t>(-1.9%, +12.2%)</a:t>
                      </a:r>
                      <a:endParaRPr lang="en-GB" sz="1100" b="0" i="0" u="none" strike="noStrike" dirty="0">
                        <a:solidFill>
                          <a:schemeClr val="tx1"/>
                        </a:solidFill>
                        <a:effectLst/>
                        <a:latin typeface="Arial" panose="020B0604020202020204" pitchFamily="34" charset="0"/>
                        <a:cs typeface="Arial" panose="020B0604020202020204" pitchFamily="34" charset="0"/>
                      </a:endParaRPr>
                    </a:p>
                    <a:p>
                      <a:pPr rtl="1"/>
                      <a:endParaRPr lang="en-GB" sz="1100" b="0" dirty="0">
                        <a:solidFill>
                          <a:schemeClr val="tx1"/>
                        </a:solidFill>
                        <a:latin typeface="Arial" panose="020B0604020202020204" pitchFamily="34" charset="0"/>
                        <a:cs typeface="Arial" panose="020B0604020202020204" pitchFamily="34" charset="0"/>
                      </a:endParaRPr>
                    </a:p>
                  </a:txBody>
                  <a:tcPr marL="68603" marR="68603" marT="34269" marB="34269"/>
                </a:tc>
                <a:tc>
                  <a:txBody>
                    <a:bodyPr/>
                    <a:lstStyle/>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تينوفوفير ألافيناميد/إيمتريسيتابين+دولوتغرافير مقابل تينوفوفير/إيمتريسيتابين/إيفافيرينز</a:t>
                      </a:r>
                    </a:p>
                  </a:txBody>
                  <a:tcPr marL="68580" marR="68580" marT="34290" marB="34290"/>
                </a:tc>
                <a:extLst>
                  <a:ext uri="{0D108BD9-81ED-4DB2-BD59-A6C34878D82A}">
                    <a16:rowId xmlns:a16="http://schemas.microsoft.com/office/drawing/2014/main" val="3014816845"/>
                  </a:ext>
                </a:extLst>
              </a:tr>
            </a:tbl>
          </a:graphicData>
        </a:graphic>
      </p:graphicFrame>
      <p:sp>
        <p:nvSpPr>
          <p:cNvPr id="30745" name="Content Placeholder 3"/>
          <p:cNvSpPr>
            <a:spLocks noGrp="1"/>
          </p:cNvSpPr>
          <p:nvPr>
            <p:ph sz="half" idx="2"/>
          </p:nvPr>
        </p:nvSpPr>
        <p:spPr>
          <a:xfrm>
            <a:off x="4668838" y="1628775"/>
            <a:ext cx="4038600" cy="4321175"/>
          </a:xfrm>
        </p:spPr>
        <p:txBody>
          <a:bodyPr rtlCol="1"/>
          <a:lstStyle/>
          <a:p>
            <a:pPr rtl="1" eaLnBrk="1" hangingPunct="1"/>
            <a:r>
              <a:rPr lang="ar" sz="1600" dirty="0"/>
              <a:t>نتائج الحمض الريبوزي لفيروس </a:t>
            </a:r>
            <a:r>
              <a:rPr lang="ar-EG" sz="1600" dirty="0"/>
              <a:t>1-</a:t>
            </a:r>
            <a:r>
              <a:rPr lang="ar" sz="1600" dirty="0"/>
              <a:t>HIV عند 48 أسبوع:</a:t>
            </a:r>
          </a:p>
          <a:p>
            <a:pPr lvl="1" rtl="1" eaLnBrk="1" hangingPunct="1"/>
            <a:r>
              <a:rPr lang="ar" sz="1600" dirty="0"/>
              <a:t>تينوفوفير/إمتريسيتابين/دولوتغرافير </a:t>
            </a:r>
            <a:r>
              <a:rPr lang="ar" sz="1600" dirty="0">
                <a:solidFill>
                  <a:srgbClr val="E0001B"/>
                </a:solidFill>
              </a:rPr>
              <a:t>85%</a:t>
            </a:r>
          </a:p>
          <a:p>
            <a:pPr lvl="1" rtl="1" eaLnBrk="1" hangingPunct="1"/>
            <a:r>
              <a:rPr lang="ar" sz="1600" dirty="0"/>
              <a:t>تينوفوفير ألافيناميد/إمتريسيتابين/دولوتغرافير </a:t>
            </a:r>
            <a:r>
              <a:rPr lang="ar" sz="1600" dirty="0">
                <a:solidFill>
                  <a:srgbClr val="E0001B"/>
                </a:solidFill>
              </a:rPr>
              <a:t>84%</a:t>
            </a:r>
          </a:p>
          <a:p>
            <a:pPr lvl="1" rtl="1" eaLnBrk="1" hangingPunct="1"/>
            <a:r>
              <a:rPr lang="ar" sz="1600" dirty="0"/>
              <a:t>تينوفوفير/إمتريسيتابين/إيفافيرينز </a:t>
            </a:r>
          </a:p>
          <a:p>
            <a:pPr lvl="1" rtl="1" eaLnBrk="1" hangingPunct="1"/>
            <a:r>
              <a:rPr lang="ar" sz="1600" dirty="0">
                <a:solidFill>
                  <a:srgbClr val="E0001B"/>
                </a:solidFill>
              </a:rPr>
              <a:t>79%</a:t>
            </a:r>
          </a:p>
          <a:p>
            <a:pPr rtl="1" eaLnBrk="1" hangingPunct="1"/>
            <a:r>
              <a:rPr lang="ar" sz="1600" dirty="0"/>
              <a:t>ظهور مقاومة ناشئة ضد NRTI وNNRTI بمعدل أعلى في مجموعة إيفافيرينز. </a:t>
            </a:r>
          </a:p>
          <a:p>
            <a:pPr eaLnBrk="1" hangingPunct="1"/>
            <a:r>
              <a:rPr lang="ar" sz="1600" dirty="0"/>
              <a:t>معدل أعلى من الأحداث </a:t>
            </a:r>
            <a:r>
              <a:rPr lang="ar" sz="1600" dirty="0" smtClean="0"/>
              <a:t>السلبية</a:t>
            </a:r>
            <a:r>
              <a:rPr lang="ar" sz="1600" dirty="0" smtClean="0">
                <a:solidFill>
                  <a:srgbClr val="C00000"/>
                </a:solidFill>
              </a:rPr>
              <a:t> </a:t>
            </a:r>
            <a:r>
              <a:rPr lang="ar" sz="1600" dirty="0" smtClean="0"/>
              <a:t>من </a:t>
            </a:r>
            <a:r>
              <a:rPr lang="ar" sz="1600" dirty="0"/>
              <a:t>الدرجة 3 و4 في مجموعة إيفافيرينز</a:t>
            </a:r>
            <a:r>
              <a:rPr lang="ar" sz="1600" dirty="0" smtClean="0"/>
              <a:t>.</a:t>
            </a:r>
            <a:endParaRPr lang="ar" sz="1600" dirty="0"/>
          </a:p>
          <a:p>
            <a:pPr rtl="1" eaLnBrk="1" hangingPunct="1"/>
            <a:r>
              <a:rPr lang="ar" sz="1600" dirty="0"/>
              <a:t>سمية في الكلى والعظام متماشية مع ملفات السلامة المقررة.</a:t>
            </a:r>
          </a:p>
          <a:p>
            <a:pPr rtl="1" eaLnBrk="1" hangingPunct="1"/>
            <a:r>
              <a:rPr lang="ar" sz="1600" dirty="0"/>
              <a:t>معدل أعلى لزيادة الوزن في مجموعات دولوتغرافير بالدراسة.</a:t>
            </a:r>
          </a:p>
        </p:txBody>
      </p:sp>
      <p:sp>
        <p:nvSpPr>
          <p:cNvPr id="7" name="Rectangle 6">
            <a:hlinkClick r:id="rId3" action="ppaction://hlinksldjump"/>
            <a:extLst>
              <a:ext uri="{FF2B5EF4-FFF2-40B4-BE49-F238E27FC236}">
                <a16:creationId xmlns:a16="http://schemas.microsoft.com/office/drawing/2014/main" id="{6A2EE313-A26E-4B59-A941-57EDE9FB1FEB}"/>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8" name="TextBox 7">
            <a:extLst>
              <a:ext uri="{FF2B5EF4-FFF2-40B4-BE49-F238E27FC236}">
                <a16:creationId xmlns:a16="http://schemas.microsoft.com/office/drawing/2014/main" id="{8B91D506-4912-468D-A343-1F5F369B5C7F}"/>
              </a:ext>
            </a:extLst>
          </p:cNvPr>
          <p:cNvSpPr txBox="1"/>
          <p:nvPr/>
        </p:nvSpPr>
        <p:spPr>
          <a:xfrm>
            <a:off x="7308304" y="6038849"/>
            <a:ext cx="1658937"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4"/>
              </a:rPr>
              <a:t>Venter, WEAB0405LB</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rtlCol="1"/>
          <a:lstStyle/>
          <a:p>
            <a:pPr rtl="1" eaLnBrk="1" hangingPunct="1"/>
            <a:r>
              <a:rPr lang="ar" sz="2000" b="1" dirty="0">
                <a:solidFill>
                  <a:srgbClr val="E0001B"/>
                </a:solidFill>
              </a:rPr>
              <a:t>دولوتغرافير</a:t>
            </a:r>
            <a:r>
              <a:rPr lang="en-GB" altLang="en-US" dirty="0"/>
              <a:t/>
            </a:r>
            <a:br>
              <a:rPr lang="en-GB" altLang="en-US" dirty="0"/>
            </a:br>
            <a:r>
              <a:rPr lang="ar" sz="3000" b="1" dirty="0"/>
              <a:t>زيادة الوزن مع العلاجات المضادة للفيروسات الارتجاعية</a:t>
            </a:r>
          </a:p>
        </p:txBody>
      </p:sp>
      <p:sp>
        <p:nvSpPr>
          <p:cNvPr id="3" name="Text Placeholder 2">
            <a:extLst>
              <a:ext uri="{FF2B5EF4-FFF2-40B4-BE49-F238E27FC236}">
                <a16:creationId xmlns:a16="http://schemas.microsoft.com/office/drawing/2014/main" id="{85A42392-9975-4D0D-84AF-3450B9E7CAD5}"/>
              </a:ext>
            </a:extLst>
          </p:cNvPr>
          <p:cNvSpPr>
            <a:spLocks noGrp="1"/>
          </p:cNvSpPr>
          <p:nvPr>
            <p:ph type="body" idx="1"/>
          </p:nvPr>
        </p:nvSpPr>
        <p:spPr>
          <a:xfrm>
            <a:off x="457200" y="1989138"/>
            <a:ext cx="4040188" cy="346075"/>
          </a:xfrm>
        </p:spPr>
        <p:txBody>
          <a:bodyPr rtlCol="1">
            <a:normAutofit fontScale="85000" lnSpcReduction="20000"/>
          </a:bodyPr>
          <a:lstStyle/>
          <a:p>
            <a:pPr rtl="1" eaLnBrk="1" fontAlgn="auto" hangingPunct="1">
              <a:spcAft>
                <a:spcPts val="0"/>
              </a:spcAft>
              <a:defRPr/>
            </a:pPr>
            <a:r>
              <a:rPr lang="ar" dirty="0"/>
              <a:t>زيادة الوزن في دراسة ADVANCE</a:t>
            </a:r>
          </a:p>
        </p:txBody>
      </p:sp>
      <p:graphicFrame>
        <p:nvGraphicFramePr>
          <p:cNvPr id="7" name="Content Placeholder 6">
            <a:extLst>
              <a:ext uri="{FF2B5EF4-FFF2-40B4-BE49-F238E27FC236}">
                <a16:creationId xmlns:a16="http://schemas.microsoft.com/office/drawing/2014/main" id="{E694A5B1-FFAC-47AA-93A5-52B3386D2414}"/>
              </a:ext>
            </a:extLst>
          </p:cNvPr>
          <p:cNvGraphicFramePr>
            <a:graphicFrameLocks noGrp="1"/>
          </p:cNvGraphicFramePr>
          <p:nvPr>
            <p:ph sz="half" idx="2"/>
            <p:extLst>
              <p:ext uri="{D42A27DB-BD31-4B8C-83A1-F6EECF244321}">
                <p14:modId xmlns:p14="http://schemas.microsoft.com/office/powerpoint/2010/main" val="2910177646"/>
              </p:ext>
            </p:extLst>
          </p:nvPr>
        </p:nvGraphicFramePr>
        <p:xfrm>
          <a:off x="457200" y="2894013"/>
          <a:ext cx="4040187" cy="2032059"/>
        </p:xfrm>
        <a:graphic>
          <a:graphicData uri="http://schemas.openxmlformats.org/drawingml/2006/table">
            <a:tbl>
              <a:tblPr firstRow="1" bandRow="1">
                <a:tableStyleId>{5C22544A-7EE6-4342-B048-85BDC9FD1C3A}</a:tableStyleId>
              </a:tblPr>
              <a:tblGrid>
                <a:gridCol w="1346729">
                  <a:extLst>
                    <a:ext uri="{9D8B030D-6E8A-4147-A177-3AD203B41FA5}">
                      <a16:colId xmlns:a16="http://schemas.microsoft.com/office/drawing/2014/main" val="2538025594"/>
                    </a:ext>
                  </a:extLst>
                </a:gridCol>
                <a:gridCol w="1346729">
                  <a:extLst>
                    <a:ext uri="{9D8B030D-6E8A-4147-A177-3AD203B41FA5}">
                      <a16:colId xmlns:a16="http://schemas.microsoft.com/office/drawing/2014/main" val="242286314"/>
                    </a:ext>
                  </a:extLst>
                </a:gridCol>
                <a:gridCol w="1346729">
                  <a:extLst>
                    <a:ext uri="{9D8B030D-6E8A-4147-A177-3AD203B41FA5}">
                      <a16:colId xmlns:a16="http://schemas.microsoft.com/office/drawing/2014/main" val="64660062"/>
                    </a:ext>
                  </a:extLst>
                </a:gridCol>
              </a:tblGrid>
              <a:tr h="570606">
                <a:tc>
                  <a:txBody>
                    <a:bodyPr/>
                    <a:lstStyle/>
                    <a:p>
                      <a:pPr marL="0" marR="0">
                        <a:lnSpc>
                          <a:spcPct val="107000"/>
                        </a:lnSpc>
                        <a:spcBef>
                          <a:spcPts val="0"/>
                        </a:spcBef>
                        <a:spcAft>
                          <a:spcPts val="800"/>
                        </a:spcAft>
                      </a:pPr>
                      <a:r>
                        <a:rPr lang="en-US" sz="1100" b="1" dirty="0">
                          <a:effectLst/>
                          <a:latin typeface="Arial" panose="020B0604020202020204" pitchFamily="34" charset="0"/>
                          <a:ea typeface="Calibri" panose="020F0502020204030204" pitchFamily="34" charset="0"/>
                          <a:cs typeface="Arial" panose="020B0604020202020204" pitchFamily="34" charset="0"/>
                        </a:rPr>
                        <a:t>النساء</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tc>
                <a:tc>
                  <a:txBody>
                    <a:bodyPr/>
                    <a:lstStyle/>
                    <a:p>
                      <a:pPr rtl="1"/>
                      <a:r>
                        <a:rPr lang="ar" sz="1400" dirty="0">
                          <a:latin typeface="Arial" panose="020B0604020202020204" pitchFamily="34" charset="0"/>
                          <a:cs typeface="Arial" panose="020B0604020202020204" pitchFamily="34" charset="0"/>
                        </a:rPr>
                        <a:t>الرجال</a:t>
                      </a:r>
                    </a:p>
                  </a:txBody>
                  <a:tcPr marL="68587" marR="68587" marT="34236" marB="34236"/>
                </a:tc>
                <a:tc>
                  <a:txBody>
                    <a:bodyPr/>
                    <a:lstStyle/>
                    <a:p>
                      <a:pPr>
                        <a:lnSpc>
                          <a:spcPct val="107000"/>
                        </a:lnSpc>
                      </a:pPr>
                      <a:endParaRPr lang="en-US" sz="1100" dirty="0">
                        <a:effectLst/>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179159717"/>
                  </a:ext>
                </a:extLst>
              </a:tr>
              <a:tr h="281815">
                <a:tc>
                  <a:txBody>
                    <a:bodyPr/>
                    <a:lstStyle/>
                    <a:p>
                      <a:pPr marL="0" marR="0" rtl="1">
                        <a:lnSpc>
                          <a:spcPct val="107000"/>
                        </a:lnSpc>
                        <a:spcBef>
                          <a:spcPts val="0"/>
                        </a:spcBef>
                        <a:spcAft>
                          <a:spcPts val="800"/>
                        </a:spcAft>
                      </a:pPr>
                      <a:r>
                        <a:rPr lang="ar-EG" sz="1100" dirty="0">
                          <a:effectLst/>
                          <a:latin typeface="Arial" panose="020B0604020202020204" pitchFamily="34" charset="0"/>
                          <a:ea typeface="Calibri" panose="020F0502020204030204" pitchFamily="34" charset="0"/>
                          <a:cs typeface="Arial" panose="020B0604020202020204" pitchFamily="34" charset="0"/>
                        </a:rPr>
                        <a:t> +10</a:t>
                      </a:r>
                      <a:r>
                        <a:rPr lang="en-US" sz="1100" dirty="0">
                          <a:effectLst/>
                          <a:latin typeface="Arial" panose="020B0604020202020204" pitchFamily="34" charset="0"/>
                          <a:ea typeface="Calibri" panose="020F0502020204030204" pitchFamily="34" charset="0"/>
                          <a:cs typeface="Arial" panose="020B0604020202020204" pitchFamily="34" charset="0"/>
                        </a:rPr>
                        <a:t> كجم</a:t>
                      </a:r>
                    </a:p>
                  </a:txBody>
                  <a:tcPr marL="68580" marR="68580" marT="34290" marB="34290"/>
                </a:tc>
                <a:tc>
                  <a:txBody>
                    <a:bodyPr/>
                    <a:lstStyle/>
                    <a:p>
                      <a:pPr rtl="1"/>
                      <a:r>
                        <a:rPr lang="ar" sz="1400" dirty="0">
                          <a:latin typeface="Arial" panose="020B0604020202020204" pitchFamily="34" charset="0"/>
                          <a:cs typeface="Arial" panose="020B0604020202020204" pitchFamily="34" charset="0"/>
                        </a:rPr>
                        <a:t>+5 كجم</a:t>
                      </a:r>
                    </a:p>
                  </a:txBody>
                  <a:tcPr marL="68587" marR="68587" marT="34236" marB="34236"/>
                </a:tc>
                <a:tc>
                  <a:txBody>
                    <a:bodyPr/>
                    <a:lstStyle/>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تينوفوفير ألافيناميد/إيمتريسيتابين/دولوتغرافير</a:t>
                      </a:r>
                    </a:p>
                  </a:txBody>
                  <a:tcPr marL="68580" marR="68580" marT="34290" marB="34290"/>
                </a:tc>
                <a:extLst>
                  <a:ext uri="{0D108BD9-81ED-4DB2-BD59-A6C34878D82A}">
                    <a16:rowId xmlns:a16="http://schemas.microsoft.com/office/drawing/2014/main" val="3567459130"/>
                  </a:ext>
                </a:extLst>
              </a:tr>
              <a:tr h="281815">
                <a:tc>
                  <a:txBody>
                    <a:bodyPr/>
                    <a:lstStyle/>
                    <a:p>
                      <a:pPr marL="0" marR="0" rtl="1">
                        <a:lnSpc>
                          <a:spcPct val="107000"/>
                        </a:lnSpc>
                        <a:spcBef>
                          <a:spcPts val="0"/>
                        </a:spcBef>
                        <a:spcAft>
                          <a:spcPts val="800"/>
                        </a:spcAft>
                      </a:pPr>
                      <a:r>
                        <a:rPr lang="ar-EG" sz="1100" dirty="0">
                          <a:effectLst/>
                          <a:latin typeface="Arial" panose="020B0604020202020204" pitchFamily="34" charset="0"/>
                          <a:ea typeface="Calibri" panose="020F0502020204030204" pitchFamily="34" charset="0"/>
                          <a:cs typeface="Arial" panose="020B0604020202020204" pitchFamily="34" charset="0"/>
                        </a:rPr>
                        <a:t>+5 </a:t>
                      </a:r>
                      <a:r>
                        <a:rPr lang="en-US" sz="1100" dirty="0">
                          <a:effectLst/>
                          <a:latin typeface="Arial" panose="020B0604020202020204" pitchFamily="34" charset="0"/>
                          <a:ea typeface="Calibri" panose="020F0502020204030204" pitchFamily="34" charset="0"/>
                          <a:cs typeface="Arial" panose="020B0604020202020204" pitchFamily="34" charset="0"/>
                        </a:rPr>
                        <a:t> كجم</a:t>
                      </a:r>
                    </a:p>
                  </a:txBody>
                  <a:tcPr marL="68580" marR="68580" marT="34290" marB="34290"/>
                </a:tc>
                <a:tc>
                  <a:txBody>
                    <a:bodyPr/>
                    <a:lstStyle/>
                    <a:p>
                      <a:pPr rtl="1"/>
                      <a:r>
                        <a:rPr lang="ar" sz="1400">
                          <a:latin typeface="Arial" panose="020B0604020202020204" pitchFamily="34" charset="0"/>
                          <a:cs typeface="Arial" panose="020B0604020202020204" pitchFamily="34" charset="0"/>
                        </a:rPr>
                        <a:t>+4 كجم</a:t>
                      </a:r>
                    </a:p>
                  </a:txBody>
                  <a:tcPr marL="68587" marR="68587" marT="34236" marB="34236"/>
                </a:tc>
                <a:tc>
                  <a:txBody>
                    <a:bodyPr/>
                    <a:lstStyle/>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تينوفوفير/إيمتريسيتابين/دولوتغرافير</a:t>
                      </a:r>
                    </a:p>
                  </a:txBody>
                  <a:tcPr marL="68580" marR="68580" marT="34290" marB="34290"/>
                </a:tc>
                <a:extLst>
                  <a:ext uri="{0D108BD9-81ED-4DB2-BD59-A6C34878D82A}">
                    <a16:rowId xmlns:a16="http://schemas.microsoft.com/office/drawing/2014/main" val="4163393671"/>
                  </a:ext>
                </a:extLst>
              </a:tr>
              <a:tr h="281815">
                <a:tc>
                  <a:txBody>
                    <a:bodyPr/>
                    <a:lstStyle/>
                    <a:p>
                      <a:pPr marL="0" marR="0" rtl="1">
                        <a:lnSpc>
                          <a:spcPct val="107000"/>
                        </a:lnSpc>
                        <a:spcBef>
                          <a:spcPts val="0"/>
                        </a:spcBef>
                        <a:spcAft>
                          <a:spcPts val="800"/>
                        </a:spcAft>
                      </a:pPr>
                      <a:r>
                        <a:rPr lang="ar-EG" sz="1100" dirty="0">
                          <a:effectLst/>
                          <a:latin typeface="Arial" panose="020B0604020202020204" pitchFamily="34" charset="0"/>
                          <a:ea typeface="Calibri" panose="020F0502020204030204" pitchFamily="34" charset="0"/>
                          <a:cs typeface="Arial" panose="020B0604020202020204" pitchFamily="34" charset="0"/>
                        </a:rPr>
                        <a:t>+3 </a:t>
                      </a:r>
                      <a:r>
                        <a:rPr lang="en-US" sz="1100" dirty="0">
                          <a:effectLst/>
                          <a:latin typeface="Arial" panose="020B0604020202020204" pitchFamily="34" charset="0"/>
                          <a:ea typeface="Calibri" panose="020F0502020204030204" pitchFamily="34" charset="0"/>
                          <a:cs typeface="Arial" panose="020B0604020202020204" pitchFamily="34" charset="0"/>
                        </a:rPr>
                        <a:t> كجم</a:t>
                      </a:r>
                    </a:p>
                  </a:txBody>
                  <a:tcPr marL="68580" marR="68580" marT="34290" marB="34290"/>
                </a:tc>
                <a:tc>
                  <a:txBody>
                    <a:bodyPr/>
                    <a:lstStyle/>
                    <a:p>
                      <a:pPr rtl="1"/>
                      <a:r>
                        <a:rPr lang="ar" sz="1400">
                          <a:latin typeface="Arial" panose="020B0604020202020204" pitchFamily="34" charset="0"/>
                          <a:cs typeface="Arial" panose="020B0604020202020204" pitchFamily="34" charset="0"/>
                        </a:rPr>
                        <a:t>+1 كجم</a:t>
                      </a:r>
                    </a:p>
                  </a:txBody>
                  <a:tcPr marL="68587" marR="68587" marT="34236" marB="34236"/>
                </a:tc>
                <a:tc>
                  <a:txBody>
                    <a:bodyPr/>
                    <a:lstStyle/>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تينوفوفير/إيمتريسيتابين/إيفافيرينز</a:t>
                      </a:r>
                    </a:p>
                  </a:txBody>
                  <a:tcPr marL="68580" marR="68580" marT="34290" marB="34290"/>
                </a:tc>
                <a:extLst>
                  <a:ext uri="{0D108BD9-81ED-4DB2-BD59-A6C34878D82A}">
                    <a16:rowId xmlns:a16="http://schemas.microsoft.com/office/drawing/2014/main" val="3381230630"/>
                  </a:ext>
                </a:extLst>
              </a:tr>
            </a:tbl>
          </a:graphicData>
        </a:graphic>
      </p:graphicFrame>
      <p:sp>
        <p:nvSpPr>
          <p:cNvPr id="5" name="Text Placeholder 4">
            <a:extLst>
              <a:ext uri="{FF2B5EF4-FFF2-40B4-BE49-F238E27FC236}">
                <a16:creationId xmlns:a16="http://schemas.microsoft.com/office/drawing/2014/main" id="{C61BB157-6BFB-47E2-9590-FE27DBB63C4D}"/>
              </a:ext>
            </a:extLst>
          </p:cNvPr>
          <p:cNvSpPr>
            <a:spLocks noGrp="1"/>
          </p:cNvSpPr>
          <p:nvPr>
            <p:ph type="body" sz="quarter" idx="3"/>
          </p:nvPr>
        </p:nvSpPr>
        <p:spPr>
          <a:xfrm>
            <a:off x="4645025" y="1911350"/>
            <a:ext cx="4041775" cy="423863"/>
          </a:xfrm>
        </p:spPr>
        <p:txBody>
          <a:bodyPr rtlCol="1">
            <a:normAutofit fontScale="85000" lnSpcReduction="10000"/>
          </a:bodyPr>
          <a:lstStyle/>
          <a:p>
            <a:pPr rtl="1" eaLnBrk="1" fontAlgn="auto" hangingPunct="1">
              <a:spcAft>
                <a:spcPts val="0"/>
              </a:spcAft>
              <a:defRPr/>
            </a:pPr>
            <a:r>
              <a:rPr lang="ar" dirty="0"/>
              <a:t>تحليل لدراستي NAMSAL وADVANCE</a:t>
            </a:r>
          </a:p>
        </p:txBody>
      </p:sp>
      <p:sp>
        <p:nvSpPr>
          <p:cNvPr id="6" name="Content Placeholder 5">
            <a:extLst>
              <a:ext uri="{FF2B5EF4-FFF2-40B4-BE49-F238E27FC236}">
                <a16:creationId xmlns:a16="http://schemas.microsoft.com/office/drawing/2014/main" id="{F3B3F513-821E-49BC-96EF-71A088529064}"/>
              </a:ext>
            </a:extLst>
          </p:cNvPr>
          <p:cNvSpPr>
            <a:spLocks noGrp="1"/>
          </p:cNvSpPr>
          <p:nvPr>
            <p:ph sz="quarter" idx="4"/>
          </p:nvPr>
        </p:nvSpPr>
        <p:spPr>
          <a:xfrm>
            <a:off x="4645025" y="2447925"/>
            <a:ext cx="4041775" cy="3644900"/>
          </a:xfrm>
        </p:spPr>
        <p:txBody>
          <a:bodyPr rtlCol="1">
            <a:normAutofit fontScale="85000" lnSpcReduction="10000"/>
          </a:bodyPr>
          <a:lstStyle/>
          <a:p>
            <a:pPr rtl="1" eaLnBrk="1" fontAlgn="auto" hangingPunct="1">
              <a:spcAft>
                <a:spcPts val="0"/>
              </a:spcAft>
              <a:defRPr/>
            </a:pPr>
            <a:r>
              <a:rPr lang="ar" sz="1600" dirty="0" smtClean="0"/>
              <a:t>أدلة  </a:t>
            </a:r>
            <a:r>
              <a:rPr lang="ar" sz="1600" dirty="0"/>
              <a:t>على زيادة الوزن مرتبطة بالعلاج بعقار دولوتغرافير في دراسات التعرض.</a:t>
            </a:r>
          </a:p>
          <a:p>
            <a:pPr rtl="1" eaLnBrk="1" fontAlgn="auto" hangingPunct="1">
              <a:spcAft>
                <a:spcPts val="0"/>
              </a:spcAft>
              <a:defRPr/>
            </a:pPr>
            <a:r>
              <a:rPr lang="ar" sz="1600" dirty="0"/>
              <a:t>↑ الخطر في النساء، والسود</a:t>
            </a:r>
          </a:p>
          <a:p>
            <a:pPr rtl="1" eaLnBrk="1" fontAlgn="auto" hangingPunct="1">
              <a:spcAft>
                <a:spcPts val="0"/>
              </a:spcAft>
              <a:defRPr/>
            </a:pPr>
            <a:r>
              <a:rPr lang="ar" sz="1600" dirty="0"/>
              <a:t>قد تؤدي زيادة الوزن إلى ارتفاع خطر الاعتلالات المتزامنة.</a:t>
            </a:r>
          </a:p>
          <a:p>
            <a:pPr eaLnBrk="1" fontAlgn="auto" hangingPunct="1">
              <a:spcAft>
                <a:spcPts val="0"/>
              </a:spcAft>
              <a:defRPr/>
            </a:pPr>
            <a:r>
              <a:rPr lang="ar" sz="1600" dirty="0"/>
              <a:t>دراسة NAMSAL: مقارنة عشوائية لإثبات عدم </a:t>
            </a:r>
            <a:r>
              <a:rPr lang="ar-SA" sz="1600" dirty="0" smtClean="0"/>
              <a:t>نقص</a:t>
            </a:r>
            <a:r>
              <a:rPr lang="ar" sz="1600" dirty="0" smtClean="0"/>
              <a:t> </a:t>
            </a:r>
            <a:r>
              <a:rPr lang="ar" sz="1600" dirty="0"/>
              <a:t>عقار دولوتغرافير أو إيفافيرينز 400 مجم مع تينوفوفير/إيمتريسيتابين كعلاج أساسي (تحليل </a:t>
            </a:r>
            <a:r>
              <a:rPr lang="ar" sz="1600" strike="sngStrike" dirty="0"/>
              <a:t>مدته</a:t>
            </a:r>
            <a:r>
              <a:rPr lang="ar" sz="1600" dirty="0"/>
              <a:t> بعد (او عند) 48 أسبوعًا) </a:t>
            </a:r>
            <a:r>
              <a:rPr lang="ar" sz="1600" dirty="0" smtClean="0"/>
              <a:t>(</a:t>
            </a:r>
            <a:r>
              <a:rPr lang="ar-SA" sz="1600" dirty="0" smtClean="0"/>
              <a:t>تقدير </a:t>
            </a:r>
            <a:r>
              <a:rPr lang="ar-SA" sz="1600" dirty="0"/>
              <a:t>اساسي</a:t>
            </a:r>
            <a:r>
              <a:rPr lang="ar" sz="1600" dirty="0"/>
              <a:t> مؤشر كتلة الجسم 23).</a:t>
            </a:r>
          </a:p>
          <a:p>
            <a:pPr rtl="1" eaLnBrk="1" fontAlgn="auto" hangingPunct="1">
              <a:spcAft>
                <a:spcPts val="0"/>
              </a:spcAft>
              <a:defRPr/>
            </a:pPr>
            <a:r>
              <a:rPr lang="ar" sz="1600" dirty="0"/>
              <a:t>زيادة الوزن/مؤشر كتلة الجسم وظهور السمنة بصورة أكبر كثيرًا مع تينوفوفير/لاميفودين/دولوتغرافير مقابل تينوفوفير/لاميفودين/إيفافيرينز400.</a:t>
            </a:r>
          </a:p>
          <a:p>
            <a:pPr rtl="1" eaLnBrk="1" fontAlgn="auto" hangingPunct="1">
              <a:spcAft>
                <a:spcPts val="0"/>
              </a:spcAft>
              <a:defRPr/>
            </a:pPr>
            <a:r>
              <a:rPr lang="ar" sz="1600" dirty="0"/>
              <a:t>دراسة ADVANCE لمدة 96 أسبوعًا (خط الأساس لمؤشر كتلة الجسم 22 في الرجال، 27 في النساء).</a:t>
            </a:r>
          </a:p>
          <a:p>
            <a:pPr rtl="1" eaLnBrk="1" fontAlgn="auto" hangingPunct="1">
              <a:spcAft>
                <a:spcPts val="0"/>
              </a:spcAft>
              <a:defRPr/>
            </a:pPr>
            <a:r>
              <a:rPr lang="ar" sz="1600" dirty="0"/>
              <a:t>ارتبط دولوتغرافير بارتفاعات في وزن الجسم والسمنة السريرية وزيادة دهون الجذع. كانت</a:t>
            </a:r>
            <a:r>
              <a:rPr lang="de-CH" sz="1600" dirty="0"/>
              <a:t> </a:t>
            </a:r>
            <a:r>
              <a:rPr lang="ar-SA" sz="1600" dirty="0"/>
              <a:t> هذه الزيادات</a:t>
            </a:r>
            <a:r>
              <a:rPr lang="ar" sz="1600" dirty="0"/>
              <a:t> </a:t>
            </a:r>
            <a:r>
              <a:rPr lang="ar" sz="1600" strike="sngStrike" dirty="0"/>
              <a:t>معدلات السمنة </a:t>
            </a:r>
            <a:r>
              <a:rPr lang="ar" sz="1600" dirty="0"/>
              <a:t>أعلى في حالة استخدام دولوتغرافير مع تينوفوفير ألافيناميد/إيمتريسيتابين.</a:t>
            </a:r>
            <a:endParaRPr lang="en-US" sz="1600" dirty="0"/>
          </a:p>
          <a:p>
            <a:pPr lvl="1" rtl="1" eaLnBrk="1" fontAlgn="auto" hangingPunct="1">
              <a:spcAft>
                <a:spcPts val="0"/>
              </a:spcAft>
              <a:defRPr/>
            </a:pPr>
            <a:endParaRPr lang="en-US" sz="1600" dirty="0"/>
          </a:p>
          <a:p>
            <a:pPr rtl="1" eaLnBrk="1" fontAlgn="auto" hangingPunct="1">
              <a:spcAft>
                <a:spcPts val="0"/>
              </a:spcAft>
              <a:defRPr/>
            </a:pPr>
            <a:endParaRPr lang="en-GB" dirty="0"/>
          </a:p>
        </p:txBody>
      </p:sp>
      <p:sp>
        <p:nvSpPr>
          <p:cNvPr id="9" name="Rectangle 8">
            <a:hlinkClick r:id="rId3" action="ppaction://hlinksldjump"/>
            <a:extLst>
              <a:ext uri="{FF2B5EF4-FFF2-40B4-BE49-F238E27FC236}">
                <a16:creationId xmlns:a16="http://schemas.microsoft.com/office/drawing/2014/main" id="{3E8EDA22-1582-44F9-B55C-0AB8439173BC}"/>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2B52FC4F-4E7A-434E-8ECE-CD339493B9DA}"/>
              </a:ext>
            </a:extLst>
          </p:cNvPr>
          <p:cNvSpPr txBox="1"/>
          <p:nvPr/>
        </p:nvSpPr>
        <p:spPr>
          <a:xfrm>
            <a:off x="7308304" y="6092825"/>
            <a:ext cx="1660525"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4"/>
              </a:rPr>
              <a:t>Hill, MOAX0102LB</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B661-32AC-4EB8-8AFA-9772496D3CEF}"/>
              </a:ext>
            </a:extLst>
          </p:cNvPr>
          <p:cNvSpPr>
            <a:spLocks noGrp="1"/>
          </p:cNvSpPr>
          <p:nvPr>
            <p:ph type="title"/>
          </p:nvPr>
        </p:nvSpPr>
        <p:spPr>
          <a:xfrm>
            <a:off x="2702719" y="304005"/>
            <a:ext cx="5691187" cy="849313"/>
          </a:xfrm>
        </p:spPr>
        <p:txBody>
          <a:bodyPr rtlCol="1">
            <a:normAutofit fontScale="90000"/>
          </a:bodyPr>
          <a:lstStyle/>
          <a:p>
            <a:pPr rtl="1" eaLnBrk="1" fontAlgn="auto" hangingPunct="1">
              <a:spcAft>
                <a:spcPts val="0"/>
              </a:spcAft>
              <a:defRPr/>
            </a:pPr>
            <a:r>
              <a:rPr lang="ar" sz="2200" dirty="0">
                <a:solidFill>
                  <a:srgbClr val="E0001B"/>
                </a:solidFill>
              </a:rPr>
              <a:t>دولوتغرافير</a:t>
            </a:r>
            <a:r>
              <a:rPr lang="en-GB" sz="2400" dirty="0"/>
              <a:t/>
            </a:r>
            <a:br>
              <a:rPr lang="en-GB" sz="2400" dirty="0"/>
            </a:br>
            <a:r>
              <a:rPr lang="ar" sz="3300" dirty="0"/>
              <a:t>زيادة الوزن في دراسة ADVANCE</a:t>
            </a:r>
          </a:p>
        </p:txBody>
      </p:sp>
      <p:pic>
        <p:nvPicPr>
          <p:cNvPr id="34819" name="Content Placeholder 4" descr="A screenshot of a cell phone&#10;&#10;Description automatically generate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09575" y="2420938"/>
            <a:ext cx="5111750" cy="3789362"/>
          </a:xfrm>
        </p:spPr>
      </p:pic>
      <p:sp>
        <p:nvSpPr>
          <p:cNvPr id="4" name="Text Placeholder 3">
            <a:extLst>
              <a:ext uri="{FF2B5EF4-FFF2-40B4-BE49-F238E27FC236}">
                <a16:creationId xmlns:a16="http://schemas.microsoft.com/office/drawing/2014/main" id="{FB5C9769-9641-41E2-95E3-4779580F5568}"/>
              </a:ext>
            </a:extLst>
          </p:cNvPr>
          <p:cNvSpPr>
            <a:spLocks noGrp="1"/>
          </p:cNvSpPr>
          <p:nvPr>
            <p:ph type="body" sz="half" idx="2"/>
          </p:nvPr>
        </p:nvSpPr>
        <p:spPr>
          <a:xfrm>
            <a:off x="5548313" y="1998663"/>
            <a:ext cx="3055937" cy="4094162"/>
          </a:xfrm>
        </p:spPr>
        <p:txBody>
          <a:bodyPr rtlCol="1">
            <a:normAutofit fontScale="25000" lnSpcReduction="20000"/>
          </a:bodyPr>
          <a:lstStyle/>
          <a:p>
            <a:pPr marL="214313" indent="-214313" eaLnBrk="1" fontAlgn="auto" hangingPunct="1">
              <a:spcAft>
                <a:spcPts val="0"/>
              </a:spcAft>
              <a:buFont typeface="Arial" panose="020B0604020202020204" pitchFamily="34" charset="0"/>
              <a:buChar char="•"/>
              <a:defRPr/>
            </a:pPr>
            <a:r>
              <a:rPr lang="ar" sz="6400" dirty="0"/>
              <a:t>زيادة وزن بصورة أكبر كثيرًا مع تينوفوفير ألافيناميد مقابل تينوفوفير لدى النساء </a:t>
            </a:r>
            <a:r>
              <a:rPr lang="en-US" sz="6400" dirty="0"/>
              <a:t>P</a:t>
            </a:r>
            <a:r>
              <a:rPr lang="ar-EG" sz="6400" dirty="0"/>
              <a:t>&lt;0.01</a:t>
            </a:r>
            <a:r>
              <a:rPr lang="ar" sz="6400" dirty="0"/>
              <a:t>).</a:t>
            </a:r>
          </a:p>
          <a:p>
            <a:pPr marL="214313" indent="-214313" rtl="1" eaLnBrk="1" fontAlgn="auto" hangingPunct="1">
              <a:spcAft>
                <a:spcPts val="0"/>
              </a:spcAft>
              <a:buFont typeface="Arial" panose="020B0604020202020204" pitchFamily="34" charset="0"/>
              <a:buChar char="•"/>
              <a:defRPr/>
            </a:pPr>
            <a:r>
              <a:rPr lang="ar" sz="6400" dirty="0"/>
              <a:t>الزيادة في وزن الجسم مع تينوفوفير ألافيناميد/إيمتريسيتابين/دولوتغرافير هي زيادة متدرجة: استقرت زيادة الوزن لدى الرجال بعد الأسبوع 48، لكنها استمرت في الارتفاع لدى النساء.</a:t>
            </a:r>
          </a:p>
          <a:p>
            <a:pPr marL="214313" indent="-214313" rtl="1" eaLnBrk="1" fontAlgn="auto" hangingPunct="1">
              <a:spcAft>
                <a:spcPts val="0"/>
              </a:spcAft>
              <a:buFont typeface="Arial" panose="020B0604020202020204" pitchFamily="34" charset="0"/>
              <a:buChar char="•"/>
              <a:defRPr/>
            </a:pPr>
            <a:r>
              <a:rPr lang="ar" sz="6400" dirty="0"/>
              <a:t>كان ظهور السمنة الناشئة نتيجة تناول العلاج أكثر لدى النساء.</a:t>
            </a:r>
          </a:p>
          <a:p>
            <a:pPr marL="214313" indent="-214313" rtl="1" eaLnBrk="1" fontAlgn="auto" hangingPunct="1">
              <a:spcAft>
                <a:spcPts val="0"/>
              </a:spcAft>
              <a:buFont typeface="Arial" panose="020B0604020202020204" pitchFamily="34" charset="0"/>
              <a:buChar char="•"/>
              <a:defRPr/>
            </a:pPr>
            <a:r>
              <a:rPr lang="ar" sz="6400" dirty="0"/>
              <a:t>أظهرت فحوصات دكسا (DXA) أن الزيادة لدى الرجال كانت متناسبة بين كميات الدهون والكتلة اللينة في مجموعة دولوتغرافير، لكن لدى النساء كانت الزيادة في الدهون أعلى منها في الكتلة اللينة.</a:t>
            </a:r>
          </a:p>
          <a:p>
            <a:pPr marL="214313" indent="-214313" rtl="1" eaLnBrk="1" fontAlgn="auto" hangingPunct="1">
              <a:spcAft>
                <a:spcPts val="0"/>
              </a:spcAft>
              <a:buFont typeface="Arial" panose="020B0604020202020204" pitchFamily="34" charset="0"/>
              <a:buChar char="•"/>
              <a:defRPr/>
            </a:pPr>
            <a:r>
              <a:rPr lang="ar" sz="6400" dirty="0"/>
              <a:t>ألية زيادة الدهون غير معروفة.</a:t>
            </a:r>
          </a:p>
        </p:txBody>
      </p:sp>
      <p:sp>
        <p:nvSpPr>
          <p:cNvPr id="7" name="Rectangle 6">
            <a:hlinkClick r:id="rId4" action="ppaction://hlinksldjump"/>
            <a:extLst>
              <a:ext uri="{FF2B5EF4-FFF2-40B4-BE49-F238E27FC236}">
                <a16:creationId xmlns:a16="http://schemas.microsoft.com/office/drawing/2014/main" id="{83012031-57C1-43ED-ACE9-1EBCADBD8EA7}"/>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34823" name="Text Placeholder 2"/>
          <p:cNvSpPr txBox="1">
            <a:spLocks/>
          </p:cNvSpPr>
          <p:nvPr/>
        </p:nvSpPr>
        <p:spPr bwMode="auto">
          <a:xfrm>
            <a:off x="409575" y="1916113"/>
            <a:ext cx="48831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lstStyle>
            <a:lvl1pPr algn="r" rtl="1">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rtl="1" eaLnBrk="1" hangingPunct="1">
              <a:buFont typeface="Arial" panose="020B0604020202020204" pitchFamily="34" charset="0"/>
              <a:buNone/>
            </a:pPr>
            <a:r>
              <a:rPr lang="ar" sz="1400" b="1" dirty="0"/>
              <a:t>تغيرات في فئة الوزن على مدى 96 أسبوعًا لدى المشاركات، دراسة ADVANCE</a:t>
            </a:r>
          </a:p>
        </p:txBody>
      </p:sp>
      <p:sp>
        <p:nvSpPr>
          <p:cNvPr id="8" name="TextBox 7">
            <a:extLst>
              <a:ext uri="{FF2B5EF4-FFF2-40B4-BE49-F238E27FC236}">
                <a16:creationId xmlns:a16="http://schemas.microsoft.com/office/drawing/2014/main" id="{4BCF408D-02D0-447B-B98D-2C454192E39A}"/>
              </a:ext>
            </a:extLst>
          </p:cNvPr>
          <p:cNvSpPr txBox="1"/>
          <p:nvPr/>
        </p:nvSpPr>
        <p:spPr>
          <a:xfrm>
            <a:off x="7215744" y="6002337"/>
            <a:ext cx="1660525"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5"/>
              </a:rPr>
              <a:t>Hill, MOAX0102LB</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rtlCol="1"/>
          <a:lstStyle/>
          <a:p>
            <a:pPr algn="r" rtl="1" eaLnBrk="1" hangingPunct="1"/>
            <a:r>
              <a:rPr lang="ar" sz="2000" b="1" dirty="0">
                <a:solidFill>
                  <a:srgbClr val="E0001B"/>
                </a:solidFill>
              </a:rPr>
              <a:t>تبسيط العلاج</a:t>
            </a:r>
            <a:r>
              <a:rPr lang="en-GB" altLang="en-US" b="1" dirty="0">
                <a:solidFill>
                  <a:srgbClr val="E0001B"/>
                </a:solidFill>
              </a:rPr>
              <a:t/>
            </a:r>
            <a:br>
              <a:rPr lang="en-GB" altLang="en-US" b="1" dirty="0">
                <a:solidFill>
                  <a:srgbClr val="E0001B"/>
                </a:solidFill>
              </a:rPr>
            </a:br>
            <a:r>
              <a:rPr lang="ar" sz="3000" b="1" dirty="0"/>
              <a:t>الخط الأول، نظام ثنائي العقار: GEMINI 1&amp;2</a:t>
            </a:r>
          </a:p>
        </p:txBody>
      </p:sp>
      <p:sp>
        <p:nvSpPr>
          <p:cNvPr id="3" name="Content Placeholder 2">
            <a:extLst>
              <a:ext uri="{FF2B5EF4-FFF2-40B4-BE49-F238E27FC236}">
                <a16:creationId xmlns:a16="http://schemas.microsoft.com/office/drawing/2014/main" id="{D08A4F03-354F-4A24-8D66-FCA0EDDD532F}"/>
              </a:ext>
            </a:extLst>
          </p:cNvPr>
          <p:cNvSpPr>
            <a:spLocks noGrp="1"/>
          </p:cNvSpPr>
          <p:nvPr>
            <p:ph idx="1"/>
          </p:nvPr>
        </p:nvSpPr>
        <p:spPr/>
        <p:txBody>
          <a:bodyPr rtlCol="1">
            <a:normAutofit/>
          </a:bodyPr>
          <a:lstStyle/>
          <a:p>
            <a:pPr rtl="1" eaLnBrk="1" fontAlgn="auto" hangingPunct="1">
              <a:spcAft>
                <a:spcPts val="0"/>
              </a:spcAft>
              <a:defRPr/>
            </a:pPr>
            <a:r>
              <a:rPr lang="ar" sz="1700" dirty="0"/>
              <a:t>مع استخدام نظام ثنائي العقار كخط أول، هناك إمكانية للحد من تكلفة العلاج والسميات الطويلة المدى.</a:t>
            </a:r>
          </a:p>
          <a:p>
            <a:pPr rtl="1" eaLnBrk="1" fontAlgn="auto" hangingPunct="1">
              <a:spcAft>
                <a:spcPts val="0"/>
              </a:spcAft>
              <a:defRPr/>
            </a:pPr>
            <a:r>
              <a:rPr lang="ar" sz="1700" dirty="0"/>
              <a:t>دولوتغرافير/لاميفودين ليسا </a:t>
            </a:r>
            <a:r>
              <a:rPr lang="ar" sz="1700" dirty="0" smtClean="0"/>
              <a:t>انقص </a:t>
            </a:r>
            <a:r>
              <a:rPr lang="ar" sz="1700" dirty="0"/>
              <a:t>من دولوتغرافير/تينوفوفير/إيمتريسيتابين في التحليل الأولي عند الأسبوع 48 في دراسة GEMINI 1&amp;2.</a:t>
            </a:r>
          </a:p>
          <a:p>
            <a:pPr rtl="1" eaLnBrk="1" fontAlgn="auto" hangingPunct="1">
              <a:spcAft>
                <a:spcPts val="0"/>
              </a:spcAft>
              <a:defRPr/>
            </a:pPr>
            <a:r>
              <a:rPr lang="ar" sz="1700" dirty="0"/>
              <a:t>أظهر التحليل الثانوي عند 96 أسبوعًا عدم </a:t>
            </a:r>
            <a:r>
              <a:rPr lang="ar" sz="1700" dirty="0" smtClean="0"/>
              <a:t>نقص </a:t>
            </a:r>
            <a:r>
              <a:rPr lang="ar" sz="1700" dirty="0"/>
              <a:t>تأثير دولوتغرافير/لاميفودين .</a:t>
            </a:r>
          </a:p>
          <a:p>
            <a:pPr rtl="1" eaLnBrk="1" fontAlgn="auto" hangingPunct="1">
              <a:spcAft>
                <a:spcPts val="0"/>
              </a:spcAft>
              <a:defRPr/>
            </a:pPr>
            <a:r>
              <a:rPr lang="ar" sz="1700" dirty="0"/>
              <a:t>معدل الفشل الفيروسي ضئيل للغاية، ولا يوجد مقاومة ناشئة عن العلاج.</a:t>
            </a:r>
          </a:p>
          <a:p>
            <a:pPr rtl="1" eaLnBrk="1" fontAlgn="auto" hangingPunct="1">
              <a:spcAft>
                <a:spcPts val="0"/>
              </a:spcAft>
              <a:defRPr/>
            </a:pPr>
            <a:endParaRPr lang="en-GB" sz="1350" dirty="0"/>
          </a:p>
          <a:p>
            <a:pPr marL="0" indent="0" rtl="1" eaLnBrk="1" fontAlgn="auto" hangingPunct="1">
              <a:spcAft>
                <a:spcPts val="0"/>
              </a:spcAft>
              <a:buFont typeface="Arial" panose="020B0604020202020204" pitchFamily="34" charset="0"/>
              <a:buNone/>
              <a:defRPr/>
            </a:pPr>
            <a:endParaRPr lang="en-GB" dirty="0"/>
          </a:p>
        </p:txBody>
      </p:sp>
      <p:pic>
        <p:nvPicPr>
          <p:cNvPr id="3686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3635375"/>
            <a:ext cx="71501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4" action="ppaction://hlinksldjump"/>
            <a:extLst>
              <a:ext uri="{FF2B5EF4-FFF2-40B4-BE49-F238E27FC236}">
                <a16:creationId xmlns:a16="http://schemas.microsoft.com/office/drawing/2014/main" id="{9A5BF326-B8C9-4551-8972-5E412FCF302A}"/>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8" name="TextBox 7">
            <a:extLst>
              <a:ext uri="{FF2B5EF4-FFF2-40B4-BE49-F238E27FC236}">
                <a16:creationId xmlns:a16="http://schemas.microsoft.com/office/drawing/2014/main" id="{3CF7A6FB-50F2-48BE-AF63-8E32B9649988}"/>
              </a:ext>
            </a:extLst>
          </p:cNvPr>
          <p:cNvSpPr txBox="1"/>
          <p:nvPr/>
        </p:nvSpPr>
        <p:spPr>
          <a:xfrm>
            <a:off x="7290738" y="6097588"/>
            <a:ext cx="1658938"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5"/>
              </a:rPr>
              <a:t>Cahn, WEAB0404LB</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rtlCol="1"/>
          <a:lstStyle/>
          <a:p>
            <a:pPr algn="r" rtl="1" eaLnBrk="1" hangingPunct="1"/>
            <a:r>
              <a:rPr lang="ar" sz="2000" b="1" dirty="0">
                <a:solidFill>
                  <a:srgbClr val="E0001B"/>
                </a:solidFill>
              </a:rPr>
              <a:t>تبسيط العلاج</a:t>
            </a:r>
            <a:r>
              <a:rPr lang="en-GB" altLang="en-US" b="1" dirty="0"/>
              <a:t/>
            </a:r>
            <a:br>
              <a:rPr lang="en-GB" altLang="en-US" b="1" dirty="0"/>
            </a:br>
            <a:r>
              <a:rPr lang="ar" sz="3000" b="1" dirty="0"/>
              <a:t>نظام ثنائي العقار للمداومة: TANGO</a:t>
            </a:r>
            <a:endParaRPr lang="en-GB" altLang="en-US" sz="3000" dirty="0"/>
          </a:p>
        </p:txBody>
      </p:sp>
      <p:sp>
        <p:nvSpPr>
          <p:cNvPr id="4" name="Content Placeholder 3">
            <a:extLst>
              <a:ext uri="{FF2B5EF4-FFF2-40B4-BE49-F238E27FC236}">
                <a16:creationId xmlns:a16="http://schemas.microsoft.com/office/drawing/2014/main" id="{36EF3E49-6088-4B7C-A6D9-C1EE999B8B7A}"/>
              </a:ext>
            </a:extLst>
          </p:cNvPr>
          <p:cNvSpPr>
            <a:spLocks noGrp="1"/>
          </p:cNvSpPr>
          <p:nvPr>
            <p:ph sz="half" idx="2"/>
          </p:nvPr>
        </p:nvSpPr>
        <p:spPr>
          <a:xfrm>
            <a:off x="354013" y="2001838"/>
            <a:ext cx="4038600" cy="4032250"/>
          </a:xfrm>
        </p:spPr>
        <p:txBody>
          <a:bodyPr rtlCol="1">
            <a:normAutofit fontScale="62500" lnSpcReduction="20000"/>
          </a:bodyPr>
          <a:lstStyle/>
          <a:p>
            <a:pPr rtl="1" eaLnBrk="1" fontAlgn="auto" hangingPunct="1">
              <a:spcAft>
                <a:spcPts val="0"/>
              </a:spcAft>
              <a:defRPr/>
            </a:pPr>
            <a:r>
              <a:rPr lang="ar" sz="2700" dirty="0"/>
              <a:t>مع استخدام نظام ثنائي العقار للمداومة، هناك إمكانية للحد من تكلفة العلاج والسميات طويلة المدى.</a:t>
            </a:r>
          </a:p>
          <a:p>
            <a:pPr eaLnBrk="1" fontAlgn="auto" hangingPunct="1">
              <a:spcAft>
                <a:spcPts val="0"/>
              </a:spcAft>
              <a:defRPr/>
            </a:pPr>
            <a:r>
              <a:rPr lang="ar" sz="2700" dirty="0"/>
              <a:t>TANGO هي مرحلة ثالثة جارية من تجربة إثبات </a:t>
            </a:r>
            <a:r>
              <a:rPr lang="ar-SA" sz="2400" dirty="0" smtClean="0"/>
              <a:t>عدم </a:t>
            </a:r>
            <a:r>
              <a:rPr lang="ar-SA" sz="2400" dirty="0"/>
              <a:t>النقص</a:t>
            </a:r>
            <a:r>
              <a:rPr lang="ar" sz="2700" dirty="0"/>
              <a:t> لتقييم فاعلية وسلامة التحويل من نظام ثلاثي أو رباعي العقار قائم على تينوفوفير ألافيناميد إلى دولوتغرافير/لاميفودين. </a:t>
            </a:r>
          </a:p>
          <a:p>
            <a:pPr eaLnBrk="1" fontAlgn="auto" hangingPunct="1">
              <a:spcAft>
                <a:spcPts val="0"/>
              </a:spcAft>
              <a:defRPr/>
            </a:pPr>
            <a:r>
              <a:rPr lang="ar" sz="2700" dirty="0"/>
              <a:t>أظهر التحليل الأولي</a:t>
            </a:r>
            <a:r>
              <a:rPr lang="ar" sz="2700" strike="sngStrike" dirty="0"/>
              <a:t> </a:t>
            </a:r>
            <a:r>
              <a:rPr lang="ar" sz="2700" dirty="0" smtClean="0"/>
              <a:t>عند </a:t>
            </a:r>
            <a:r>
              <a:rPr lang="ar" sz="2700" dirty="0"/>
              <a:t>الاسبوع 48</a:t>
            </a:r>
            <a:r>
              <a:rPr lang="ar" sz="2700" strike="sngStrike" dirty="0"/>
              <a:t> </a:t>
            </a:r>
            <a:r>
              <a:rPr lang="ar" sz="2700" dirty="0" smtClean="0"/>
              <a:t>عدم </a:t>
            </a:r>
            <a:r>
              <a:rPr lang="ar-SA" dirty="0" smtClean="0"/>
              <a:t>نقص</a:t>
            </a:r>
            <a:r>
              <a:rPr lang="ar" sz="2700" dirty="0" smtClean="0"/>
              <a:t> دولوتغرافير/لاميفودين</a:t>
            </a:r>
            <a:r>
              <a:rPr lang="ar" sz="2700" dirty="0"/>
              <a:t>.</a:t>
            </a:r>
          </a:p>
          <a:p>
            <a:pPr rtl="1" eaLnBrk="1" fontAlgn="auto" hangingPunct="1">
              <a:spcAft>
                <a:spcPts val="0"/>
              </a:spcAft>
              <a:defRPr/>
            </a:pPr>
            <a:r>
              <a:rPr lang="ar" sz="2700" dirty="0"/>
              <a:t>حالة فشل فيروسي واحدة في مجموعة تينوفوفير ألافيناميد، ولا يوجد مقاومة ناشئة عن العلاج.</a:t>
            </a:r>
          </a:p>
          <a:p>
            <a:pPr eaLnBrk="1" fontAlgn="auto" hangingPunct="1">
              <a:spcAft>
                <a:spcPts val="0"/>
              </a:spcAft>
              <a:defRPr/>
            </a:pPr>
            <a:r>
              <a:rPr lang="ar" sz="2700" dirty="0"/>
              <a:t>لم يحدث ارتداد فيروسي في 7 مشاركين بالدراسة لديهم فيروس </a:t>
            </a:r>
            <a:r>
              <a:rPr lang="ar" sz="2700" dirty="0" smtClean="0"/>
              <a:t>طليعي </a:t>
            </a:r>
            <a:r>
              <a:rPr lang="en-US" sz="2700" dirty="0"/>
              <a:t>M184V/I</a:t>
            </a:r>
            <a:r>
              <a:rPr lang="ar" sz="2700" dirty="0"/>
              <a:t> كخط أساس.</a:t>
            </a:r>
            <a:endParaRPr lang="en-GB" sz="2700" dirty="0"/>
          </a:p>
          <a:p>
            <a:pPr rtl="1" eaLnBrk="1" fontAlgn="auto" hangingPunct="1">
              <a:spcAft>
                <a:spcPts val="0"/>
              </a:spcAft>
              <a:defRPr/>
            </a:pPr>
            <a:endParaRPr lang="en-GB" dirty="0"/>
          </a:p>
        </p:txBody>
      </p:sp>
      <p:sp>
        <p:nvSpPr>
          <p:cNvPr id="6" name="Rectangle 5">
            <a:extLst>
              <a:ext uri="{FF2B5EF4-FFF2-40B4-BE49-F238E27FC236}">
                <a16:creationId xmlns:a16="http://schemas.microsoft.com/office/drawing/2014/main" id="{7B8E4B90-4A0D-4CD4-B762-4BCF5E2479B4}"/>
              </a:ext>
            </a:extLst>
          </p:cNvPr>
          <p:cNvSpPr/>
          <p:nvPr/>
        </p:nvSpPr>
        <p:spPr>
          <a:xfrm>
            <a:off x="5148263" y="2014538"/>
            <a:ext cx="3463925" cy="190500"/>
          </a:xfrm>
          <a:prstGeom prst="rect">
            <a:avLst/>
          </a:prstGeom>
          <a:solidFill>
            <a:srgbClr val="002F5F"/>
          </a:solidFill>
          <a:ln w="25400" cap="flat" cmpd="sng" algn="ctr">
            <a:noFill/>
            <a:prstDash val="solid"/>
          </a:ln>
          <a:effectLst/>
        </p:spPr>
        <p:txBody>
          <a:bodyPr tIns="67500" bIns="67500" rtlCol="1" anchor="ctr"/>
          <a:lstStyle/>
          <a:p>
            <a:pPr marL="0" lvl="1" algn="ctr" rtl="1">
              <a:defRPr/>
            </a:pPr>
            <a:r>
              <a:rPr lang="ar" sz="1050" b="1" kern="0">
                <a:solidFill>
                  <a:prstClr val="white"/>
                </a:solidFill>
                <a:latin typeface="Arial" panose="020B0604020202020204" pitchFamily="34" charset="0"/>
                <a:cs typeface="Arial" panose="020B0604020202020204" pitchFamily="34" charset="0"/>
              </a:rPr>
              <a:t>النتائج الفيروسية</a:t>
            </a:r>
          </a:p>
        </p:txBody>
      </p:sp>
      <p:sp>
        <p:nvSpPr>
          <p:cNvPr id="8" name="Rectangle 7">
            <a:hlinkClick r:id="rId3" action="ppaction://hlinksldjump"/>
            <a:extLst>
              <a:ext uri="{FF2B5EF4-FFF2-40B4-BE49-F238E27FC236}">
                <a16:creationId xmlns:a16="http://schemas.microsoft.com/office/drawing/2014/main" id="{F37D4E1A-3779-42F5-822E-A1EDC05F1C97}"/>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pic>
        <p:nvPicPr>
          <p:cNvPr id="38919" name="Chart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438" y="2474913"/>
            <a:ext cx="44005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2845E8C-380A-46C4-8964-216510C163B0}"/>
              </a:ext>
            </a:extLst>
          </p:cNvPr>
          <p:cNvSpPr txBox="1"/>
          <p:nvPr/>
        </p:nvSpPr>
        <p:spPr>
          <a:xfrm>
            <a:off x="7519988" y="6126163"/>
            <a:ext cx="1658937" cy="415925"/>
          </a:xfrm>
          <a:prstGeom prst="rect">
            <a:avLst/>
          </a:prstGeom>
          <a:noFill/>
        </p:spPr>
        <p:txBody>
          <a:bodyPr rtlCol="0">
            <a:spAutoFit/>
          </a:bodyPr>
          <a:lstStyle/>
          <a:p>
            <a:pPr rtl="0" eaLnBrk="1" fontAlgn="auto" hangingPunct="1">
              <a:spcBef>
                <a:spcPts val="0"/>
              </a:spcBef>
              <a:spcAft>
                <a:spcPts val="0"/>
              </a:spcAft>
              <a:defRPr/>
            </a:pPr>
            <a:r>
              <a:rPr lang="fr" sz="1050" dirty="0">
                <a:latin typeface="Arial" panose="020B0604020202020204" pitchFamily="34" charset="0"/>
                <a:cs typeface="Arial" panose="020B0604020202020204" pitchFamily="34" charset="0"/>
                <a:hlinkClick r:id="rId5"/>
              </a:rPr>
              <a:t>Van Wyk, </a:t>
            </a:r>
            <a:r>
              <a:rPr lang="fr" sz="1050" dirty="0" smtClean="0">
                <a:latin typeface="Arial" panose="020B0604020202020204" pitchFamily="34" charset="0"/>
                <a:cs typeface="Arial" panose="020B0604020202020204" pitchFamily="34" charset="0"/>
                <a:hlinkClick r:id="rId5"/>
              </a:rPr>
              <a:t>WEAB0404LB</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DB82-D61A-405C-9FD2-42F203A6C2E3}"/>
              </a:ext>
            </a:extLst>
          </p:cNvPr>
          <p:cNvSpPr>
            <a:spLocks noGrp="1"/>
          </p:cNvSpPr>
          <p:nvPr>
            <p:ph type="title"/>
          </p:nvPr>
        </p:nvSpPr>
        <p:spPr>
          <a:xfrm>
            <a:off x="1258888" y="269875"/>
            <a:ext cx="7427912" cy="1143000"/>
          </a:xfrm>
        </p:spPr>
        <p:txBody>
          <a:bodyPr rtlCol="1">
            <a:normAutofit fontScale="90000"/>
          </a:bodyPr>
          <a:lstStyle/>
          <a:p>
            <a:pPr eaLnBrk="1" fontAlgn="auto" hangingPunct="1">
              <a:spcAft>
                <a:spcPts val="0"/>
              </a:spcAft>
              <a:defRPr/>
            </a:pPr>
            <a:r>
              <a:rPr lang="ar" sz="2200" b="1" dirty="0">
                <a:solidFill>
                  <a:srgbClr val="E0001B"/>
                </a:solidFill>
              </a:rPr>
              <a:t>تبسيط العلاج</a:t>
            </a:r>
            <a:r>
              <a:rPr lang="en-GB" sz="2200" dirty="0"/>
              <a:t/>
            </a:r>
            <a:br>
              <a:rPr lang="en-GB" sz="2200" dirty="0"/>
            </a:br>
            <a:r>
              <a:rPr lang="ar" sz="3300" b="1" dirty="0"/>
              <a:t>قبول العلاجات المضادة للفيروسات </a:t>
            </a:r>
            <a:r>
              <a:rPr lang="ar" sz="3600" b="1" dirty="0" smtClean="0"/>
              <a:t>القهقرية</a:t>
            </a:r>
            <a:r>
              <a:rPr lang="ar" sz="3300" b="1" dirty="0" smtClean="0"/>
              <a:t> </a:t>
            </a:r>
            <a:r>
              <a:rPr lang="ar" sz="3300" b="1" dirty="0"/>
              <a:t>الطويلة المفعول عبر </a:t>
            </a:r>
            <a:r>
              <a:rPr lang="ar" sz="3300" b="1" strike="sngStrike" dirty="0" smtClean="0"/>
              <a:t>ب</a:t>
            </a:r>
            <a:r>
              <a:rPr lang="ar" sz="3300" b="1" dirty="0" smtClean="0"/>
              <a:t>الحقن: </a:t>
            </a:r>
            <a:r>
              <a:rPr lang="ar" sz="3300" b="1" dirty="0"/>
              <a:t>دراسة ATLAS</a:t>
            </a:r>
          </a:p>
        </p:txBody>
      </p:sp>
      <p:sp>
        <p:nvSpPr>
          <p:cNvPr id="3" name="Text Placeholder 2">
            <a:extLst>
              <a:ext uri="{FF2B5EF4-FFF2-40B4-BE49-F238E27FC236}">
                <a16:creationId xmlns:a16="http://schemas.microsoft.com/office/drawing/2014/main" id="{BD49CC8E-1732-4B97-AFE7-CAF96AA2327A}"/>
              </a:ext>
            </a:extLst>
          </p:cNvPr>
          <p:cNvSpPr>
            <a:spLocks noGrp="1"/>
          </p:cNvSpPr>
          <p:nvPr>
            <p:ph type="body" idx="1"/>
          </p:nvPr>
        </p:nvSpPr>
        <p:spPr>
          <a:xfrm>
            <a:off x="604838" y="1804988"/>
            <a:ext cx="4040187" cy="639762"/>
          </a:xfrm>
        </p:spPr>
        <p:txBody>
          <a:bodyPr rtlCol="1">
            <a:normAutofit/>
          </a:bodyPr>
          <a:lstStyle/>
          <a:p>
            <a:pPr rtl="1" eaLnBrk="1" fontAlgn="auto" hangingPunct="1">
              <a:spcAft>
                <a:spcPts val="0"/>
              </a:spcAft>
              <a:defRPr/>
            </a:pPr>
            <a:r>
              <a:rPr lang="ar" dirty="0"/>
              <a:t>قبول الحقن الطويلة المفعول</a:t>
            </a:r>
          </a:p>
        </p:txBody>
      </p:sp>
      <p:pic>
        <p:nvPicPr>
          <p:cNvPr id="40964" name="Content Placeholder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200" y="3141663"/>
            <a:ext cx="4040188" cy="1657350"/>
          </a:xfrm>
        </p:spPr>
      </p:pic>
      <p:sp>
        <p:nvSpPr>
          <p:cNvPr id="40965" name="Text Placeholder 4"/>
          <p:cNvSpPr>
            <a:spLocks noGrp="1"/>
          </p:cNvSpPr>
          <p:nvPr>
            <p:ph type="body" sz="quarter" idx="3"/>
          </p:nvPr>
        </p:nvSpPr>
        <p:spPr/>
        <p:txBody>
          <a:bodyPr rtlCol="1"/>
          <a:lstStyle/>
          <a:p>
            <a:pPr rtl="1" eaLnBrk="1" hangingPunct="1"/>
            <a:r>
              <a:rPr lang="ar" dirty="0"/>
              <a:t>دراسة ATLAS</a:t>
            </a:r>
          </a:p>
        </p:txBody>
      </p:sp>
      <p:sp>
        <p:nvSpPr>
          <p:cNvPr id="6" name="Content Placeholder 5">
            <a:extLst>
              <a:ext uri="{FF2B5EF4-FFF2-40B4-BE49-F238E27FC236}">
                <a16:creationId xmlns:a16="http://schemas.microsoft.com/office/drawing/2014/main" id="{E3EAC19C-C038-4E06-8283-E8EBDE3B1110}"/>
              </a:ext>
            </a:extLst>
          </p:cNvPr>
          <p:cNvSpPr>
            <a:spLocks noGrp="1"/>
          </p:cNvSpPr>
          <p:nvPr>
            <p:ph sz="quarter" idx="4"/>
          </p:nvPr>
        </p:nvSpPr>
        <p:spPr>
          <a:xfrm>
            <a:off x="4576763" y="2193925"/>
            <a:ext cx="4041775" cy="3756025"/>
          </a:xfrm>
        </p:spPr>
        <p:txBody>
          <a:bodyPr rtlCol="1">
            <a:normAutofit lnSpcReduction="10000"/>
          </a:bodyPr>
          <a:lstStyle/>
          <a:p>
            <a:pPr eaLnBrk="1" fontAlgn="auto" hangingPunct="1">
              <a:spcAft>
                <a:spcPts val="0"/>
              </a:spcAft>
              <a:defRPr/>
            </a:pPr>
            <a:r>
              <a:rPr lang="ar" sz="1700" dirty="0"/>
              <a:t>المرحلة الثالثة من دراسة علاجات المضادة للفيروسات الارتجاعية بالحقن </a:t>
            </a:r>
            <a:r>
              <a:rPr lang="ar" sz="1800" dirty="0"/>
              <a:t>الطويلة </a:t>
            </a:r>
            <a:r>
              <a:rPr lang="ar" sz="1800" dirty="0" smtClean="0"/>
              <a:t>المفعول</a:t>
            </a:r>
            <a:r>
              <a:rPr lang="ar-EG" sz="1800" dirty="0" smtClean="0"/>
              <a:t> </a:t>
            </a:r>
            <a:r>
              <a:rPr lang="ar" sz="1700" dirty="0" smtClean="0"/>
              <a:t>(</a:t>
            </a:r>
            <a:r>
              <a:rPr lang="ar" sz="1700" dirty="0"/>
              <a:t>كابوتيغرافير وريلبيفيرين) مقابل العلاجات المضادة للفيروسات </a:t>
            </a:r>
            <a:r>
              <a:rPr lang="ar" sz="1600" dirty="0" smtClean="0"/>
              <a:t>القهقرية</a:t>
            </a:r>
            <a:r>
              <a:rPr lang="ar" sz="1700" dirty="0" smtClean="0"/>
              <a:t> </a:t>
            </a:r>
            <a:r>
              <a:rPr lang="ar" sz="1700" dirty="0"/>
              <a:t>الثلاثية العقار التي تؤخذ عن طريق الفم.</a:t>
            </a:r>
          </a:p>
          <a:p>
            <a:pPr rtl="1" eaLnBrk="1" fontAlgn="auto" hangingPunct="1">
              <a:spcAft>
                <a:spcPts val="0"/>
              </a:spcAft>
              <a:defRPr/>
            </a:pPr>
            <a:r>
              <a:rPr lang="ar" sz="1700" dirty="0"/>
              <a:t>تحسنت ردود فعل موقع الحقن بصورة ملحوظة من حيث التحمل وتكرار الحقن والتقبل من بدء العلاج حتى الأسبوع 48.</a:t>
            </a:r>
          </a:p>
          <a:p>
            <a:pPr rtl="1" eaLnBrk="1" fontAlgn="auto" hangingPunct="1">
              <a:spcAft>
                <a:spcPts val="0"/>
              </a:spcAft>
              <a:defRPr/>
            </a:pPr>
            <a:r>
              <a:rPr lang="ar" sz="1700" dirty="0"/>
              <a:t>أظهر المشاركون في العلاج بعقار كابوتيغرافير وريلبيفيرين طويل المفعول تحسنًا أكبر بصورة ملحوظة منذ بدء العلاج فيما يتعلق بمدى الرضا عن العلاج مقابل CAR عند الأسبوعين 24 و44.</a:t>
            </a:r>
          </a:p>
          <a:p>
            <a:pPr rtl="1" eaLnBrk="1" fontAlgn="auto" hangingPunct="1">
              <a:spcAft>
                <a:spcPts val="0"/>
              </a:spcAft>
              <a:defRPr/>
            </a:pPr>
            <a:r>
              <a:rPr lang="ar" sz="1700" dirty="0"/>
              <a:t>فضل 97% العلاج بالحقن (كابوتيغرافير وريلبيفيرين) على العلاج الفموي عند الأسبوع 48.</a:t>
            </a:r>
          </a:p>
          <a:p>
            <a:pPr rtl="1" eaLnBrk="1" fontAlgn="auto" hangingPunct="1">
              <a:spcAft>
                <a:spcPts val="0"/>
              </a:spcAft>
              <a:defRPr/>
            </a:pPr>
            <a:endParaRPr lang="en-GB" dirty="0"/>
          </a:p>
          <a:p>
            <a:pPr rtl="1" eaLnBrk="1" fontAlgn="auto" hangingPunct="1">
              <a:spcAft>
                <a:spcPts val="0"/>
              </a:spcAft>
              <a:defRPr/>
            </a:pPr>
            <a:endParaRPr lang="en-GB" dirty="0"/>
          </a:p>
          <a:p>
            <a:pPr rtl="1" eaLnBrk="1" fontAlgn="auto" hangingPunct="1">
              <a:spcAft>
                <a:spcPts val="0"/>
              </a:spcAft>
              <a:defRPr/>
            </a:pPr>
            <a:endParaRPr lang="en-GB" dirty="0"/>
          </a:p>
        </p:txBody>
      </p:sp>
      <p:pic>
        <p:nvPicPr>
          <p:cNvPr id="4096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050" y="2876550"/>
            <a:ext cx="36099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hlinkClick r:id="rId5" action="ppaction://hlinksldjump"/>
            <a:extLst>
              <a:ext uri="{FF2B5EF4-FFF2-40B4-BE49-F238E27FC236}">
                <a16:creationId xmlns:a16="http://schemas.microsoft.com/office/drawing/2014/main" id="{F386AEA9-2876-4456-B300-32BE82C15227}"/>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11" name="TextBox 10">
            <a:extLst>
              <a:ext uri="{FF2B5EF4-FFF2-40B4-BE49-F238E27FC236}">
                <a16:creationId xmlns:a16="http://schemas.microsoft.com/office/drawing/2014/main" id="{FF2F976A-82BD-4E9D-97B2-5647362DF165}"/>
              </a:ext>
            </a:extLst>
          </p:cNvPr>
          <p:cNvSpPr txBox="1"/>
          <p:nvPr/>
        </p:nvSpPr>
        <p:spPr>
          <a:xfrm>
            <a:off x="7164288" y="6130924"/>
            <a:ext cx="1658938"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6"/>
              </a:rPr>
              <a:t>Murray, MOAB0103</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ECA4-9176-43D8-B277-0A0BA3456D74}"/>
              </a:ext>
            </a:extLst>
          </p:cNvPr>
          <p:cNvSpPr>
            <a:spLocks noGrp="1"/>
          </p:cNvSpPr>
          <p:nvPr>
            <p:ph type="title"/>
          </p:nvPr>
        </p:nvSpPr>
        <p:spPr>
          <a:xfrm>
            <a:off x="1258888" y="269875"/>
            <a:ext cx="7427912" cy="1143000"/>
          </a:xfrm>
        </p:spPr>
        <p:txBody>
          <a:bodyPr rtlCol="1">
            <a:normAutofit fontScale="90000"/>
          </a:bodyPr>
          <a:lstStyle/>
          <a:p>
            <a:pPr algn="r" rtl="1" eaLnBrk="1" fontAlgn="auto" hangingPunct="1">
              <a:spcAft>
                <a:spcPts val="0"/>
              </a:spcAft>
              <a:defRPr/>
            </a:pPr>
            <a:r>
              <a:rPr lang="ar" sz="2200" b="1" dirty="0">
                <a:solidFill>
                  <a:srgbClr val="E0001B"/>
                </a:solidFill>
              </a:rPr>
              <a:t>السل/فيروس نقص المناعة البشري</a:t>
            </a:r>
            <a:r>
              <a:rPr lang="en-GB" sz="1800" dirty="0"/>
              <a:t/>
            </a:r>
            <a:br>
              <a:rPr lang="en-GB" sz="1800" dirty="0"/>
            </a:br>
            <a:r>
              <a:rPr lang="ar" sz="3300" b="1" dirty="0"/>
              <a:t>تحسين الوقاية من السل ورعايته وعلاجه لدى المصابين بفيروس HIV</a:t>
            </a:r>
          </a:p>
        </p:txBody>
      </p:sp>
      <p:sp>
        <p:nvSpPr>
          <p:cNvPr id="43011" name="Content Placeholder 2"/>
          <p:cNvSpPr>
            <a:spLocks noGrp="1"/>
          </p:cNvSpPr>
          <p:nvPr>
            <p:ph idx="1"/>
          </p:nvPr>
        </p:nvSpPr>
        <p:spPr/>
        <p:txBody>
          <a:bodyPr rtlCol="1"/>
          <a:lstStyle/>
          <a:p>
            <a:pPr rtl="1" eaLnBrk="1" hangingPunct="1"/>
            <a:r>
              <a:rPr lang="ar" sz="1700" dirty="0"/>
              <a:t>لا يزال السل غير مشخص بالقدر اللازم لدى المصابين بفيروس HIV. </a:t>
            </a:r>
          </a:p>
          <a:p>
            <a:pPr rtl="1" eaLnBrk="1" hangingPunct="1"/>
            <a:r>
              <a:rPr lang="ar" sz="1700" dirty="0">
                <a:solidFill>
                  <a:srgbClr val="000000"/>
                </a:solidFill>
              </a:rPr>
              <a:t>هناك 464633 حالة </a:t>
            </a:r>
            <a:r>
              <a:rPr lang="ar" sz="1700" dirty="0"/>
              <a:t>إصابة بالسل لدى المصابين بفيروس HIV و300 ألف حالة وفاة بالسل في عام 2017.</a:t>
            </a:r>
          </a:p>
          <a:p>
            <a:pPr rtl="1" eaLnBrk="1" hangingPunct="1"/>
            <a:r>
              <a:rPr lang="ar" sz="1700" dirty="0"/>
              <a:t>يساهم التأخر في تشخيص الإصابة بفيروس HIV والبدء في العلاج بارتفاع نسبة حدوث الإصابة بالسل؛ و</a:t>
            </a:r>
            <a:r>
              <a:rPr lang="ar" sz="1700" strike="sngStrike" dirty="0"/>
              <a:t>ل</a:t>
            </a:r>
            <a:r>
              <a:rPr lang="ar" sz="1700" dirty="0"/>
              <a:t>قد أظهرت دراسة على المصابين بالسل في 4 بلدان من خلفيات مرتفعة ومتوسطة ومنخفضة الدخل ما يلي:</a:t>
            </a:r>
          </a:p>
          <a:p>
            <a:pPr lvl="1" rtl="1" eaLnBrk="1" hangingPunct="1"/>
            <a:r>
              <a:rPr lang="ar" sz="1700" dirty="0"/>
              <a:t>ارتبط التشخيص المتأخر (عدد خلايا CD4 أقل من 350 عند تشخيص الإصابة بفيروس HIV) بارتفاع قدره 6 أضعاف في خطر الإصابة بالسل</a:t>
            </a:r>
          </a:p>
          <a:p>
            <a:pPr lvl="1" rtl="1" eaLnBrk="1" hangingPunct="1"/>
            <a:r>
              <a:rPr lang="ar" sz="1700" dirty="0"/>
              <a:t>تجنب التشخيص المتأخر سيكون له الأثر الأعلى في منع الإصابة بالسل؛ 91% من حالات الإصابة بالسل لدى من تم تشخيص المرض لديهم متأخرًا و86% من الحالات في كامل تعداد المشاركين بالدراسة كان من الممكن تفاديها في السنة الأولى إذا تم منع تأخر التشخيص</a:t>
            </a:r>
            <a:endParaRPr lang="en-US" altLang="en-US" sz="1700" dirty="0"/>
          </a:p>
          <a:p>
            <a:pPr eaLnBrk="1" hangingPunct="1"/>
            <a:r>
              <a:rPr lang="ar" sz="1700" dirty="0"/>
              <a:t>عُرفت الفترة الزمنية المثلى المقررة للبالغين بين البدء في علاج السل والبدء في العلاجات المضادة للفيروسات </a:t>
            </a:r>
            <a:r>
              <a:rPr lang="ar" sz="1800" dirty="0" smtClean="0"/>
              <a:t>القهقرية</a:t>
            </a:r>
            <a:r>
              <a:rPr lang="ar" sz="1700" dirty="0" smtClean="0"/>
              <a:t> </a:t>
            </a:r>
            <a:r>
              <a:rPr lang="ar" sz="1700" dirty="0"/>
              <a:t>ولكن لم يتم التوصل إليها بوضوح بالنسبة للأطفال والمراهقين:</a:t>
            </a:r>
          </a:p>
          <a:p>
            <a:pPr lvl="1" eaLnBrk="1" hangingPunct="1"/>
            <a:r>
              <a:rPr lang="ar" sz="1700" dirty="0"/>
              <a:t>أظهرت دراسة ارتجاعية في 6 بلدان أن البدء في تناول العلاجات المضادة للفيروسات </a:t>
            </a:r>
            <a:r>
              <a:rPr lang="ar" sz="1800" dirty="0" smtClean="0"/>
              <a:t>القهقرية</a:t>
            </a:r>
            <a:r>
              <a:rPr lang="ar" sz="1700" dirty="0" smtClean="0"/>
              <a:t> </a:t>
            </a:r>
            <a:r>
              <a:rPr lang="ar" sz="1700" dirty="0"/>
              <a:t>خلال 8 أسابيع من البدء في علاج السل أدى إلى خفض خطر النتائج غير المستحبة للسل بنسبة 65% لدى الأطفال والمراهقين المصابين بفيروس HIV</a:t>
            </a:r>
          </a:p>
          <a:p>
            <a:pPr lvl="1" eaLnBrk="1" hangingPunct="1"/>
            <a:r>
              <a:rPr lang="ar" sz="1700" dirty="0"/>
              <a:t>خطر أعلى لحدوث النتائج غير المستحبة للسل لدى الأطفال الأحدث عمرًا الذين لم يتلقوا العلاجات المضادة للفيروسات </a:t>
            </a:r>
            <a:r>
              <a:rPr lang="ar" sz="1800" dirty="0" smtClean="0"/>
              <a:t>القهقرية</a:t>
            </a:r>
            <a:r>
              <a:rPr lang="ar" sz="2000" dirty="0" smtClean="0"/>
              <a:t> </a:t>
            </a:r>
            <a:endParaRPr lang="ar" sz="1700" dirty="0"/>
          </a:p>
        </p:txBody>
      </p:sp>
      <p:sp>
        <p:nvSpPr>
          <p:cNvPr id="5" name="Rectangle 4">
            <a:hlinkClick r:id="rId3" action="ppaction://hlinksldjump"/>
            <a:extLst>
              <a:ext uri="{FF2B5EF4-FFF2-40B4-BE49-F238E27FC236}">
                <a16:creationId xmlns:a16="http://schemas.microsoft.com/office/drawing/2014/main" id="{70130500-814F-4A59-AB96-26DCCB73EC11}"/>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6" name="TextBox 5">
            <a:extLst>
              <a:ext uri="{FF2B5EF4-FFF2-40B4-BE49-F238E27FC236}">
                <a16:creationId xmlns:a16="http://schemas.microsoft.com/office/drawing/2014/main" id="{54BB9AE4-16B7-4E19-A1C9-43A02C284CFB}"/>
              </a:ext>
            </a:extLst>
          </p:cNvPr>
          <p:cNvSpPr txBox="1"/>
          <p:nvPr/>
        </p:nvSpPr>
        <p:spPr>
          <a:xfrm>
            <a:off x="4643437" y="6165035"/>
            <a:ext cx="4500563"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4"/>
              </a:rPr>
              <a:t>Severe, TUSY0803</a:t>
            </a:r>
            <a:r>
              <a:rPr lang="fr" sz="1050">
                <a:latin typeface="Arial" panose="020B0604020202020204" pitchFamily="34" charset="0"/>
                <a:cs typeface="Arial" panose="020B0604020202020204" pitchFamily="34" charset="0"/>
              </a:rPr>
              <a:t> ; </a:t>
            </a:r>
            <a:r>
              <a:rPr lang="fr" sz="1050">
                <a:latin typeface="Arial" panose="020B0604020202020204" pitchFamily="34" charset="0"/>
                <a:cs typeface="Arial" panose="020B0604020202020204" pitchFamily="34" charset="0"/>
                <a:hlinkClick r:id="rId5"/>
              </a:rPr>
              <a:t>Caro-Vega, TUPEB154</a:t>
            </a:r>
            <a:r>
              <a:rPr lang="fr" sz="1050">
                <a:latin typeface="Arial" panose="020B0604020202020204" pitchFamily="34" charset="0"/>
                <a:cs typeface="Arial" panose="020B0604020202020204" pitchFamily="34" charset="0"/>
              </a:rPr>
              <a:t> ; </a:t>
            </a:r>
            <a:r>
              <a:rPr lang="fr" sz="1050">
                <a:latin typeface="Arial" panose="020B0604020202020204" pitchFamily="34" charset="0"/>
                <a:cs typeface="Arial" panose="020B0604020202020204" pitchFamily="34" charset="0"/>
                <a:hlinkClick r:id="rId6"/>
              </a:rPr>
              <a:t>Mandalakas TUPEB158</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rtlCol="1"/>
          <a:lstStyle/>
          <a:p>
            <a:pPr algn="r" rtl="1" eaLnBrk="1" hangingPunct="1"/>
            <a:r>
              <a:rPr lang="ar" sz="2000" b="1" dirty="0">
                <a:solidFill>
                  <a:srgbClr val="E0001B"/>
                </a:solidFill>
              </a:rPr>
              <a:t>السل/فيروس نقص المناعة البشري</a:t>
            </a:r>
            <a:r>
              <a:rPr lang="en-GB" altLang="en-US" sz="2000" b="1" dirty="0"/>
              <a:t/>
            </a:r>
            <a:br>
              <a:rPr lang="en-GB" altLang="en-US" sz="2000" b="1" dirty="0"/>
            </a:br>
            <a:r>
              <a:rPr lang="ar" sz="3000" b="1" dirty="0"/>
              <a:t>تحسين الوقاية من السل</a:t>
            </a:r>
            <a:endParaRPr lang="en-GB" altLang="en-US" sz="3000" dirty="0"/>
          </a:p>
        </p:txBody>
      </p:sp>
      <p:sp>
        <p:nvSpPr>
          <p:cNvPr id="3" name="Content Placeholder 2">
            <a:extLst>
              <a:ext uri="{FF2B5EF4-FFF2-40B4-BE49-F238E27FC236}">
                <a16:creationId xmlns:a16="http://schemas.microsoft.com/office/drawing/2014/main" id="{99722286-94C2-45C6-AB56-15C683087C5E}"/>
              </a:ext>
            </a:extLst>
          </p:cNvPr>
          <p:cNvSpPr>
            <a:spLocks noGrp="1"/>
          </p:cNvSpPr>
          <p:nvPr>
            <p:ph idx="1"/>
          </p:nvPr>
        </p:nvSpPr>
        <p:spPr/>
        <p:txBody>
          <a:bodyPr rtlCol="1">
            <a:normAutofit fontScale="55000" lnSpcReduction="20000"/>
          </a:bodyPr>
          <a:lstStyle/>
          <a:p>
            <a:pPr rtl="1" eaLnBrk="1" fontAlgn="auto" hangingPunct="1">
              <a:spcAft>
                <a:spcPts val="0"/>
              </a:spcAft>
              <a:defRPr/>
            </a:pPr>
            <a:r>
              <a:rPr lang="ar" dirty="0"/>
              <a:t>التزام اجتماع الأمم المتحدة عالي المستوى بشأن السل لعام 2018 - تقديم علاج وقائي ضد السل لستة ملايين فرد من المصابين بفيروس HIV بحلول عام 2022.</a:t>
            </a:r>
          </a:p>
          <a:p>
            <a:pPr rtl="1" eaLnBrk="1" fontAlgn="auto" hangingPunct="1">
              <a:spcAft>
                <a:spcPts val="0"/>
              </a:spcAft>
              <a:defRPr/>
            </a:pPr>
            <a:r>
              <a:rPr lang="ar" dirty="0"/>
              <a:t>الرسائل الرئيسية من الاجتماع الأولي TB/HIV</a:t>
            </a:r>
            <a:r>
              <a:rPr lang="ar-EG" dirty="0"/>
              <a:t> </a:t>
            </a:r>
            <a:r>
              <a:rPr lang="ar" dirty="0"/>
              <a:t> 2019 بشأن الوقاية من السل لدى المصابين بفيروس HIV:</a:t>
            </a:r>
          </a:p>
          <a:p>
            <a:pPr lvl="1" rtl="1" eaLnBrk="1" fontAlgn="auto" hangingPunct="1">
              <a:spcAft>
                <a:spcPts val="0"/>
              </a:spcAft>
              <a:defRPr/>
            </a:pPr>
            <a:r>
              <a:rPr lang="ar" dirty="0"/>
              <a:t>يُمكن لأنظمة العلاج القصيرة والأحدث إحداث زيادة كبيرة في استخدام العلاج الوقائي لدى الأشخاص ذوي الخطورة المرتفعة للتعرض للإصابة </a:t>
            </a:r>
          </a:p>
          <a:p>
            <a:pPr lvl="1" rtl="1" eaLnBrk="1" fontAlgn="auto" hangingPunct="1">
              <a:spcAft>
                <a:spcPts val="0"/>
              </a:spcAft>
              <a:defRPr/>
            </a:pPr>
            <a:r>
              <a:rPr lang="ar" dirty="0"/>
              <a:t>نظام 3HP سهل وآمن وفعال ويمكن استخدامه مع إيفافيرينز ودولوتغرافير </a:t>
            </a:r>
          </a:p>
          <a:p>
            <a:pPr lvl="1" rtl="1" eaLnBrk="1" fontAlgn="auto" hangingPunct="1">
              <a:spcAft>
                <a:spcPts val="0"/>
              </a:spcAft>
              <a:defRPr/>
            </a:pPr>
            <a:r>
              <a:rPr lang="ar" dirty="0"/>
              <a:t>نظام 1HP سهل وآمن وفعال ويمكن استخدامه مع إيفافيرينز </a:t>
            </a:r>
          </a:p>
          <a:p>
            <a:pPr lvl="1" rtl="1" eaLnBrk="1" fontAlgn="auto" hangingPunct="1">
              <a:spcAft>
                <a:spcPts val="0"/>
              </a:spcAft>
              <a:defRPr/>
            </a:pPr>
            <a:r>
              <a:rPr lang="ar" dirty="0"/>
              <a:t>هناك بحوث جارية أو مخطط القيام بها لتقييم الأنظمة الحالية في مجموعات الأشخاص الهامة مثل النساء الحوامل والأطفال </a:t>
            </a:r>
          </a:p>
          <a:p>
            <a:pPr marL="0" indent="0" rtl="1" eaLnBrk="1" fontAlgn="auto" hangingPunct="1">
              <a:spcAft>
                <a:spcPts val="0"/>
              </a:spcAft>
              <a:buFont typeface="Arial" panose="020B0604020202020204" pitchFamily="34" charset="0"/>
              <a:buNone/>
              <a:defRPr/>
            </a:pPr>
            <a:endParaRPr lang="en-GB" dirty="0"/>
          </a:p>
          <a:p>
            <a:pPr rtl="1" eaLnBrk="1" fontAlgn="auto" hangingPunct="1">
              <a:spcAft>
                <a:spcPts val="0"/>
              </a:spcAft>
              <a:defRPr/>
            </a:pPr>
            <a:r>
              <a:rPr lang="ar" dirty="0"/>
              <a:t>قد تعمل العقاقير وطرق التعاطي الجديدة على زيادة تحسين العلاج الوقائي من السل لدى المصابين بفيروس HIV:</a:t>
            </a:r>
          </a:p>
          <a:p>
            <a:pPr lvl="1" rtl="1" eaLnBrk="1" fontAlgn="auto" hangingPunct="1">
              <a:spcAft>
                <a:spcPts val="0"/>
              </a:spcAft>
              <a:defRPr/>
            </a:pPr>
            <a:endParaRPr lang="en-GB" dirty="0"/>
          </a:p>
          <a:p>
            <a:pPr lvl="1" rtl="1" eaLnBrk="1" fontAlgn="auto" hangingPunct="1">
              <a:spcAft>
                <a:spcPts val="0"/>
              </a:spcAft>
              <a:defRPr/>
            </a:pPr>
            <a:r>
              <a:rPr lang="ar" dirty="0"/>
              <a:t>قد يكون نظام العلاج الوقائي </a:t>
            </a:r>
            <a:r>
              <a:rPr lang="ar-EG" dirty="0" smtClean="0"/>
              <a:t>الطويل</a:t>
            </a:r>
            <a:r>
              <a:rPr lang="ar-EG" b="1" dirty="0" smtClean="0"/>
              <a:t> </a:t>
            </a:r>
            <a:r>
              <a:rPr lang="ar" dirty="0" smtClean="0"/>
              <a:t>المفعول </a:t>
            </a:r>
            <a:r>
              <a:rPr lang="ar" dirty="0"/>
              <a:t>ضد السل شديد التأثير لكن عقاقير السل الحالية ليست العلاجات المثلى</a:t>
            </a:r>
          </a:p>
          <a:p>
            <a:pPr lvl="1" rtl="1" eaLnBrk="1" fontAlgn="auto" hangingPunct="1">
              <a:spcAft>
                <a:spcPts val="0"/>
              </a:spcAft>
              <a:defRPr/>
            </a:pPr>
            <a:r>
              <a:rPr lang="ar" dirty="0"/>
              <a:t>اللقاحات: دراستان لثلاثة ترشيحات من اللقاحات في المرحلة 3، و8 ترشيحات في المرحلة 2</a:t>
            </a:r>
          </a:p>
          <a:p>
            <a:pPr rtl="1" eaLnBrk="1" fontAlgn="auto" hangingPunct="1">
              <a:spcAft>
                <a:spcPts val="0"/>
              </a:spcAft>
              <a:defRPr/>
            </a:pPr>
            <a:endParaRPr lang="en-GB" dirty="0"/>
          </a:p>
        </p:txBody>
      </p:sp>
      <p:sp>
        <p:nvSpPr>
          <p:cNvPr id="4" name="Rectangle 3">
            <a:hlinkClick r:id="rId3" action="ppaction://hlinksldjump"/>
            <a:extLst>
              <a:ext uri="{FF2B5EF4-FFF2-40B4-BE49-F238E27FC236}">
                <a16:creationId xmlns:a16="http://schemas.microsoft.com/office/drawing/2014/main" id="{397E009F-D123-4236-BFD7-358FD6542809}"/>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rtlCol="1"/>
          <a:lstStyle/>
          <a:p>
            <a:pPr algn="r" eaLnBrk="1" hangingPunct="1"/>
            <a:r>
              <a:rPr lang="ar" sz="2000" b="1" dirty="0">
                <a:solidFill>
                  <a:srgbClr val="E0001B"/>
                </a:solidFill>
              </a:rPr>
              <a:t>السل/فيروس نقص المناعة البشري</a:t>
            </a:r>
            <a:r>
              <a:rPr lang="en-GB" altLang="en-US" dirty="0"/>
              <a:t/>
            </a:r>
            <a:br>
              <a:rPr lang="en-GB" altLang="en-US" dirty="0"/>
            </a:br>
            <a:r>
              <a:rPr lang="ar" sz="3000" b="1" dirty="0"/>
              <a:t>العلاجات المضادة للفيروسات </a:t>
            </a:r>
            <a:r>
              <a:rPr lang="ar" sz="3200" b="1" dirty="0" smtClean="0"/>
              <a:t>القهقرية</a:t>
            </a:r>
            <a:r>
              <a:rPr lang="ar" sz="3000" b="1" dirty="0" smtClean="0"/>
              <a:t> </a:t>
            </a:r>
            <a:r>
              <a:rPr lang="ar" sz="3000" b="1" dirty="0"/>
              <a:t>كخط أول في العدوى المشتركة بالسل</a:t>
            </a:r>
          </a:p>
        </p:txBody>
      </p:sp>
      <p:sp>
        <p:nvSpPr>
          <p:cNvPr id="3" name="Content Placeholder 2">
            <a:extLst>
              <a:ext uri="{FF2B5EF4-FFF2-40B4-BE49-F238E27FC236}">
                <a16:creationId xmlns:a16="http://schemas.microsoft.com/office/drawing/2014/main" id="{3490DDAD-B070-4FC5-B578-A8BF5F8A872C}"/>
              </a:ext>
            </a:extLst>
          </p:cNvPr>
          <p:cNvSpPr>
            <a:spLocks noGrp="1"/>
          </p:cNvSpPr>
          <p:nvPr>
            <p:ph idx="1"/>
          </p:nvPr>
        </p:nvSpPr>
        <p:spPr/>
        <p:txBody>
          <a:bodyPr rtlCol="1">
            <a:normAutofit/>
          </a:bodyPr>
          <a:lstStyle/>
          <a:p>
            <a:pPr eaLnBrk="1" fontAlgn="auto" hangingPunct="1">
              <a:spcAft>
                <a:spcPts val="0"/>
              </a:spcAft>
              <a:defRPr/>
            </a:pPr>
            <a:r>
              <a:rPr lang="ar" sz="1600" dirty="0"/>
              <a:t>هناك حاجة لبدائل لأنظمة العلاجات المضادة للفيروسات </a:t>
            </a:r>
            <a:r>
              <a:rPr lang="ar" sz="1600" dirty="0" smtClean="0"/>
              <a:t>القهقرية </a:t>
            </a:r>
            <a:r>
              <a:rPr lang="ar" sz="1600" dirty="0"/>
              <a:t>كخط أول قائم على إيفافيرينز للمرضى المصابين بفيروس HIV مع السل (HIV/TB) لمجابهة تحمل الجهاز العصبي المركزي ومقاومة العقار ضد NNRTIs.</a:t>
            </a:r>
          </a:p>
          <a:p>
            <a:pPr eaLnBrk="1" fontAlgn="auto" hangingPunct="1">
              <a:spcAft>
                <a:spcPts val="0"/>
              </a:spcAft>
              <a:defRPr/>
            </a:pPr>
            <a:r>
              <a:rPr lang="ar" sz="1600" dirty="0"/>
              <a:t>دراسة </a:t>
            </a:r>
            <a:r>
              <a:rPr lang="pt-PT" sz="1600" dirty="0"/>
              <a:t>ANRS 12300 REFLATE </a:t>
            </a:r>
            <a:r>
              <a:rPr lang="ar-EG" sz="1600" dirty="0"/>
              <a:t> </a:t>
            </a:r>
            <a:r>
              <a:rPr lang="ar" sz="1600" dirty="0"/>
              <a:t>المرحلة 3 مقارنة إثبات عدم </a:t>
            </a:r>
            <a:r>
              <a:rPr lang="ar-SA" sz="1600" dirty="0" smtClean="0"/>
              <a:t>النقص</a:t>
            </a:r>
            <a:r>
              <a:rPr lang="ar" sz="1600" dirty="0" smtClean="0"/>
              <a:t> </a:t>
            </a:r>
            <a:r>
              <a:rPr lang="ar" sz="1600" dirty="0"/>
              <a:t>تأثير رالتيغرافير 400 مجم مرتين يوميًا مقابل إيفافيرينز 800 مجم مرة واحدة يوميًا، بالإضافة إلى تينوفوفير/لاميفودين مرة واحدة يوميًا، 460 مشاركًا في البرازيل وساحل العاج وفرنسا وموزامبيق وفيتنام.</a:t>
            </a:r>
          </a:p>
          <a:p>
            <a:pPr eaLnBrk="1" fontAlgn="auto" hangingPunct="1">
              <a:spcAft>
                <a:spcPts val="0"/>
              </a:spcAft>
              <a:defRPr/>
            </a:pPr>
            <a:r>
              <a:rPr lang="ar" sz="1600" dirty="0"/>
              <a:t>مواصفات إثبات </a:t>
            </a:r>
            <a:r>
              <a:rPr lang="ar-SA" sz="1600" dirty="0" smtClean="0"/>
              <a:t>عدم </a:t>
            </a:r>
            <a:r>
              <a:rPr lang="ar-SA" sz="1600" dirty="0"/>
              <a:t>النقص</a:t>
            </a:r>
            <a:r>
              <a:rPr lang="ar" sz="1800" dirty="0"/>
              <a:t> </a:t>
            </a:r>
            <a:r>
              <a:rPr lang="ar" sz="1600" dirty="0"/>
              <a:t>لم تتوفر: إيفافيرينز 800 مجم مرة واحدة يوميًا ينبغي أن يظل يعامل باعتباره خط العلاج الأول المفضل للمرضى المصابين بالسل وفيروس HIV معًا.</a:t>
            </a:r>
          </a:p>
          <a:p>
            <a:pPr rtl="1" eaLnBrk="1" fontAlgn="auto" hangingPunct="1">
              <a:spcAft>
                <a:spcPts val="0"/>
              </a:spcAft>
              <a:defRPr/>
            </a:pPr>
            <a:endParaRPr lang="fr-FR" sz="1350" dirty="0">
              <a:solidFill>
                <a:prstClr val="black"/>
              </a:solidFill>
            </a:endParaRPr>
          </a:p>
          <a:p>
            <a:pPr rtl="1" eaLnBrk="1" fontAlgn="auto" hangingPunct="1">
              <a:spcAft>
                <a:spcPts val="0"/>
              </a:spcAft>
              <a:defRPr/>
            </a:pPr>
            <a:endParaRPr lang="pt-PT" sz="1350" dirty="0"/>
          </a:p>
          <a:p>
            <a:pPr rtl="1" eaLnBrk="1" fontAlgn="auto" hangingPunct="1">
              <a:spcAft>
                <a:spcPts val="0"/>
              </a:spcAft>
              <a:defRPr/>
            </a:pPr>
            <a:endParaRPr lang="en-GB" sz="1350" dirty="0"/>
          </a:p>
        </p:txBody>
      </p:sp>
      <p:graphicFrame>
        <p:nvGraphicFramePr>
          <p:cNvPr id="47108" name="Graphique 41"/>
          <p:cNvGraphicFramePr>
            <a:graphicFrameLocks/>
          </p:cNvGraphicFramePr>
          <p:nvPr/>
        </p:nvGraphicFramePr>
        <p:xfrm>
          <a:off x="557213" y="3556000"/>
          <a:ext cx="3448050" cy="2889250"/>
        </p:xfrm>
        <a:graphic>
          <a:graphicData uri="http://schemas.openxmlformats.org/presentationml/2006/ole">
            <mc:AlternateContent xmlns:mc="http://schemas.openxmlformats.org/markup-compatibility/2006">
              <mc:Choice xmlns:v="urn:schemas-microsoft-com:vml" Requires="v">
                <p:oleObj spid="_x0000_s47193" name="Chart" r:id="rId4" imgW="3456732" imgH="2895851" progId="Excel.Chart.8">
                  <p:embed/>
                </p:oleObj>
              </mc:Choice>
              <mc:Fallback>
                <p:oleObj name="Chart" r:id="rId4" imgW="3456732" imgH="2895851" progId="Excel.Chart.8">
                  <p:embed/>
                  <p:pic>
                    <p:nvPicPr>
                      <p:cNvPr id="0" name="Graphique 4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3556000"/>
                        <a:ext cx="344805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109" name="Group 2"/>
          <p:cNvGrpSpPr>
            <a:grpSpLocks noChangeAspect="1"/>
          </p:cNvGrpSpPr>
          <p:nvPr/>
        </p:nvGrpSpPr>
        <p:grpSpPr bwMode="auto">
          <a:xfrm>
            <a:off x="5322888" y="4684713"/>
            <a:ext cx="2057400" cy="1022350"/>
            <a:chOff x="7136652" y="2219242"/>
            <a:chExt cx="1939664" cy="1352265"/>
          </a:xfrm>
        </p:grpSpPr>
        <p:sp>
          <p:nvSpPr>
            <p:cNvPr id="7" name="TextBox 151">
              <a:extLst>
                <a:ext uri="{FF2B5EF4-FFF2-40B4-BE49-F238E27FC236}">
                  <a16:creationId xmlns:a16="http://schemas.microsoft.com/office/drawing/2014/main" id="{50E96C22-553E-4CAC-A052-A93C3527A26C}"/>
                </a:ext>
              </a:extLst>
            </p:cNvPr>
            <p:cNvSpPr txBox="1"/>
            <p:nvPr/>
          </p:nvSpPr>
          <p:spPr>
            <a:xfrm>
              <a:off x="7136652" y="2893274"/>
              <a:ext cx="408586" cy="121788"/>
            </a:xfrm>
            <a:prstGeom prst="rect">
              <a:avLst/>
            </a:prstGeom>
            <a:noFill/>
          </p:spPr>
          <p:txBody>
            <a:bodyPr lIns="0" tIns="0" rIns="0" bIns="0" rtlCol="1">
              <a:spAutoFit/>
            </a:bodyPr>
            <a:lstStyle/>
            <a:p>
              <a:pPr algn="ctr" rtl="1">
                <a:defRPr/>
              </a:pPr>
              <a:r>
                <a:rPr lang="ar" sz="600" b="1" kern="0">
                  <a:solidFill>
                    <a:srgbClr val="000000"/>
                  </a:solidFill>
                  <a:latin typeface="Arial" pitchFamily="84" charset="0"/>
                  <a:ea typeface="ＭＳ Ｐゴシック" pitchFamily="84" charset="-128"/>
                  <a:cs typeface="Arial" panose="020B0604020202020204" pitchFamily="34" charset="0"/>
                </a:rPr>
                <a:t>-13.9</a:t>
              </a:r>
            </a:p>
          </p:txBody>
        </p:sp>
        <p:cxnSp>
          <p:nvCxnSpPr>
            <p:cNvPr id="47117" name="Straight Connector 50"/>
            <p:cNvCxnSpPr>
              <a:cxnSpLocks/>
            </p:cNvCxnSpPr>
            <p:nvPr/>
          </p:nvCxnSpPr>
          <p:spPr bwMode="auto">
            <a:xfrm>
              <a:off x="7510514" y="2525981"/>
              <a:ext cx="2154" cy="890344"/>
            </a:xfrm>
            <a:prstGeom prst="line">
              <a:avLst/>
            </a:prstGeom>
            <a:noFill/>
            <a:ln w="19050" algn="ctr">
              <a:solidFill>
                <a:srgbClr val="000000"/>
              </a:solidFill>
              <a:prstDash val="sysDash"/>
              <a:round/>
              <a:headEnd/>
              <a:tailEnd/>
            </a:ln>
            <a:extLst>
              <a:ext uri="{909E8E84-426E-40DD-AFC4-6F175D3DCCD1}">
                <a14:hiddenFill xmlns:a14="http://schemas.microsoft.com/office/drawing/2010/main">
                  <a:noFill/>
                </a14:hiddenFill>
              </a:ext>
            </a:extLst>
          </p:spPr>
        </p:cxnSp>
        <p:sp>
          <p:nvSpPr>
            <p:cNvPr id="9" name="TextBox 152">
              <a:extLst>
                <a:ext uri="{FF2B5EF4-FFF2-40B4-BE49-F238E27FC236}">
                  <a16:creationId xmlns:a16="http://schemas.microsoft.com/office/drawing/2014/main" id="{227EF2A1-E8DA-4A6E-B750-456DBC294DC5}"/>
                </a:ext>
              </a:extLst>
            </p:cNvPr>
            <p:cNvSpPr txBox="1"/>
            <p:nvPr/>
          </p:nvSpPr>
          <p:spPr>
            <a:xfrm>
              <a:off x="8298056" y="2926871"/>
              <a:ext cx="407090" cy="121788"/>
            </a:xfrm>
            <a:prstGeom prst="rect">
              <a:avLst/>
            </a:prstGeom>
            <a:noFill/>
          </p:spPr>
          <p:txBody>
            <a:bodyPr lIns="0" tIns="0" rIns="0" bIns="0" rtlCol="1">
              <a:spAutoFit/>
            </a:bodyPr>
            <a:lstStyle/>
            <a:p>
              <a:pPr algn="ctr" rtl="1">
                <a:defRPr/>
              </a:pPr>
              <a:r>
                <a:rPr lang="ar" sz="600" b="1" kern="0">
                  <a:solidFill>
                    <a:srgbClr val="000000"/>
                  </a:solidFill>
                  <a:latin typeface="Arial" pitchFamily="84" charset="0"/>
                  <a:ea typeface="ＭＳ Ｐゴシック" pitchFamily="84" charset="-128"/>
                  <a:cs typeface="Arial" panose="020B0604020202020204" pitchFamily="34" charset="0"/>
                </a:rPr>
                <a:t>3.7</a:t>
              </a:r>
            </a:p>
          </p:txBody>
        </p:sp>
        <p:sp>
          <p:nvSpPr>
            <p:cNvPr id="10" name="TextBox 153">
              <a:extLst>
                <a:ext uri="{FF2B5EF4-FFF2-40B4-BE49-F238E27FC236}">
                  <a16:creationId xmlns:a16="http://schemas.microsoft.com/office/drawing/2014/main" id="{188CE4D1-AF8E-4C7D-B047-A97917EF9368}"/>
                </a:ext>
              </a:extLst>
            </p:cNvPr>
            <p:cNvSpPr txBox="1"/>
            <p:nvPr/>
          </p:nvSpPr>
          <p:spPr>
            <a:xfrm>
              <a:off x="7944845" y="2966767"/>
              <a:ext cx="125719" cy="121788"/>
            </a:xfrm>
            <a:prstGeom prst="rect">
              <a:avLst/>
            </a:prstGeom>
            <a:noFill/>
          </p:spPr>
          <p:txBody>
            <a:bodyPr wrap="none" lIns="0" tIns="0" rIns="0" bIns="0" rtlCol="1">
              <a:spAutoFit/>
            </a:bodyPr>
            <a:lstStyle/>
            <a:p>
              <a:pPr rtl="1">
                <a:defRPr/>
              </a:pPr>
              <a:r>
                <a:rPr lang="ar" sz="600" b="1" kern="0">
                  <a:solidFill>
                    <a:srgbClr val="000000"/>
                  </a:solidFill>
                  <a:latin typeface="Arial" pitchFamily="84" charset="0"/>
                  <a:ea typeface="ＭＳ Ｐゴシック" pitchFamily="84" charset="-128"/>
                  <a:cs typeface="Arial" panose="020B0604020202020204" pitchFamily="34" charset="0"/>
                </a:rPr>
                <a:t>-5.1</a:t>
              </a:r>
            </a:p>
          </p:txBody>
        </p:sp>
        <p:sp>
          <p:nvSpPr>
            <p:cNvPr id="11" name="TextBox 156">
              <a:extLst>
                <a:ext uri="{FF2B5EF4-FFF2-40B4-BE49-F238E27FC236}">
                  <a16:creationId xmlns:a16="http://schemas.microsoft.com/office/drawing/2014/main" id="{3CD37856-FAA0-43AB-AA42-512AF4E16C1C}"/>
                </a:ext>
              </a:extLst>
            </p:cNvPr>
            <p:cNvSpPr txBox="1"/>
            <p:nvPr/>
          </p:nvSpPr>
          <p:spPr>
            <a:xfrm>
              <a:off x="7201008" y="2343129"/>
              <a:ext cx="1143444" cy="111290"/>
            </a:xfrm>
            <a:prstGeom prst="rect">
              <a:avLst/>
            </a:prstGeom>
            <a:noFill/>
          </p:spPr>
          <p:txBody>
            <a:bodyPr lIns="0" tIns="0" rIns="0" bIns="0" rtlCol="1">
              <a:spAutoFit/>
            </a:bodyPr>
            <a:lstStyle/>
            <a:p>
              <a:pPr rtl="1">
                <a:lnSpc>
                  <a:spcPct val="90000"/>
                </a:lnSpc>
                <a:defRPr/>
              </a:pPr>
              <a:r>
                <a:rPr lang="ar" sz="600" kern="0">
                  <a:solidFill>
                    <a:srgbClr val="000000"/>
                  </a:solidFill>
                  <a:latin typeface="Arial" pitchFamily="84" charset="0"/>
                  <a:ea typeface="ＭＳ Ｐゴシック" pitchFamily="84" charset="-128"/>
                  <a:cs typeface="Arial" panose="020B0604020202020204" pitchFamily="34" charset="0"/>
                </a:rPr>
                <a:t>-12% هامش تشابه الكفاءة</a:t>
              </a:r>
            </a:p>
          </p:txBody>
        </p:sp>
        <p:cxnSp>
          <p:nvCxnSpPr>
            <p:cNvPr id="47121" name="Straight Connector 162"/>
            <p:cNvCxnSpPr>
              <a:cxnSpLocks noChangeShapeType="1"/>
            </p:cNvCxnSpPr>
            <p:nvPr/>
          </p:nvCxnSpPr>
          <p:spPr bwMode="auto">
            <a:xfrm>
              <a:off x="8306749" y="2219242"/>
              <a:ext cx="0" cy="1148795"/>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7122" name="Straight Connector 163"/>
            <p:cNvCxnSpPr>
              <a:cxnSpLocks/>
            </p:cNvCxnSpPr>
            <p:nvPr/>
          </p:nvCxnSpPr>
          <p:spPr bwMode="auto">
            <a:xfrm flipV="1">
              <a:off x="7519078" y="3418062"/>
              <a:ext cx="1557238" cy="27106"/>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nvGrpSpPr>
            <p:cNvPr id="47123" name="Group 164"/>
            <p:cNvGrpSpPr>
              <a:grpSpLocks/>
            </p:cNvGrpSpPr>
            <p:nvPr/>
          </p:nvGrpSpPr>
          <p:grpSpPr bwMode="auto">
            <a:xfrm>
              <a:off x="7519078" y="3356669"/>
              <a:ext cx="1557238" cy="104169"/>
              <a:chOff x="7519078" y="3338563"/>
              <a:chExt cx="1557238" cy="104169"/>
            </a:xfrm>
          </p:grpSpPr>
          <p:cxnSp>
            <p:nvCxnSpPr>
              <p:cNvPr id="47134" name="Straight Connector 167"/>
              <p:cNvCxnSpPr>
                <a:cxnSpLocks noChangeShapeType="1"/>
              </p:cNvCxnSpPr>
              <p:nvPr/>
            </p:nvCxnSpPr>
            <p:spPr bwMode="auto">
              <a:xfrm>
                <a:off x="7519078" y="3371558"/>
                <a:ext cx="0" cy="7117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7135" name="Straight Connector 168"/>
              <p:cNvCxnSpPr>
                <a:cxnSpLocks noChangeShapeType="1"/>
              </p:cNvCxnSpPr>
              <p:nvPr/>
            </p:nvCxnSpPr>
            <p:spPr bwMode="auto">
              <a:xfrm>
                <a:off x="7797977" y="3362633"/>
                <a:ext cx="0" cy="7117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7136" name="Straight Connector 169"/>
              <p:cNvCxnSpPr>
                <a:cxnSpLocks noChangeShapeType="1"/>
              </p:cNvCxnSpPr>
              <p:nvPr/>
            </p:nvCxnSpPr>
            <p:spPr bwMode="auto">
              <a:xfrm>
                <a:off x="8052687" y="3362633"/>
                <a:ext cx="0" cy="7117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7137" name="Straight Connector 170"/>
              <p:cNvCxnSpPr>
                <a:cxnSpLocks noChangeShapeType="1"/>
              </p:cNvCxnSpPr>
              <p:nvPr/>
            </p:nvCxnSpPr>
            <p:spPr bwMode="auto">
              <a:xfrm>
                <a:off x="8307397" y="3347918"/>
                <a:ext cx="0" cy="7117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7138" name="Straight Connector 171"/>
              <p:cNvCxnSpPr>
                <a:cxnSpLocks noChangeShapeType="1"/>
              </p:cNvCxnSpPr>
              <p:nvPr/>
            </p:nvCxnSpPr>
            <p:spPr bwMode="auto">
              <a:xfrm>
                <a:off x="8562106" y="3338563"/>
                <a:ext cx="0" cy="71173"/>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7139" name="Straight Connector 172"/>
              <p:cNvCxnSpPr>
                <a:cxnSpLocks noChangeShapeType="1"/>
              </p:cNvCxnSpPr>
              <p:nvPr/>
            </p:nvCxnSpPr>
            <p:spPr bwMode="auto">
              <a:xfrm>
                <a:off x="8816816" y="3338563"/>
                <a:ext cx="0" cy="71173"/>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7140" name="Straight Connector 173"/>
              <p:cNvCxnSpPr>
                <a:cxnSpLocks noChangeShapeType="1"/>
              </p:cNvCxnSpPr>
              <p:nvPr/>
            </p:nvCxnSpPr>
            <p:spPr bwMode="auto">
              <a:xfrm>
                <a:off x="9076316" y="3344857"/>
                <a:ext cx="0" cy="71173"/>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sp>
          <p:nvSpPr>
            <p:cNvPr id="15" name="TextBox 179">
              <a:extLst>
                <a:ext uri="{FF2B5EF4-FFF2-40B4-BE49-F238E27FC236}">
                  <a16:creationId xmlns:a16="http://schemas.microsoft.com/office/drawing/2014/main" id="{1AEFB360-EF6B-4DC8-8BC3-7B041457A26B}"/>
                </a:ext>
              </a:extLst>
            </p:cNvPr>
            <p:cNvSpPr txBox="1"/>
            <p:nvPr/>
          </p:nvSpPr>
          <p:spPr>
            <a:xfrm>
              <a:off x="7340197" y="3443419"/>
              <a:ext cx="344230" cy="121788"/>
            </a:xfrm>
            <a:prstGeom prst="rect">
              <a:avLst/>
            </a:prstGeom>
            <a:noFill/>
          </p:spPr>
          <p:txBody>
            <a:bodyPr lIns="0" tIns="0" rIns="0" bIns="0" rtlCol="1">
              <a:spAutoFit/>
            </a:bodyPr>
            <a:lstStyle/>
            <a:p>
              <a:pPr algn="ctr" rtl="1">
                <a:defRPr/>
              </a:pPr>
              <a:r>
                <a:rPr lang="ar" sz="600" kern="0">
                  <a:solidFill>
                    <a:srgbClr val="000000"/>
                  </a:solidFill>
                  <a:latin typeface="Arial" pitchFamily="84" charset="0"/>
                  <a:ea typeface="ＭＳ Ｐゴシック" pitchFamily="84" charset="-128"/>
                  <a:cs typeface="Arial" panose="020B0604020202020204" pitchFamily="34" charset="0"/>
                </a:rPr>
                <a:t>12</a:t>
              </a:r>
            </a:p>
          </p:txBody>
        </p:sp>
        <p:sp>
          <p:nvSpPr>
            <p:cNvPr id="16" name="TextBox 180">
              <a:extLst>
                <a:ext uri="{FF2B5EF4-FFF2-40B4-BE49-F238E27FC236}">
                  <a16:creationId xmlns:a16="http://schemas.microsoft.com/office/drawing/2014/main" id="{7234192B-C229-4D17-8BA3-B4EE8DE43B26}"/>
                </a:ext>
              </a:extLst>
            </p:cNvPr>
            <p:cNvSpPr txBox="1"/>
            <p:nvPr/>
          </p:nvSpPr>
          <p:spPr>
            <a:xfrm>
              <a:off x="7600615" y="3443419"/>
              <a:ext cx="344230" cy="121788"/>
            </a:xfrm>
            <a:prstGeom prst="rect">
              <a:avLst/>
            </a:prstGeom>
            <a:noFill/>
          </p:spPr>
          <p:txBody>
            <a:bodyPr lIns="0" tIns="0" rIns="0" bIns="0" rtlCol="1">
              <a:spAutoFit/>
            </a:bodyPr>
            <a:lstStyle/>
            <a:p>
              <a:pPr algn="ctr" rtl="1">
                <a:defRPr/>
              </a:pPr>
              <a:r>
                <a:rPr lang="ar" sz="600" kern="0">
                  <a:solidFill>
                    <a:srgbClr val="000000"/>
                  </a:solidFill>
                  <a:latin typeface="Arial" pitchFamily="84" charset="0"/>
                  <a:ea typeface="ＭＳ Ｐゴシック" pitchFamily="84" charset="-128"/>
                  <a:cs typeface="Arial" panose="020B0604020202020204" pitchFamily="34" charset="0"/>
                </a:rPr>
                <a:t>-8</a:t>
              </a:r>
            </a:p>
          </p:txBody>
        </p:sp>
        <p:sp>
          <p:nvSpPr>
            <p:cNvPr id="17" name="TextBox 181">
              <a:extLst>
                <a:ext uri="{FF2B5EF4-FFF2-40B4-BE49-F238E27FC236}">
                  <a16:creationId xmlns:a16="http://schemas.microsoft.com/office/drawing/2014/main" id="{019CA358-DCBB-4E89-8889-89EAF3A1FED9}"/>
                </a:ext>
              </a:extLst>
            </p:cNvPr>
            <p:cNvSpPr txBox="1"/>
            <p:nvPr/>
          </p:nvSpPr>
          <p:spPr>
            <a:xfrm>
              <a:off x="7858039" y="3443419"/>
              <a:ext cx="344230" cy="121788"/>
            </a:xfrm>
            <a:prstGeom prst="rect">
              <a:avLst/>
            </a:prstGeom>
            <a:noFill/>
          </p:spPr>
          <p:txBody>
            <a:bodyPr lIns="0" tIns="0" rIns="0" bIns="0" rtlCol="1">
              <a:spAutoFit/>
            </a:bodyPr>
            <a:lstStyle/>
            <a:p>
              <a:pPr algn="ctr" rtl="1">
                <a:defRPr/>
              </a:pPr>
              <a:r>
                <a:rPr lang="ar" sz="600" kern="0">
                  <a:solidFill>
                    <a:srgbClr val="000000"/>
                  </a:solidFill>
                  <a:latin typeface="Arial" pitchFamily="84" charset="0"/>
                  <a:ea typeface="ＭＳ Ｐゴシック" pitchFamily="84" charset="-128"/>
                  <a:cs typeface="Arial" panose="020B0604020202020204" pitchFamily="34" charset="0"/>
                </a:rPr>
                <a:t>-4</a:t>
              </a:r>
            </a:p>
          </p:txBody>
        </p:sp>
        <p:sp>
          <p:nvSpPr>
            <p:cNvPr id="18" name="TextBox 182">
              <a:extLst>
                <a:ext uri="{FF2B5EF4-FFF2-40B4-BE49-F238E27FC236}">
                  <a16:creationId xmlns:a16="http://schemas.microsoft.com/office/drawing/2014/main" id="{2A45B1FE-F142-4B5E-BA54-230FFEF4F021}"/>
                </a:ext>
              </a:extLst>
            </p:cNvPr>
            <p:cNvSpPr txBox="1"/>
            <p:nvPr/>
          </p:nvSpPr>
          <p:spPr>
            <a:xfrm>
              <a:off x="8140907" y="3443419"/>
              <a:ext cx="344230" cy="121788"/>
            </a:xfrm>
            <a:prstGeom prst="rect">
              <a:avLst/>
            </a:prstGeom>
            <a:noFill/>
          </p:spPr>
          <p:txBody>
            <a:bodyPr lIns="0" tIns="0" rIns="0" bIns="0" rtlCol="1">
              <a:spAutoFit/>
            </a:bodyPr>
            <a:lstStyle/>
            <a:p>
              <a:pPr algn="ctr" rtl="1">
                <a:defRPr/>
              </a:pPr>
              <a:r>
                <a:rPr lang="ar" sz="600" kern="0">
                  <a:solidFill>
                    <a:srgbClr val="000000"/>
                  </a:solidFill>
                  <a:latin typeface="Arial" pitchFamily="84" charset="0"/>
                  <a:ea typeface="ＭＳ Ｐゴシック" pitchFamily="84" charset="-128"/>
                  <a:cs typeface="Arial" panose="020B0604020202020204" pitchFamily="34" charset="0"/>
                </a:rPr>
                <a:t>0</a:t>
              </a:r>
            </a:p>
          </p:txBody>
        </p:sp>
        <p:sp>
          <p:nvSpPr>
            <p:cNvPr id="19" name="TextBox 184">
              <a:extLst>
                <a:ext uri="{FF2B5EF4-FFF2-40B4-BE49-F238E27FC236}">
                  <a16:creationId xmlns:a16="http://schemas.microsoft.com/office/drawing/2014/main" id="{087AB31F-1D43-46BF-BAD4-6505DAAC20DF}"/>
                </a:ext>
              </a:extLst>
            </p:cNvPr>
            <p:cNvSpPr txBox="1"/>
            <p:nvPr/>
          </p:nvSpPr>
          <p:spPr>
            <a:xfrm>
              <a:off x="8383365" y="3437120"/>
              <a:ext cx="344230" cy="121788"/>
            </a:xfrm>
            <a:prstGeom prst="rect">
              <a:avLst/>
            </a:prstGeom>
            <a:noFill/>
          </p:spPr>
          <p:txBody>
            <a:bodyPr lIns="0" tIns="0" rIns="0" bIns="0" rtlCol="1">
              <a:spAutoFit/>
            </a:bodyPr>
            <a:lstStyle/>
            <a:p>
              <a:pPr algn="ctr" rtl="1">
                <a:defRPr/>
              </a:pPr>
              <a:r>
                <a:rPr lang="ar" sz="600" kern="0">
                  <a:solidFill>
                    <a:srgbClr val="000000"/>
                  </a:solidFill>
                  <a:latin typeface="Arial" pitchFamily="84" charset="0"/>
                  <a:ea typeface="ＭＳ Ｐゴシック" pitchFamily="84" charset="-128"/>
                  <a:cs typeface="Arial" panose="020B0604020202020204" pitchFamily="34" charset="0"/>
                </a:rPr>
                <a:t>4</a:t>
              </a:r>
            </a:p>
          </p:txBody>
        </p:sp>
        <p:sp>
          <p:nvSpPr>
            <p:cNvPr id="20" name="TextBox 185">
              <a:extLst>
                <a:ext uri="{FF2B5EF4-FFF2-40B4-BE49-F238E27FC236}">
                  <a16:creationId xmlns:a16="http://schemas.microsoft.com/office/drawing/2014/main" id="{A9067E1E-5673-4343-9132-B157EA2D6661}"/>
                </a:ext>
              </a:extLst>
            </p:cNvPr>
            <p:cNvSpPr txBox="1"/>
            <p:nvPr/>
          </p:nvSpPr>
          <p:spPr>
            <a:xfrm>
              <a:off x="8648273" y="3449719"/>
              <a:ext cx="344230" cy="121788"/>
            </a:xfrm>
            <a:prstGeom prst="rect">
              <a:avLst/>
            </a:prstGeom>
            <a:noFill/>
          </p:spPr>
          <p:txBody>
            <a:bodyPr lIns="0" tIns="0" rIns="0" bIns="0" rtlCol="1">
              <a:spAutoFit/>
            </a:bodyPr>
            <a:lstStyle/>
            <a:p>
              <a:pPr algn="ctr" rtl="1">
                <a:defRPr/>
              </a:pPr>
              <a:r>
                <a:rPr lang="ar" sz="600" kern="0">
                  <a:solidFill>
                    <a:srgbClr val="000000"/>
                  </a:solidFill>
                  <a:latin typeface="Arial" pitchFamily="84" charset="0"/>
                  <a:ea typeface="ＭＳ Ｐゴシック" pitchFamily="84" charset="-128"/>
                  <a:cs typeface="Arial" panose="020B0604020202020204" pitchFamily="34" charset="0"/>
                </a:rPr>
                <a:t>8</a:t>
              </a:r>
            </a:p>
          </p:txBody>
        </p:sp>
        <p:cxnSp>
          <p:nvCxnSpPr>
            <p:cNvPr id="47130" name="Straight Connector 188"/>
            <p:cNvCxnSpPr>
              <a:cxnSpLocks/>
            </p:cNvCxnSpPr>
            <p:nvPr/>
          </p:nvCxnSpPr>
          <p:spPr bwMode="auto">
            <a:xfrm flipH="1">
              <a:off x="7431643" y="2898457"/>
              <a:ext cx="1053052" cy="1"/>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7131" name="Straight Connector 189"/>
            <p:cNvCxnSpPr>
              <a:cxnSpLocks/>
            </p:cNvCxnSpPr>
            <p:nvPr/>
          </p:nvCxnSpPr>
          <p:spPr bwMode="auto">
            <a:xfrm>
              <a:off x="7438210" y="2822832"/>
              <a:ext cx="0" cy="86877"/>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7132" name="Straight Connector 190"/>
            <p:cNvCxnSpPr>
              <a:cxnSpLocks noChangeShapeType="1"/>
            </p:cNvCxnSpPr>
            <p:nvPr/>
          </p:nvCxnSpPr>
          <p:spPr bwMode="auto">
            <a:xfrm>
              <a:off x="8475058" y="2822832"/>
              <a:ext cx="0" cy="86877"/>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4" name="Rectangle 23">
              <a:extLst>
                <a:ext uri="{FF2B5EF4-FFF2-40B4-BE49-F238E27FC236}">
                  <a16:creationId xmlns:a16="http://schemas.microsoft.com/office/drawing/2014/main" id="{32034583-DB23-4A50-A2B8-66AB74879402}"/>
                </a:ext>
              </a:extLst>
            </p:cNvPr>
            <p:cNvSpPr/>
            <p:nvPr/>
          </p:nvSpPr>
          <p:spPr bwMode="auto">
            <a:xfrm>
              <a:off x="7949335" y="2857578"/>
              <a:ext cx="76330" cy="104990"/>
            </a:xfrm>
            <a:prstGeom prst="rect">
              <a:avLst/>
            </a:prstGeom>
            <a:solidFill>
              <a:srgbClr val="000000"/>
            </a:solidFill>
            <a:ln w="0">
              <a:noFill/>
              <a:miter lim="800000"/>
              <a:headEnd/>
              <a:tailEnd/>
            </a:ln>
          </p:spPr>
          <p:txBody>
            <a:bodyPr rtlCol="1" anchor="b"/>
            <a:lstStyle>
              <a:lvl1pPr marL="0" indent="0" algn="r" rtl="1">
                <a:defRPr sz="1100">
                  <a:latin typeface="+mn-lt"/>
                  <a:ea typeface="+mn-ea"/>
                  <a:cs typeface="+mn-cs"/>
                </a:defRPr>
              </a:lvl1pPr>
              <a:lvl2pPr marL="457200" indent="0" algn="r" rtl="1">
                <a:defRPr sz="1100">
                  <a:latin typeface="+mn-lt"/>
                  <a:ea typeface="+mn-ea"/>
                  <a:cs typeface="+mn-cs"/>
                </a:defRPr>
              </a:lvl2pPr>
              <a:lvl3pPr marL="914400" indent="0" algn="r" rtl="1">
                <a:defRPr sz="1100">
                  <a:latin typeface="+mn-lt"/>
                  <a:ea typeface="+mn-ea"/>
                  <a:cs typeface="+mn-cs"/>
                </a:defRPr>
              </a:lvl3pPr>
              <a:lvl4pPr marL="1371600" indent="0" algn="r" rtl="1">
                <a:defRPr sz="1100">
                  <a:latin typeface="+mn-lt"/>
                  <a:ea typeface="+mn-ea"/>
                  <a:cs typeface="+mn-cs"/>
                </a:defRPr>
              </a:lvl4pPr>
              <a:lvl5pPr marL="1828800" indent="0" algn="r" rtl="1">
                <a:defRPr sz="1100">
                  <a:latin typeface="+mn-lt"/>
                  <a:ea typeface="+mn-ea"/>
                  <a:cs typeface="+mn-cs"/>
                </a:defRPr>
              </a:lvl5pPr>
              <a:lvl6pPr marL="2286000" indent="0" algn="r" rtl="1">
                <a:defRPr sz="1100">
                  <a:latin typeface="+mn-lt"/>
                  <a:ea typeface="+mn-ea"/>
                  <a:cs typeface="+mn-cs"/>
                </a:defRPr>
              </a:lvl6pPr>
              <a:lvl7pPr marL="2743200" indent="0" algn="r" rtl="1">
                <a:defRPr sz="1100">
                  <a:latin typeface="+mn-lt"/>
                  <a:ea typeface="+mn-ea"/>
                  <a:cs typeface="+mn-cs"/>
                </a:defRPr>
              </a:lvl7pPr>
              <a:lvl8pPr marL="3200400" indent="0" algn="r" rtl="1">
                <a:defRPr sz="1100">
                  <a:latin typeface="+mn-lt"/>
                  <a:ea typeface="+mn-ea"/>
                  <a:cs typeface="+mn-cs"/>
                </a:defRPr>
              </a:lvl8pPr>
              <a:lvl9pPr marL="3657600" indent="0" algn="r" rtl="1">
                <a:defRPr sz="1100">
                  <a:latin typeface="+mn-lt"/>
                  <a:ea typeface="+mn-ea"/>
                  <a:cs typeface="+mn-cs"/>
                </a:defRPr>
              </a:lvl9pPr>
            </a:lstStyle>
            <a:p>
              <a:pPr rtl="1">
                <a:defRPr/>
              </a:pPr>
              <a:endParaRPr lang="en-US" sz="825" b="1" kern="0" dirty="0">
                <a:solidFill>
                  <a:srgbClr val="FFFFFF"/>
                </a:solidFill>
                <a:latin typeface="Arial"/>
              </a:endParaRPr>
            </a:p>
          </p:txBody>
        </p:sp>
      </p:grpSp>
      <p:pic>
        <p:nvPicPr>
          <p:cNvPr id="47110" name="Picture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57813" y="4105275"/>
            <a:ext cx="24098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32475" y="4322763"/>
            <a:ext cx="6953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3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37325" y="4314825"/>
            <a:ext cx="7127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hlinkClick r:id="rId9" action="ppaction://hlinksldjump"/>
            <a:extLst>
              <a:ext uri="{FF2B5EF4-FFF2-40B4-BE49-F238E27FC236}">
                <a16:creationId xmlns:a16="http://schemas.microsoft.com/office/drawing/2014/main" id="{9C320D42-6F84-4BDE-9EC7-FFDE41B6E038}"/>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37" name="Rectangle 36"/>
          <p:cNvSpPr>
            <a:spLocks noChangeArrowheads="1"/>
          </p:cNvSpPr>
          <p:nvPr/>
        </p:nvSpPr>
        <p:spPr bwMode="auto">
          <a:xfrm>
            <a:off x="2922588" y="4138613"/>
            <a:ext cx="2233612" cy="492443"/>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rtlCol="1">
            <a:spAutoFit/>
          </a:bodyPr>
          <a:lstStyle>
            <a:lvl1pPr algn="r" rtl="1">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 sz="1200" b="1" dirty="0">
                <a:solidFill>
                  <a:srgbClr val="0070C0"/>
                </a:solidFill>
                <a:latin typeface="Calibri" panose="020F0502020204030204" pitchFamily="34" charset="0"/>
              </a:rPr>
              <a:t>لم تفي بمواصفات  </a:t>
            </a:r>
          </a:p>
          <a:p>
            <a:pPr algn="ctr" eaLnBrk="1" hangingPunct="1">
              <a:spcBef>
                <a:spcPct val="0"/>
              </a:spcBef>
              <a:buNone/>
            </a:pPr>
            <a:r>
              <a:rPr lang="ar" sz="1200" b="1" strike="sngStrike" dirty="0">
                <a:solidFill>
                  <a:srgbClr val="C00000"/>
                </a:solidFill>
                <a:latin typeface="Calibri" panose="020F0502020204030204" pitchFamily="34" charset="0"/>
              </a:rPr>
              <a:t> تشابه الكفاءة </a:t>
            </a:r>
            <a:r>
              <a:rPr lang="ar-SA" sz="1200" b="1" u="sng" dirty="0">
                <a:solidFill>
                  <a:srgbClr val="C00000"/>
                </a:solidFill>
              </a:rPr>
              <a:t>عدم النقص</a:t>
            </a:r>
            <a:r>
              <a:rPr lang="ar" sz="1400" dirty="0">
                <a:solidFill>
                  <a:srgbClr val="C00000"/>
                </a:solidFill>
              </a:rPr>
              <a:t> </a:t>
            </a:r>
            <a:endParaRPr lang="fr-FR" altLang="en-US" sz="1200" b="1" dirty="0">
              <a:solidFill>
                <a:srgbClr val="0070C0"/>
              </a:solidFill>
              <a:latin typeface="Calibri" panose="020F0502020204030204" pitchFamily="34" charset="0"/>
            </a:endParaRPr>
          </a:p>
        </p:txBody>
      </p:sp>
      <p:sp>
        <p:nvSpPr>
          <p:cNvPr id="38" name="TextBox 37">
            <a:extLst>
              <a:ext uri="{FF2B5EF4-FFF2-40B4-BE49-F238E27FC236}">
                <a16:creationId xmlns:a16="http://schemas.microsoft.com/office/drawing/2014/main" id="{9CF06C78-0874-400B-AA4A-E45F6B34B9C8}"/>
              </a:ext>
            </a:extLst>
          </p:cNvPr>
          <p:cNvSpPr txBox="1"/>
          <p:nvPr/>
        </p:nvSpPr>
        <p:spPr>
          <a:xfrm>
            <a:off x="7507288" y="6121400"/>
            <a:ext cx="1658937" cy="415925"/>
          </a:xfrm>
          <a:prstGeom prst="rect">
            <a:avLst/>
          </a:prstGeom>
          <a:noFill/>
        </p:spPr>
        <p:txBody>
          <a:bodyPr rtlCol="0">
            <a:spAutoFit/>
          </a:bodyPr>
          <a:lstStyle/>
          <a:p>
            <a:pPr rtl="0" eaLnBrk="1" fontAlgn="auto" hangingPunct="1">
              <a:spcBef>
                <a:spcPts val="0"/>
              </a:spcBef>
              <a:spcAft>
                <a:spcPts val="0"/>
              </a:spcAft>
              <a:defRPr/>
            </a:pPr>
            <a:r>
              <a:rPr lang="fr" sz="1050" dirty="0">
                <a:latin typeface="Arial" panose="020B0604020202020204" pitchFamily="34" charset="0"/>
                <a:cs typeface="Arial" panose="020B0604020202020204" pitchFamily="34" charset="0"/>
                <a:hlinkClick r:id="rId10"/>
              </a:rPr>
              <a:t>De Castro, MOAB0101</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rtlCol="1"/>
          <a:lstStyle/>
          <a:p>
            <a:pPr algn="r" rtl="1" eaLnBrk="1" hangingPunct="1"/>
            <a:r>
              <a:rPr lang="ar" sz="2000" b="1" dirty="0">
                <a:solidFill>
                  <a:srgbClr val="E0001B"/>
                </a:solidFill>
              </a:rPr>
              <a:t>عوامل تجريبية</a:t>
            </a:r>
            <a:r>
              <a:rPr lang="en-GB" altLang="en-US" dirty="0"/>
              <a:t/>
            </a:r>
            <a:br>
              <a:rPr lang="en-GB" altLang="en-US" dirty="0"/>
            </a:br>
            <a:r>
              <a:rPr lang="ar" sz="3000" b="1" dirty="0"/>
              <a:t>إسلاترافير ودورافيرين</a:t>
            </a:r>
          </a:p>
        </p:txBody>
      </p:sp>
      <p:sp>
        <p:nvSpPr>
          <p:cNvPr id="3" name="Content Placeholder 2">
            <a:extLst>
              <a:ext uri="{FF2B5EF4-FFF2-40B4-BE49-F238E27FC236}">
                <a16:creationId xmlns:a16="http://schemas.microsoft.com/office/drawing/2014/main" id="{FC0900F5-C858-4AA8-AD19-6525FCD16B08}"/>
              </a:ext>
            </a:extLst>
          </p:cNvPr>
          <p:cNvSpPr>
            <a:spLocks noGrp="1"/>
          </p:cNvSpPr>
          <p:nvPr>
            <p:ph idx="1"/>
          </p:nvPr>
        </p:nvSpPr>
        <p:spPr/>
        <p:txBody>
          <a:bodyPr rtlCol="1">
            <a:normAutofit/>
          </a:bodyPr>
          <a:lstStyle/>
          <a:p>
            <a:pPr rtl="1" eaLnBrk="1" fontAlgn="auto" hangingPunct="1">
              <a:spcAft>
                <a:spcPts val="0"/>
              </a:spcAft>
              <a:defRPr/>
            </a:pPr>
            <a:r>
              <a:rPr lang="ar" sz="1500" dirty="0"/>
              <a:t>إسلاترافير (سابقًا MK-8591) هو أول دواء بحثي من فئة الأدوية المثبطة العكسية الناسخة النوكليوزيدية (NRTTI).</a:t>
            </a:r>
          </a:p>
          <a:p>
            <a:pPr eaLnBrk="1" fontAlgn="auto" hangingPunct="1">
              <a:spcAft>
                <a:spcPts val="0"/>
              </a:spcAft>
              <a:defRPr/>
            </a:pPr>
            <a:r>
              <a:rPr lang="ar" sz="1500" dirty="0"/>
              <a:t>الجزء 2 من </a:t>
            </a:r>
            <a:r>
              <a:rPr lang="en-GB" sz="1500" dirty="0"/>
              <a:t>DRIVE2Simplify</a:t>
            </a:r>
            <a:r>
              <a:rPr lang="ar" sz="1500" dirty="0"/>
              <a:t>: دراسة مختلفة الجرعات لثلاث جرعات من إسلاترافير (0.25 مجم، 0.75 مجم، 2.25 مجم مرة واحدة يوميًا) + دورافيرين 100 مجم مرة واحدة يوميًا.</a:t>
            </a:r>
          </a:p>
          <a:p>
            <a:pPr rtl="1" eaLnBrk="1" fontAlgn="auto" hangingPunct="1">
              <a:spcAft>
                <a:spcPts val="0"/>
              </a:spcAft>
              <a:defRPr/>
            </a:pPr>
            <a:r>
              <a:rPr lang="ar" sz="1500" dirty="0"/>
              <a:t>فاعلية مماثلة للأنظمة ثنائية العقار والنظام ثلاثي العقار بعد 24 أسبوعًا من التحويل.</a:t>
            </a:r>
          </a:p>
          <a:p>
            <a:pPr rtl="1" eaLnBrk="1" fontAlgn="auto" hangingPunct="1">
              <a:spcAft>
                <a:spcPts val="0"/>
              </a:spcAft>
              <a:defRPr/>
            </a:pPr>
            <a:r>
              <a:rPr lang="ar" sz="1500" dirty="0"/>
              <a:t>معدلات مماثلة من الفشل الفيروسي في مجموعات الدراسة.</a:t>
            </a:r>
          </a:p>
          <a:p>
            <a:pPr eaLnBrk="1" fontAlgn="auto" hangingPunct="1">
              <a:spcAft>
                <a:spcPts val="0"/>
              </a:spcAft>
              <a:defRPr/>
            </a:pPr>
            <a:r>
              <a:rPr lang="ar" sz="1500" dirty="0"/>
              <a:t>معدلات أعلى لظهور الأحداث </a:t>
            </a:r>
            <a:r>
              <a:rPr lang="ar" sz="1500" dirty="0" smtClean="0"/>
              <a:t>السلبية </a:t>
            </a:r>
            <a:r>
              <a:rPr lang="ar" sz="1500" dirty="0"/>
              <a:t>المرتبطة بالعقار في مجموعة دورافيرين/تينوفوفير/لاميفودين.</a:t>
            </a:r>
          </a:p>
          <a:p>
            <a:pPr rtl="1" eaLnBrk="1" fontAlgn="auto" hangingPunct="1">
              <a:spcAft>
                <a:spcPts val="0"/>
              </a:spcAft>
              <a:defRPr/>
            </a:pPr>
            <a:r>
              <a:rPr lang="ar" sz="1500" dirty="0"/>
              <a:t>لا توجد اتجاهات مرتبطة بالجرعات في الأحداث السلبية.</a:t>
            </a:r>
          </a:p>
          <a:p>
            <a:pPr rtl="1" eaLnBrk="1" fontAlgn="auto" hangingPunct="1">
              <a:spcAft>
                <a:spcPts val="0"/>
              </a:spcAft>
              <a:defRPr/>
            </a:pPr>
            <a:endParaRPr lang="en-GB" sz="1500" dirty="0"/>
          </a:p>
          <a:p>
            <a:pPr marL="0" indent="0" rtl="1" eaLnBrk="1" fontAlgn="auto" hangingPunct="1">
              <a:spcAft>
                <a:spcPts val="0"/>
              </a:spcAft>
              <a:buFont typeface="Arial" panose="020B0604020202020204" pitchFamily="34" charset="0"/>
              <a:buNone/>
              <a:defRPr/>
            </a:pPr>
            <a:endParaRPr lang="en-GB" dirty="0"/>
          </a:p>
        </p:txBody>
      </p:sp>
      <p:pic>
        <p:nvPicPr>
          <p:cNvPr id="4915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6275" y="3841750"/>
            <a:ext cx="4233863"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4" action="ppaction://hlinksldjump"/>
            <a:extLst>
              <a:ext uri="{FF2B5EF4-FFF2-40B4-BE49-F238E27FC236}">
                <a16:creationId xmlns:a16="http://schemas.microsoft.com/office/drawing/2014/main" id="{99578C38-AB31-41BC-B89F-0C9A4C93CA27}"/>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066BFF42-932A-47FA-AA66-22254A55930B}"/>
              </a:ext>
            </a:extLst>
          </p:cNvPr>
          <p:cNvSpPr txBox="1"/>
          <p:nvPr/>
        </p:nvSpPr>
        <p:spPr>
          <a:xfrm>
            <a:off x="7308304" y="6134510"/>
            <a:ext cx="1660525" cy="414337"/>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5"/>
              </a:rPr>
              <a:t>Molina, WEAB0402LB</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EF27C8-3D70-451F-82C6-DB1BE0D42F53}"/>
              </a:ext>
            </a:extLst>
          </p:cNvPr>
          <p:cNvSpPr txBox="1">
            <a:spLocks/>
          </p:cNvSpPr>
          <p:nvPr/>
        </p:nvSpPr>
        <p:spPr>
          <a:xfrm>
            <a:off x="1143000" y="857250"/>
            <a:ext cx="6858000" cy="1112838"/>
          </a:xfrm>
          <a:prstGeom prst="rect">
            <a:avLst/>
          </a:prstGeom>
        </p:spPr>
        <p:txBody>
          <a:bodyPr lIns="68580" tIns="34290" rIns="68580" bIns="34290" rtlCol="1" anchor="ctr">
            <a:normAutofit/>
          </a:bodyPr>
          <a:lstStyle>
            <a:lvl1pPr algn="ctr" defTabSz="914400" rtl="1"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1" fontAlgn="auto">
              <a:spcAft>
                <a:spcPts val="0"/>
              </a:spcAft>
              <a:defRPr/>
            </a:pPr>
            <a:r>
              <a:rPr lang="ar" sz="2625" b="1" dirty="0">
                <a:solidFill>
                  <a:srgbClr val="E0001B"/>
                </a:solidFill>
              </a:rPr>
              <a:t>المحتويات</a:t>
            </a:r>
          </a:p>
        </p:txBody>
      </p:sp>
      <p:sp>
        <p:nvSpPr>
          <p:cNvPr id="8" name="Rectangle 7">
            <a:extLst>
              <a:ext uri="{FF2B5EF4-FFF2-40B4-BE49-F238E27FC236}">
                <a16:creationId xmlns:a16="http://schemas.microsoft.com/office/drawing/2014/main" id="{ABD315C4-EF70-44F0-BA33-D1863E811D00}"/>
              </a:ext>
            </a:extLst>
          </p:cNvPr>
          <p:cNvSpPr/>
          <p:nvPr/>
        </p:nvSpPr>
        <p:spPr>
          <a:xfrm>
            <a:off x="1143000" y="5643563"/>
            <a:ext cx="6858000" cy="357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sz="1350" dirty="0"/>
          </a:p>
        </p:txBody>
      </p:sp>
      <p:sp>
        <p:nvSpPr>
          <p:cNvPr id="14340" name="TextBox 4"/>
          <p:cNvSpPr txBox="1">
            <a:spLocks noChangeArrowheads="1"/>
          </p:cNvSpPr>
          <p:nvPr/>
        </p:nvSpPr>
        <p:spPr bwMode="auto">
          <a:xfrm>
            <a:off x="1258888" y="2236788"/>
            <a:ext cx="7273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spAutoFit/>
          </a:bodyPr>
          <a:lstStyle>
            <a:lvl1pPr algn="r" rtl="1">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rtl="1" eaLnBrk="1" hangingPunct="1">
              <a:spcBef>
                <a:spcPct val="0"/>
              </a:spcBef>
              <a:buFontTx/>
              <a:buNone/>
            </a:pPr>
            <a:r>
              <a:rPr lang="ar" sz="1600" dirty="0"/>
              <a:t>نظرة عامة…………………………………………………</a:t>
            </a:r>
            <a:r>
              <a:rPr lang="ar-EG" sz="1600" dirty="0"/>
              <a:t>..</a:t>
            </a:r>
            <a:r>
              <a:rPr lang="ar" sz="1600" dirty="0"/>
              <a:t>…………</a:t>
            </a:r>
            <a:r>
              <a:rPr lang="ar-EG" sz="1600" dirty="0"/>
              <a:t>..........</a:t>
            </a:r>
            <a:r>
              <a:rPr lang="ar" sz="1600" dirty="0"/>
              <a:t>……..3</a:t>
            </a:r>
          </a:p>
          <a:p>
            <a:pPr rtl="1" eaLnBrk="1" hangingPunct="1">
              <a:spcBef>
                <a:spcPct val="0"/>
              </a:spcBef>
              <a:buFontTx/>
              <a:buNone/>
            </a:pPr>
            <a:r>
              <a:rPr lang="ar" sz="1600" dirty="0"/>
              <a:t>دولوتغرافير………………..………..……………………………</a:t>
            </a:r>
            <a:r>
              <a:rPr lang="ar-EG" sz="1600" dirty="0"/>
              <a:t>...........</a:t>
            </a:r>
            <a:r>
              <a:rPr lang="ar" sz="1600" dirty="0"/>
              <a:t>……… 4-12</a:t>
            </a:r>
          </a:p>
          <a:p>
            <a:pPr rtl="1" eaLnBrk="1" hangingPunct="1">
              <a:spcBef>
                <a:spcPct val="0"/>
              </a:spcBef>
              <a:buFontTx/>
              <a:buNone/>
            </a:pPr>
            <a:r>
              <a:rPr lang="ar" sz="1600" dirty="0"/>
              <a:t>تبسيط العلاج……………………………………………</a:t>
            </a:r>
            <a:r>
              <a:rPr lang="ar-EG" sz="1600" dirty="0"/>
              <a:t>...........................</a:t>
            </a:r>
            <a:r>
              <a:rPr lang="ar" sz="1600" dirty="0"/>
              <a:t>……13-15</a:t>
            </a:r>
          </a:p>
          <a:p>
            <a:pPr rtl="1" eaLnBrk="1" hangingPunct="1">
              <a:spcBef>
                <a:spcPct val="0"/>
              </a:spcBef>
              <a:buFontTx/>
              <a:buNone/>
            </a:pPr>
            <a:r>
              <a:rPr lang="ar" sz="1600" dirty="0"/>
              <a:t>السل/فيروس نقص المناعة البشري………………………..……………</a:t>
            </a:r>
            <a:r>
              <a:rPr lang="ar-EG" sz="1600" dirty="0"/>
              <a:t>...........</a:t>
            </a:r>
            <a:r>
              <a:rPr lang="ar" sz="1600" dirty="0"/>
              <a:t>……16-18</a:t>
            </a:r>
          </a:p>
          <a:p>
            <a:pPr rtl="1" eaLnBrk="1" hangingPunct="1">
              <a:spcBef>
                <a:spcPct val="0"/>
              </a:spcBef>
              <a:buFontTx/>
              <a:buNone/>
            </a:pPr>
            <a:r>
              <a:rPr lang="ar" sz="1600" dirty="0"/>
              <a:t>عوامل تجريبية………………………………………………</a:t>
            </a:r>
            <a:r>
              <a:rPr lang="ar-EG" sz="1600" dirty="0"/>
              <a:t>.....................</a:t>
            </a:r>
            <a:r>
              <a:rPr lang="ar" sz="1600" dirty="0"/>
              <a:t>……19-21</a:t>
            </a:r>
          </a:p>
          <a:p>
            <a:pPr rtl="1" eaLnBrk="1" hangingPunct="1">
              <a:spcBef>
                <a:spcPct val="0"/>
              </a:spcBef>
              <a:buFontTx/>
              <a:buNone/>
            </a:pPr>
            <a:r>
              <a:rPr lang="ar" sz="1600" dirty="0"/>
              <a:t>معلومات مهمة………………...….…………………</a:t>
            </a:r>
            <a:r>
              <a:rPr lang="ar-EG" sz="1600" dirty="0"/>
              <a:t>...............</a:t>
            </a:r>
            <a:r>
              <a:rPr lang="ar" sz="1600" dirty="0"/>
              <a:t>………</a:t>
            </a:r>
            <a:r>
              <a:rPr lang="ar-EG" sz="1600" dirty="0"/>
              <a:t>...........</a:t>
            </a:r>
            <a:r>
              <a:rPr lang="ar" sz="1600" dirty="0"/>
              <a:t>……22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rtlCol="1"/>
          <a:lstStyle/>
          <a:p>
            <a:pPr algn="r" rtl="1" eaLnBrk="1" hangingPunct="1"/>
            <a:r>
              <a:rPr lang="ar" sz="2000" b="1" dirty="0">
                <a:solidFill>
                  <a:srgbClr val="E0001B"/>
                </a:solidFill>
              </a:rPr>
              <a:t>عوامل تجريبية </a:t>
            </a:r>
            <a:r>
              <a:rPr lang="en-GB" altLang="en-US" b="1" dirty="0">
                <a:solidFill>
                  <a:srgbClr val="FF0000"/>
                </a:solidFill>
              </a:rPr>
              <a:t/>
            </a:r>
            <a:br>
              <a:rPr lang="en-GB" altLang="en-US" b="1" dirty="0">
                <a:solidFill>
                  <a:srgbClr val="FF0000"/>
                </a:solidFill>
              </a:rPr>
            </a:br>
            <a:r>
              <a:rPr lang="ar" sz="3000" b="1" dirty="0"/>
              <a:t>فوستيمسافير، دراسة BRIGHTE</a:t>
            </a:r>
          </a:p>
        </p:txBody>
      </p:sp>
      <p:sp>
        <p:nvSpPr>
          <p:cNvPr id="3" name="Content Placeholder 2">
            <a:extLst>
              <a:ext uri="{FF2B5EF4-FFF2-40B4-BE49-F238E27FC236}">
                <a16:creationId xmlns:a16="http://schemas.microsoft.com/office/drawing/2014/main" id="{E3F7D590-0BA3-4652-8F16-7122F051449F}"/>
              </a:ext>
            </a:extLst>
          </p:cNvPr>
          <p:cNvSpPr>
            <a:spLocks noGrp="1"/>
          </p:cNvSpPr>
          <p:nvPr>
            <p:ph idx="1"/>
          </p:nvPr>
        </p:nvSpPr>
        <p:spPr/>
        <p:txBody>
          <a:bodyPr rtlCol="1">
            <a:normAutofit/>
          </a:bodyPr>
          <a:lstStyle/>
          <a:p>
            <a:pPr marL="128588" indent="-128588" eaLnBrk="1" fontAlgn="auto" hangingPunct="1">
              <a:spcAft>
                <a:spcPts val="0"/>
              </a:spcAft>
              <a:defRPr/>
            </a:pPr>
            <a:r>
              <a:rPr lang="ar" sz="1700" dirty="0"/>
              <a:t>فوستيمسافير هو مثبط لارتباط فيروس </a:t>
            </a:r>
            <a:r>
              <a:rPr lang="en-US" sz="1800" dirty="0"/>
              <a:t>HIV-1</a:t>
            </a:r>
            <a:r>
              <a:rPr lang="ar-EG" sz="1800" dirty="0"/>
              <a:t> </a:t>
            </a:r>
            <a:r>
              <a:rPr lang="ar" sz="1700" dirty="0"/>
              <a:t>والذي يرتبط مع بروتين gp 120 الخاص بفيروس </a:t>
            </a:r>
            <a:r>
              <a:rPr lang="en-US" sz="1800" dirty="0"/>
              <a:t>HIV-1</a:t>
            </a:r>
            <a:r>
              <a:rPr lang="ar-EG" sz="1800" dirty="0"/>
              <a:t> </a:t>
            </a:r>
            <a:r>
              <a:rPr lang="ar" sz="1700" dirty="0"/>
              <a:t>، وهو قيد التطوير من جانب ViiV Healthcare. </a:t>
            </a:r>
          </a:p>
          <a:p>
            <a:pPr marL="128588" indent="-128588" eaLnBrk="1" fontAlgn="auto" hangingPunct="1">
              <a:spcBef>
                <a:spcPts val="0"/>
              </a:spcBef>
              <a:spcAft>
                <a:spcPts val="0"/>
              </a:spcAft>
              <a:defRPr/>
            </a:pPr>
            <a:r>
              <a:rPr lang="ar" sz="1700" dirty="0"/>
              <a:t>BRIGHTE هي المرحلة 3 من دراسة جارية لتقييم فوستيمسافير لدى بالغين شديدي الخبرة العلاجية مصابين بفيروس </a:t>
            </a:r>
            <a:r>
              <a:rPr lang="en-US" sz="1800" dirty="0"/>
              <a:t>HIV-1</a:t>
            </a:r>
            <a:r>
              <a:rPr lang="ar-EG" sz="1800" dirty="0"/>
              <a:t> </a:t>
            </a:r>
            <a:r>
              <a:rPr lang="ar" sz="1700" dirty="0"/>
              <a:t>مقاوم لعقاقير متعددة. </a:t>
            </a:r>
          </a:p>
          <a:p>
            <a:pPr marL="128588" indent="-128588" rtl="1" eaLnBrk="1" fontAlgn="auto" hangingPunct="1">
              <a:spcBef>
                <a:spcPts val="0"/>
              </a:spcBef>
              <a:spcAft>
                <a:spcPts val="0"/>
              </a:spcAft>
              <a:defRPr/>
            </a:pPr>
            <a:r>
              <a:rPr lang="ar" sz="1700" dirty="0"/>
              <a:t>أظهرت بيانات عند 96 أسبوعًا أن 60% من المشاركين لديهم على الأقل عقارًا نشطًا واحدًا في النظام الأساسي الأمثل أقل من 50 نسخة/مل عند الأسبوع 96، مع زيادات ملحوظة سريريًا في الخلايا التائية </a:t>
            </a:r>
            <a:r>
              <a:rPr lang="en-US" sz="1700" dirty="0"/>
              <a:t>CD+4</a:t>
            </a:r>
            <a:r>
              <a:rPr lang="ar" sz="1700" dirty="0"/>
              <a:t>.</a:t>
            </a:r>
          </a:p>
          <a:p>
            <a:pPr marL="0" indent="0" rtl="1" eaLnBrk="1" fontAlgn="auto" hangingPunct="1">
              <a:spcBef>
                <a:spcPts val="0"/>
              </a:spcBef>
              <a:spcAft>
                <a:spcPts val="0"/>
              </a:spcAft>
              <a:buFont typeface="Arial" panose="020B0604020202020204" pitchFamily="34" charset="0"/>
              <a:buNone/>
              <a:defRPr/>
            </a:pPr>
            <a:endParaRPr lang="en-GB" sz="1350" dirty="0"/>
          </a:p>
        </p:txBody>
      </p:sp>
      <p:pic>
        <p:nvPicPr>
          <p:cNvPr id="512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3781425"/>
            <a:ext cx="6348413"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424238"/>
            <a:ext cx="2028825"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5" action="ppaction://hlinksldjump"/>
            <a:extLst>
              <a:ext uri="{FF2B5EF4-FFF2-40B4-BE49-F238E27FC236}">
                <a16:creationId xmlns:a16="http://schemas.microsoft.com/office/drawing/2014/main" id="{935A7D7E-46C1-4F0C-88D1-36311C2A40D8}"/>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68904BD5-1AAD-4819-B823-37098E4646A5}"/>
              </a:ext>
            </a:extLst>
          </p:cNvPr>
          <p:cNvSpPr txBox="1"/>
          <p:nvPr/>
        </p:nvSpPr>
        <p:spPr>
          <a:xfrm>
            <a:off x="7315200" y="6137275"/>
            <a:ext cx="1660525"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6"/>
              </a:rPr>
              <a:t>Lataillade, MOAB0102</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11EC-7A47-4EF1-9AE7-60DA29908C2A}"/>
              </a:ext>
            </a:extLst>
          </p:cNvPr>
          <p:cNvSpPr>
            <a:spLocks noGrp="1"/>
          </p:cNvSpPr>
          <p:nvPr>
            <p:ph type="title"/>
          </p:nvPr>
        </p:nvSpPr>
        <p:spPr/>
        <p:txBody>
          <a:bodyPr rtlCol="1">
            <a:normAutofit/>
          </a:bodyPr>
          <a:lstStyle/>
          <a:p>
            <a:pPr algn="r" eaLnBrk="1" fontAlgn="auto" hangingPunct="1">
              <a:spcAft>
                <a:spcPts val="0"/>
              </a:spcAft>
              <a:defRPr/>
            </a:pPr>
            <a:r>
              <a:rPr lang="ar" sz="2000" b="1" dirty="0">
                <a:solidFill>
                  <a:srgbClr val="E0001B"/>
                </a:solidFill>
              </a:rPr>
              <a:t>عوامل تجريبية </a:t>
            </a:r>
            <a:r>
              <a:rPr lang="en-GB" sz="4050" b="1" dirty="0">
                <a:solidFill>
                  <a:srgbClr val="FF0000"/>
                </a:solidFill>
              </a:rPr>
              <a:t/>
            </a:r>
            <a:br>
              <a:rPr lang="en-GB" sz="4050" b="1" dirty="0">
                <a:solidFill>
                  <a:srgbClr val="FF0000"/>
                </a:solidFill>
              </a:rPr>
            </a:br>
            <a:r>
              <a:rPr lang="en-US" sz="3000" b="1" dirty="0"/>
              <a:t>GS-6207</a:t>
            </a:r>
            <a:r>
              <a:rPr lang="ar" sz="3000" b="1" dirty="0"/>
              <a:t>، مثبط كابسيد</a:t>
            </a:r>
            <a:endParaRPr lang="en-GB" sz="3000" dirty="0"/>
          </a:p>
        </p:txBody>
      </p:sp>
      <p:sp>
        <p:nvSpPr>
          <p:cNvPr id="53251" name="Content Placeholder 3"/>
          <p:cNvSpPr>
            <a:spLocks noGrp="1"/>
          </p:cNvSpPr>
          <p:nvPr>
            <p:ph sz="half" idx="2"/>
          </p:nvPr>
        </p:nvSpPr>
        <p:spPr>
          <a:xfrm>
            <a:off x="684213" y="1631950"/>
            <a:ext cx="8159750" cy="4525963"/>
          </a:xfrm>
        </p:spPr>
        <p:txBody>
          <a:bodyPr rtlCol="1"/>
          <a:lstStyle/>
          <a:p>
            <a:pPr eaLnBrk="1" hangingPunct="1"/>
            <a:r>
              <a:rPr lang="en-US" sz="1600" b="1" dirty="0"/>
              <a:t>GS-6207 </a:t>
            </a:r>
            <a:r>
              <a:rPr lang="ar-EG" sz="1600" b="1" dirty="0"/>
              <a:t> </a:t>
            </a:r>
            <a:r>
              <a:rPr lang="ar" sz="1600" dirty="0"/>
              <a:t>هو مثبط جديد طويل المفعول لوظيفة كابسيد فيروس </a:t>
            </a:r>
            <a:r>
              <a:rPr lang="en-GB" altLang="en-US" sz="1600" dirty="0"/>
              <a:t>HIV-1 </a:t>
            </a:r>
            <a:r>
              <a:rPr lang="ar" sz="1600" dirty="0"/>
              <a:t>.</a:t>
            </a:r>
          </a:p>
          <a:p>
            <a:pPr rtl="1" eaLnBrk="1" hangingPunct="1"/>
            <a:r>
              <a:rPr lang="ar" sz="1600" dirty="0"/>
              <a:t>المرحلة ب</a:t>
            </a:r>
            <a:r>
              <a:rPr lang="de-CH" sz="1600" dirty="0"/>
              <a:t>1</a:t>
            </a:r>
            <a:r>
              <a:rPr lang="ar" sz="1600" dirty="0"/>
              <a:t> من دراسة مختلفة الجرعات في 24 مشاركًا </a:t>
            </a:r>
            <a:r>
              <a:rPr lang="ar" sz="1600" dirty="0" smtClean="0"/>
              <a:t>مصابا </a:t>
            </a:r>
            <a:r>
              <a:rPr lang="ar-EG" sz="1600" dirty="0" smtClean="0"/>
              <a:t>بفيروس </a:t>
            </a:r>
            <a:r>
              <a:rPr lang="ar" sz="1600" dirty="0" smtClean="0"/>
              <a:t>HIV </a:t>
            </a:r>
            <a:r>
              <a:rPr lang="ar" sz="1600" dirty="0"/>
              <a:t>ولم يتناولوا علاجات مضادة للفيروسات الارتجاعية من بدء العلاج. </a:t>
            </a:r>
          </a:p>
          <a:p>
            <a:pPr rtl="1" eaLnBrk="1" hangingPunct="1"/>
            <a:r>
              <a:rPr lang="ar" sz="1600" dirty="0"/>
              <a:t>جرعات تحت الجلد، ممكنة الاستخدام كحقن طويلة المفعول.</a:t>
            </a:r>
          </a:p>
          <a:p>
            <a:pPr rtl="1" eaLnBrk="1" hangingPunct="1"/>
            <a:r>
              <a:rPr lang="ar" sz="1600" dirty="0"/>
              <a:t>جرعة أحادية تحت الجلد: 50 مجم أو 150 مجم أو 450 مجم أو دواء </a:t>
            </a:r>
            <a:r>
              <a:rPr lang="ar-SA" sz="1600" dirty="0" smtClean="0"/>
              <a:t>تمويهي</a:t>
            </a:r>
            <a:r>
              <a:rPr lang="ar" sz="1600" dirty="0"/>
              <a:t>.</a:t>
            </a:r>
          </a:p>
          <a:p>
            <a:pPr eaLnBrk="1" hangingPunct="1"/>
            <a:r>
              <a:rPr lang="ar" sz="1600" dirty="0"/>
              <a:t>مضاد فيروسات قوي: خفض للحمض الريبوزي لفيروس </a:t>
            </a:r>
            <a:r>
              <a:rPr lang="en-GB" altLang="en-US" sz="1600" dirty="0"/>
              <a:t>HIV-1 </a:t>
            </a:r>
            <a:r>
              <a:rPr lang="ar-EG" altLang="en-US" sz="1600" dirty="0"/>
              <a:t> </a:t>
            </a:r>
            <a:r>
              <a:rPr lang="ar" sz="1600" dirty="0"/>
              <a:t>بمعدل -2.2 لوغاريتم</a:t>
            </a:r>
            <a:r>
              <a:rPr lang="ar" sz="1600" baseline="-25000" dirty="0"/>
              <a:t>10</a:t>
            </a:r>
            <a:r>
              <a:rPr lang="ar" sz="1600" dirty="0"/>
              <a:t> نسخة/مل عند اليوم 10 من العلاج الأحادي بأعلى جرعة.</a:t>
            </a:r>
          </a:p>
          <a:p>
            <a:pPr eaLnBrk="1" hangingPunct="1"/>
            <a:r>
              <a:rPr lang="ar" sz="1600" dirty="0"/>
              <a:t>لم تحدث انقطاعات بسبب </a:t>
            </a:r>
            <a:r>
              <a:rPr lang="ar" sz="1600" dirty="0" smtClean="0"/>
              <a:t>أي </a:t>
            </a:r>
            <a:r>
              <a:rPr lang="ar" sz="1600" dirty="0"/>
              <a:t>أحداث سلبية؛ ولم تحدث أحداث </a:t>
            </a:r>
            <a:r>
              <a:rPr lang="ar" sz="1600" dirty="0" smtClean="0"/>
              <a:t>سلبية </a:t>
            </a:r>
            <a:r>
              <a:rPr lang="ar" sz="1600" dirty="0"/>
              <a:t>من الدرجة 3 أو 4؛ وكانت ردود الفعل في موقع الحقن طفيفة إلى معتدلة.</a:t>
            </a:r>
          </a:p>
          <a:p>
            <a:pPr rtl="1" eaLnBrk="1" hangingPunct="1"/>
            <a:endParaRPr lang="en-GB" altLang="en-US" dirty="0"/>
          </a:p>
        </p:txBody>
      </p:sp>
      <p:pic>
        <p:nvPicPr>
          <p:cNvPr id="53252" name="Picture 2" descr="Mean (95% CI) Changes from Baseline in HIV-1 RNA (log&lt;sub&gt;10&lt;/sub&gt; copies/m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03463" y="4105178"/>
            <a:ext cx="4212753" cy="2225772"/>
          </a:xfrm>
          <a:noFill/>
          <a:ln>
            <a:solidFill>
              <a:schemeClr val="tx1"/>
            </a:solidFill>
            <a:miter lim="800000"/>
            <a:headEnd/>
            <a:tailEnd/>
          </a:ln>
        </p:spPr>
      </p:pic>
      <p:sp>
        <p:nvSpPr>
          <p:cNvPr id="7" name="Rectangle 6">
            <a:hlinkClick r:id="rId4" action="ppaction://hlinksldjump"/>
            <a:extLst>
              <a:ext uri="{FF2B5EF4-FFF2-40B4-BE49-F238E27FC236}">
                <a16:creationId xmlns:a16="http://schemas.microsoft.com/office/drawing/2014/main" id="{79EB5241-497E-4671-BEE5-28D3AD93F757}"/>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8" name="TextBox 7">
            <a:extLst>
              <a:ext uri="{FF2B5EF4-FFF2-40B4-BE49-F238E27FC236}">
                <a16:creationId xmlns:a16="http://schemas.microsoft.com/office/drawing/2014/main" id="{D00D4DB6-0F73-44F4-9486-5113C4B9A51B}"/>
              </a:ext>
            </a:extLst>
          </p:cNvPr>
          <p:cNvSpPr txBox="1"/>
          <p:nvPr/>
        </p:nvSpPr>
        <p:spPr>
          <a:xfrm>
            <a:off x="7305203" y="6122987"/>
            <a:ext cx="1660525"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5"/>
              </a:rPr>
              <a:t>Daar, LBPEB13</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rtlCol="1"/>
          <a:lstStyle/>
          <a:p>
            <a:pPr algn="r" rtl="1" eaLnBrk="1" hangingPunct="1"/>
            <a:r>
              <a:rPr lang="ar" sz="3000" b="1" dirty="0"/>
              <a:t>معلومات علمية سريرية مهمة</a:t>
            </a:r>
          </a:p>
        </p:txBody>
      </p:sp>
      <p:sp>
        <p:nvSpPr>
          <p:cNvPr id="3" name="Content Placeholder 2">
            <a:extLst>
              <a:ext uri="{FF2B5EF4-FFF2-40B4-BE49-F238E27FC236}">
                <a16:creationId xmlns:a16="http://schemas.microsoft.com/office/drawing/2014/main" id="{8C8D34D0-9B25-4102-91C3-D6694729791F}"/>
              </a:ext>
            </a:extLst>
          </p:cNvPr>
          <p:cNvSpPr>
            <a:spLocks noGrp="1"/>
          </p:cNvSpPr>
          <p:nvPr>
            <p:ph idx="1"/>
          </p:nvPr>
        </p:nvSpPr>
        <p:spPr/>
        <p:txBody>
          <a:bodyPr rtlCol="1">
            <a:noAutofit/>
          </a:bodyPr>
          <a:lstStyle/>
          <a:p>
            <a:pPr marL="0" indent="0" rtl="1" eaLnBrk="1" fontAlgn="auto" hangingPunct="1">
              <a:spcAft>
                <a:spcPts val="0"/>
              </a:spcAft>
              <a:buFont typeface="Arial" panose="020B0604020202020204" pitchFamily="34" charset="0"/>
              <a:buNone/>
              <a:defRPr/>
            </a:pPr>
            <a:r>
              <a:rPr lang="ar" sz="1700" b="1" u="sng" dirty="0"/>
              <a:t>تطورات واعدة</a:t>
            </a:r>
          </a:p>
          <a:p>
            <a:pPr rtl="1" eaLnBrk="1" fontAlgn="auto" hangingPunct="1">
              <a:spcAft>
                <a:spcPts val="0"/>
              </a:spcAft>
              <a:defRPr/>
            </a:pPr>
            <a:r>
              <a:rPr lang="ar" sz="1700" dirty="0"/>
              <a:t>دولوتغرافير - تحدث عيوب الأنبوب العصبي المرتبطة بدولوتغرافير بمعدل</a:t>
            </a:r>
            <a:r>
              <a:rPr lang="de-CH" sz="1700" dirty="0"/>
              <a:t> </a:t>
            </a:r>
            <a:r>
              <a:rPr lang="ar" sz="1700" dirty="0"/>
              <a:t>ظهور أقل مما سُجل في البداية.</a:t>
            </a:r>
          </a:p>
          <a:p>
            <a:pPr rtl="1" eaLnBrk="1" fontAlgn="auto" hangingPunct="1">
              <a:spcAft>
                <a:spcPts val="0"/>
              </a:spcAft>
              <a:defRPr/>
            </a:pPr>
            <a:r>
              <a:rPr lang="ar" sz="1700" dirty="0"/>
              <a:t>هناك توصية قوية من منظمة الصحة العالمية بالعلاج بدولوتغرافير و2 من NRTRIs كخط أول: نظام قليل التكلفة وقوي وذو تحمل جيد سيدعم أهداف العلاج العالمية.</a:t>
            </a:r>
          </a:p>
          <a:p>
            <a:pPr rtl="1" eaLnBrk="1" fontAlgn="auto" hangingPunct="1">
              <a:spcAft>
                <a:spcPts val="0"/>
              </a:spcAft>
              <a:defRPr/>
            </a:pPr>
            <a:r>
              <a:rPr lang="ar" sz="1700" dirty="0"/>
              <a:t>التبسيط: أدلة أكثر على أن الأنظمة ثنائية العقاقير قوية، ويمكنها الحد من تكاليف العلاج والتعرض للعقاقير على مدى الحياة.</a:t>
            </a:r>
          </a:p>
          <a:p>
            <a:pPr rtl="1" eaLnBrk="1" fontAlgn="auto" hangingPunct="1">
              <a:spcAft>
                <a:spcPts val="0"/>
              </a:spcAft>
              <a:defRPr/>
            </a:pPr>
            <a:r>
              <a:rPr lang="ar" sz="1700" dirty="0"/>
              <a:t>أظهرت عقاقير جديدة طويلة المفعول إمكانية استخدامها كأنظمة علاجية بالحقن.</a:t>
            </a:r>
          </a:p>
          <a:p>
            <a:pPr marL="0" indent="0" rtl="1" eaLnBrk="1" fontAlgn="auto" hangingPunct="1">
              <a:spcAft>
                <a:spcPts val="0"/>
              </a:spcAft>
              <a:buFont typeface="Arial" panose="020B0604020202020204" pitchFamily="34" charset="0"/>
              <a:buNone/>
              <a:defRPr/>
            </a:pPr>
            <a:endParaRPr lang="en-GB" sz="1700" dirty="0"/>
          </a:p>
          <a:p>
            <a:pPr marL="0" indent="0" rtl="1" eaLnBrk="1" fontAlgn="auto" hangingPunct="1">
              <a:spcAft>
                <a:spcPts val="0"/>
              </a:spcAft>
              <a:buFont typeface="Arial" panose="020B0604020202020204" pitchFamily="34" charset="0"/>
              <a:buNone/>
              <a:defRPr/>
            </a:pPr>
            <a:r>
              <a:rPr lang="ar" sz="1700" b="1" u="sng" dirty="0"/>
              <a:t>التحديات</a:t>
            </a:r>
          </a:p>
          <a:p>
            <a:pPr eaLnBrk="1" fontAlgn="auto" hangingPunct="1">
              <a:spcAft>
                <a:spcPts val="0"/>
              </a:spcAft>
              <a:defRPr/>
            </a:pPr>
            <a:r>
              <a:rPr lang="ar" sz="1700" dirty="0"/>
              <a:t>زيادة الوزن المرتبطة بعقار دولوتغرافير أعلى لدى النساء - اللائي يشكلن أغلبية المصابين بفيروس HIV في أفريقيا جنوب الصحراء </a:t>
            </a:r>
            <a:r>
              <a:rPr lang="ar" sz="1800" dirty="0"/>
              <a:t>الكبرى</a:t>
            </a:r>
            <a:r>
              <a:rPr lang="ar" sz="1700" dirty="0"/>
              <a:t>. هناك حاجة إلى مزيد من البحوث عن الآليات وعوامل </a:t>
            </a:r>
            <a:r>
              <a:rPr lang="ar-EG" sz="1700" dirty="0" smtClean="0"/>
              <a:t>الخطورة</a:t>
            </a:r>
            <a:r>
              <a:rPr lang="ar" sz="1700" dirty="0" smtClean="0"/>
              <a:t>.</a:t>
            </a:r>
            <a:endParaRPr lang="ar" sz="1700" dirty="0"/>
          </a:p>
          <a:p>
            <a:pPr rtl="1" eaLnBrk="1" fontAlgn="auto" hangingPunct="1">
              <a:spcAft>
                <a:spcPts val="0"/>
              </a:spcAft>
              <a:defRPr/>
            </a:pPr>
            <a:r>
              <a:rPr lang="ar" sz="1700" dirty="0"/>
              <a:t>هناك حاجة مستمرة إلى أنظمة خط أول ذات تحمل أفضل  </a:t>
            </a:r>
            <a:r>
              <a:rPr lang="ar" sz="1700" dirty="0" smtClean="0"/>
              <a:t>ومناسبة </a:t>
            </a:r>
            <a:r>
              <a:rPr lang="ar" sz="1700" dirty="0"/>
              <a:t>للاستخدام في حالات الإصابة المشتركة بالسل وفيروس HIV.</a:t>
            </a:r>
          </a:p>
        </p:txBody>
      </p:sp>
      <p:sp>
        <p:nvSpPr>
          <p:cNvPr id="4" name="Rectangle 3">
            <a:hlinkClick r:id="rId3" action="ppaction://hlinksldjump"/>
            <a:extLst>
              <a:ext uri="{FF2B5EF4-FFF2-40B4-BE49-F238E27FC236}">
                <a16:creationId xmlns:a16="http://schemas.microsoft.com/office/drawing/2014/main" id="{AC22DB0D-EB6B-48BB-894A-FB41B843C033}"/>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hlinkClick r:id="rId3" action="ppaction://hlinksldjump"/>
            <a:extLst>
              <a:ext uri="{FF2B5EF4-FFF2-40B4-BE49-F238E27FC236}">
                <a16:creationId xmlns:a16="http://schemas.microsoft.com/office/drawing/2014/main" id="{047E1044-97A2-466E-9337-2616D7A924EE}"/>
              </a:ext>
            </a:extLst>
          </p:cNvPr>
          <p:cNvSpPr/>
          <p:nvPr/>
        </p:nvSpPr>
        <p:spPr>
          <a:xfrm>
            <a:off x="6484143" y="2367758"/>
            <a:ext cx="1673225" cy="549275"/>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r>
              <a:rPr lang="ar" sz="1275" dirty="0">
                <a:solidFill>
                  <a:srgbClr val="FFFFFF"/>
                </a:solidFill>
                <a:latin typeface="Arial"/>
                <a:cs typeface="Arial"/>
              </a:rPr>
              <a:t>دولوتغرافير</a:t>
            </a:r>
          </a:p>
        </p:txBody>
      </p:sp>
      <p:sp>
        <p:nvSpPr>
          <p:cNvPr id="7" name="Rounded Rectangle 6">
            <a:hlinkClick r:id="rId3" action="ppaction://hlinksldjump"/>
            <a:extLst>
              <a:ext uri="{FF2B5EF4-FFF2-40B4-BE49-F238E27FC236}">
                <a16:creationId xmlns:a16="http://schemas.microsoft.com/office/drawing/2014/main" id="{BEDEE2C8-95D6-4DC9-B72C-BC0ED515787D}"/>
              </a:ext>
            </a:extLst>
          </p:cNvPr>
          <p:cNvSpPr/>
          <p:nvPr/>
        </p:nvSpPr>
        <p:spPr>
          <a:xfrm>
            <a:off x="5396856" y="2348745"/>
            <a:ext cx="1004887" cy="550862"/>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eaLnBrk="1" fontAlgn="auto" hangingPunct="1">
              <a:spcBef>
                <a:spcPts val="0"/>
              </a:spcBef>
              <a:spcAft>
                <a:spcPts val="0"/>
              </a:spcAft>
              <a:defRPr/>
            </a:pPr>
            <a:r>
              <a:rPr lang="ar" sz="1200" dirty="0">
                <a:solidFill>
                  <a:srgbClr val="000000"/>
                </a:solidFill>
                <a:latin typeface="Arial"/>
                <a:cs typeface="Arial"/>
              </a:rPr>
              <a:t>عيوب الأنبوب العصبي</a:t>
            </a:r>
          </a:p>
        </p:txBody>
      </p:sp>
      <p:sp>
        <p:nvSpPr>
          <p:cNvPr id="8" name="Title 1">
            <a:extLst>
              <a:ext uri="{FF2B5EF4-FFF2-40B4-BE49-F238E27FC236}">
                <a16:creationId xmlns:a16="http://schemas.microsoft.com/office/drawing/2014/main" id="{80344EBC-867E-4EBC-8D6B-E7D7CD94EC32}"/>
              </a:ext>
            </a:extLst>
          </p:cNvPr>
          <p:cNvSpPr txBox="1">
            <a:spLocks/>
          </p:cNvSpPr>
          <p:nvPr/>
        </p:nvSpPr>
        <p:spPr>
          <a:xfrm>
            <a:off x="1143000" y="857250"/>
            <a:ext cx="6858000" cy="1112838"/>
          </a:xfrm>
          <a:prstGeom prst="rect">
            <a:avLst/>
          </a:prstGeom>
        </p:spPr>
        <p:txBody>
          <a:bodyPr lIns="68580" tIns="34290" rIns="68580" bIns="34290" rtlCol="1" anchor="ctr">
            <a:normAutofit/>
          </a:bodyPr>
          <a:lstStyle>
            <a:lvl1pPr algn="ctr" defTabSz="914400" rtl="1"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1" fontAlgn="auto">
              <a:spcAft>
                <a:spcPts val="0"/>
              </a:spcAft>
              <a:defRPr/>
            </a:pPr>
            <a:r>
              <a:rPr lang="ar" sz="2625" b="1" dirty="0">
                <a:solidFill>
                  <a:srgbClr val="E0001B"/>
                </a:solidFill>
              </a:rPr>
              <a:t>نظرة عامة</a:t>
            </a:r>
          </a:p>
        </p:txBody>
      </p:sp>
      <p:sp>
        <p:nvSpPr>
          <p:cNvPr id="10" name="Rounded Rectangle 9">
            <a:hlinkClick r:id="rId4" action="ppaction://hlinksldjump"/>
            <a:extLst>
              <a:ext uri="{FF2B5EF4-FFF2-40B4-BE49-F238E27FC236}">
                <a16:creationId xmlns:a16="http://schemas.microsoft.com/office/drawing/2014/main" id="{693D70D7-E1B8-47BD-8F88-97887C847FFA}"/>
              </a:ext>
            </a:extLst>
          </p:cNvPr>
          <p:cNvSpPr/>
          <p:nvPr/>
        </p:nvSpPr>
        <p:spPr>
          <a:xfrm>
            <a:off x="6484144" y="3038473"/>
            <a:ext cx="1673225" cy="550863"/>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eaLnBrk="1" fontAlgn="auto" hangingPunct="1">
              <a:spcBef>
                <a:spcPts val="0"/>
              </a:spcBef>
              <a:spcAft>
                <a:spcPts val="0"/>
              </a:spcAft>
              <a:defRPr/>
            </a:pPr>
            <a:r>
              <a:rPr lang="ar" sz="1275" dirty="0">
                <a:solidFill>
                  <a:srgbClr val="FFFFFF"/>
                </a:solidFill>
                <a:latin typeface="Arial"/>
                <a:cs typeface="Arial"/>
              </a:rPr>
              <a:t>تبسيط العلاج</a:t>
            </a:r>
          </a:p>
        </p:txBody>
      </p:sp>
      <p:sp>
        <p:nvSpPr>
          <p:cNvPr id="11" name="Rounded Rectangle 10">
            <a:hlinkClick r:id="rId5" action="ppaction://hlinksldjump"/>
            <a:extLst>
              <a:ext uri="{FF2B5EF4-FFF2-40B4-BE49-F238E27FC236}">
                <a16:creationId xmlns:a16="http://schemas.microsoft.com/office/drawing/2014/main" id="{8BBE7D02-0FC6-4256-8796-931A10AC864F}"/>
              </a:ext>
            </a:extLst>
          </p:cNvPr>
          <p:cNvSpPr/>
          <p:nvPr/>
        </p:nvSpPr>
        <p:spPr>
          <a:xfrm>
            <a:off x="6499466" y="3728238"/>
            <a:ext cx="1673225" cy="550863"/>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eaLnBrk="1" fontAlgn="auto" hangingPunct="1">
              <a:spcBef>
                <a:spcPts val="0"/>
              </a:spcBef>
              <a:spcAft>
                <a:spcPts val="0"/>
              </a:spcAft>
              <a:defRPr/>
            </a:pPr>
            <a:r>
              <a:rPr lang="ar" sz="1275" dirty="0">
                <a:solidFill>
                  <a:srgbClr val="FFFFFF"/>
                </a:solidFill>
                <a:latin typeface="Arial"/>
                <a:cs typeface="Arial"/>
              </a:rPr>
              <a:t>السل/فيروس نقص المناعة البشري</a:t>
            </a:r>
          </a:p>
        </p:txBody>
      </p:sp>
      <p:sp>
        <p:nvSpPr>
          <p:cNvPr id="12" name="Rounded Rectangle 11">
            <a:hlinkClick r:id="rId6" action="ppaction://hlinksldjump"/>
            <a:extLst>
              <a:ext uri="{FF2B5EF4-FFF2-40B4-BE49-F238E27FC236}">
                <a16:creationId xmlns:a16="http://schemas.microsoft.com/office/drawing/2014/main" id="{F03E8DC5-6557-408B-B09E-3D671E46D39D}"/>
              </a:ext>
            </a:extLst>
          </p:cNvPr>
          <p:cNvSpPr/>
          <p:nvPr/>
        </p:nvSpPr>
        <p:spPr>
          <a:xfrm>
            <a:off x="6512519" y="4510180"/>
            <a:ext cx="1673225" cy="550863"/>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eaLnBrk="1" fontAlgn="auto" hangingPunct="1">
              <a:spcBef>
                <a:spcPts val="0"/>
              </a:spcBef>
              <a:spcAft>
                <a:spcPts val="0"/>
              </a:spcAft>
              <a:defRPr/>
            </a:pPr>
            <a:r>
              <a:rPr lang="ar" sz="1275" dirty="0">
                <a:solidFill>
                  <a:srgbClr val="FFFFFF"/>
                </a:solidFill>
                <a:latin typeface="Arial"/>
                <a:cs typeface="Arial"/>
              </a:rPr>
              <a:t>عوامل تجريبية</a:t>
            </a:r>
          </a:p>
        </p:txBody>
      </p:sp>
      <p:sp>
        <p:nvSpPr>
          <p:cNvPr id="13" name="Rounded Rectangle 12">
            <a:hlinkClick r:id="rId4" action="ppaction://hlinksldjump"/>
            <a:extLst>
              <a:ext uri="{FF2B5EF4-FFF2-40B4-BE49-F238E27FC236}">
                <a16:creationId xmlns:a16="http://schemas.microsoft.com/office/drawing/2014/main" id="{6C142FB0-FCD7-4F84-B364-02E1EDD99CD8}"/>
              </a:ext>
            </a:extLst>
          </p:cNvPr>
          <p:cNvSpPr/>
          <p:nvPr/>
        </p:nvSpPr>
        <p:spPr>
          <a:xfrm>
            <a:off x="5331768" y="3031333"/>
            <a:ext cx="1069975" cy="550862"/>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eaLnBrk="1" fontAlgn="auto" hangingPunct="1">
              <a:spcBef>
                <a:spcPts val="0"/>
              </a:spcBef>
              <a:spcAft>
                <a:spcPts val="0"/>
              </a:spcAft>
              <a:defRPr/>
            </a:pPr>
            <a:r>
              <a:rPr lang="ar" sz="1200" dirty="0">
                <a:solidFill>
                  <a:srgbClr val="000000"/>
                </a:solidFill>
                <a:latin typeface="Arial"/>
                <a:cs typeface="Arial"/>
              </a:rPr>
              <a:t>الخط الأول </a:t>
            </a:r>
          </a:p>
          <a:p>
            <a:pPr algn="ctr" eaLnBrk="1" fontAlgn="auto" hangingPunct="1">
              <a:spcBef>
                <a:spcPts val="0"/>
              </a:spcBef>
              <a:spcAft>
                <a:spcPts val="0"/>
              </a:spcAft>
              <a:defRPr/>
            </a:pPr>
            <a:r>
              <a:rPr lang="ar" sz="1200" dirty="0">
                <a:solidFill>
                  <a:srgbClr val="000000"/>
                </a:solidFill>
                <a:latin typeface="Arial"/>
                <a:cs typeface="Arial"/>
              </a:rPr>
              <a:t>نظام ثنائي العقار</a:t>
            </a:r>
          </a:p>
        </p:txBody>
      </p:sp>
      <p:sp>
        <p:nvSpPr>
          <p:cNvPr id="21" name="Rectangle 20">
            <a:hlinkClick r:id="rId7" action="ppaction://hlinksldjump"/>
            <a:extLst>
              <a:ext uri="{FF2B5EF4-FFF2-40B4-BE49-F238E27FC236}">
                <a16:creationId xmlns:a16="http://schemas.microsoft.com/office/drawing/2014/main" id="{02EF54D2-F83A-4DF9-BAF0-8E1A0E2141C3}"/>
              </a:ext>
            </a:extLst>
          </p:cNvPr>
          <p:cNvSpPr/>
          <p:nvPr/>
        </p:nvSpPr>
        <p:spPr>
          <a:xfrm>
            <a:off x="1331913" y="1052513"/>
            <a:ext cx="647700" cy="7016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sz="1350" dirty="0">
              <a:solidFill>
                <a:prstClr val="white"/>
              </a:solidFill>
            </a:endParaRPr>
          </a:p>
        </p:txBody>
      </p:sp>
      <p:sp>
        <p:nvSpPr>
          <p:cNvPr id="24" name="Rounded Rectangle 23">
            <a:hlinkClick r:id="rId8" action="ppaction://hlinksldjump"/>
            <a:extLst>
              <a:ext uri="{FF2B5EF4-FFF2-40B4-BE49-F238E27FC236}">
                <a16:creationId xmlns:a16="http://schemas.microsoft.com/office/drawing/2014/main" id="{940B5DD6-CF52-4145-817C-67BC392B1C8E}"/>
              </a:ext>
            </a:extLst>
          </p:cNvPr>
          <p:cNvSpPr/>
          <p:nvPr/>
        </p:nvSpPr>
        <p:spPr>
          <a:xfrm>
            <a:off x="2310776" y="3737814"/>
            <a:ext cx="1879500" cy="546100"/>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eaLnBrk="1" fontAlgn="auto" hangingPunct="1">
              <a:spcBef>
                <a:spcPts val="0"/>
              </a:spcBef>
              <a:spcAft>
                <a:spcPts val="0"/>
              </a:spcAft>
              <a:defRPr/>
            </a:pPr>
            <a:r>
              <a:rPr lang="ar" sz="1275" dirty="0">
                <a:solidFill>
                  <a:srgbClr val="000000"/>
                </a:solidFill>
                <a:latin typeface="Arial"/>
                <a:cs typeface="Arial"/>
              </a:rPr>
              <a:t>الخط الأول من العلاجات المضادة للفيروسات </a:t>
            </a:r>
            <a:r>
              <a:rPr lang="ar" sz="1400" dirty="0" smtClean="0">
                <a:solidFill>
                  <a:schemeClr val="tx1"/>
                </a:solidFill>
                <a:latin typeface="Arial" panose="020B0604020202020204" pitchFamily="34" charset="0"/>
              </a:rPr>
              <a:t>القهقرية </a:t>
            </a:r>
            <a:endParaRPr lang="ar" sz="1275" dirty="0">
              <a:solidFill>
                <a:schemeClr val="tx1"/>
              </a:solidFill>
              <a:latin typeface="Arial"/>
              <a:cs typeface="Arial"/>
            </a:endParaRPr>
          </a:p>
        </p:txBody>
      </p:sp>
      <p:sp>
        <p:nvSpPr>
          <p:cNvPr id="29" name="Rounded Rectangle 28">
            <a:hlinkClick r:id="rId9" action="ppaction://hlinksldjump"/>
            <a:extLst>
              <a:ext uri="{FF2B5EF4-FFF2-40B4-BE49-F238E27FC236}">
                <a16:creationId xmlns:a16="http://schemas.microsoft.com/office/drawing/2014/main" id="{A0E73FE1-B769-4070-809C-2776AFD8F571}"/>
              </a:ext>
            </a:extLst>
          </p:cNvPr>
          <p:cNvSpPr/>
          <p:nvPr/>
        </p:nvSpPr>
        <p:spPr>
          <a:xfrm>
            <a:off x="3960019" y="4504664"/>
            <a:ext cx="1223962" cy="550863"/>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eaLnBrk="1" fontAlgn="auto" hangingPunct="1">
              <a:spcBef>
                <a:spcPts val="0"/>
              </a:spcBef>
              <a:spcAft>
                <a:spcPts val="0"/>
              </a:spcAft>
              <a:defRPr/>
            </a:pPr>
            <a:r>
              <a:rPr lang="ar" sz="1275" dirty="0">
                <a:solidFill>
                  <a:srgbClr val="000000"/>
                </a:solidFill>
                <a:latin typeface="Arial"/>
                <a:cs typeface="Arial"/>
              </a:rPr>
              <a:t>فوستيمسافير</a:t>
            </a:r>
          </a:p>
        </p:txBody>
      </p:sp>
      <p:sp>
        <p:nvSpPr>
          <p:cNvPr id="30" name="Rounded Rectangle 29">
            <a:hlinkClick r:id="rId6" action="ppaction://hlinksldjump"/>
            <a:extLst>
              <a:ext uri="{FF2B5EF4-FFF2-40B4-BE49-F238E27FC236}">
                <a16:creationId xmlns:a16="http://schemas.microsoft.com/office/drawing/2014/main" id="{49DCD595-8963-408A-94D0-39B8981BD488}"/>
              </a:ext>
            </a:extLst>
          </p:cNvPr>
          <p:cNvSpPr/>
          <p:nvPr/>
        </p:nvSpPr>
        <p:spPr>
          <a:xfrm>
            <a:off x="5320656" y="4510180"/>
            <a:ext cx="1081087" cy="550863"/>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eaLnBrk="1" fontAlgn="auto" hangingPunct="1">
              <a:spcBef>
                <a:spcPts val="0"/>
              </a:spcBef>
              <a:spcAft>
                <a:spcPts val="0"/>
              </a:spcAft>
              <a:defRPr/>
            </a:pPr>
            <a:r>
              <a:rPr lang="ar" sz="1275" dirty="0">
                <a:solidFill>
                  <a:srgbClr val="000000"/>
                </a:solidFill>
                <a:latin typeface="Arial"/>
                <a:cs typeface="Arial"/>
              </a:rPr>
              <a:t>إسلاترافير (MK-8591)</a:t>
            </a:r>
          </a:p>
        </p:txBody>
      </p:sp>
      <p:sp>
        <p:nvSpPr>
          <p:cNvPr id="23" name="Rounded Rectangle 16">
            <a:hlinkClick r:id="rId10" action="ppaction://hlinksldjump"/>
            <a:extLst>
              <a:ext uri="{FF2B5EF4-FFF2-40B4-BE49-F238E27FC236}">
                <a16:creationId xmlns:a16="http://schemas.microsoft.com/office/drawing/2014/main" id="{58EDC4EF-7480-4B77-AE6E-0A8AF62C1AD2}"/>
              </a:ext>
            </a:extLst>
          </p:cNvPr>
          <p:cNvSpPr/>
          <p:nvPr/>
        </p:nvSpPr>
        <p:spPr>
          <a:xfrm>
            <a:off x="4278550" y="2344032"/>
            <a:ext cx="1016000" cy="550863"/>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eaLnBrk="1" fontAlgn="auto" hangingPunct="1">
              <a:spcBef>
                <a:spcPts val="0"/>
              </a:spcBef>
              <a:spcAft>
                <a:spcPts val="0"/>
              </a:spcAft>
              <a:defRPr/>
            </a:pPr>
            <a:r>
              <a:rPr lang="ar" sz="1280" dirty="0">
                <a:solidFill>
                  <a:srgbClr val="000000"/>
                </a:solidFill>
                <a:latin typeface="Arial"/>
                <a:cs typeface="Arial"/>
              </a:rPr>
              <a:t>إرشادات منظمة الصحة العالمية</a:t>
            </a:r>
          </a:p>
        </p:txBody>
      </p:sp>
      <p:graphicFrame>
        <p:nvGraphicFramePr>
          <p:cNvPr id="2" name="Table 1">
            <a:extLst>
              <a:ext uri="{FF2B5EF4-FFF2-40B4-BE49-F238E27FC236}">
                <a16:creationId xmlns:a16="http://schemas.microsoft.com/office/drawing/2014/main" id="{C1EA0C25-31BB-44F9-B848-0FA339277565}"/>
              </a:ext>
            </a:extLst>
          </p:cNvPr>
          <p:cNvGraphicFramePr>
            <a:graphicFrameLocks noGrp="1"/>
          </p:cNvGraphicFramePr>
          <p:nvPr/>
        </p:nvGraphicFramePr>
        <p:xfrm>
          <a:off x="457200" y="1798638"/>
          <a:ext cx="523875" cy="1138240"/>
        </p:xfrm>
        <a:graphic>
          <a:graphicData uri="http://schemas.openxmlformats.org/drawingml/2006/table">
            <a:tbl>
              <a:tblPr/>
              <a:tblGrid>
                <a:gridCol w="174625">
                  <a:extLst>
                    <a:ext uri="{9D8B030D-6E8A-4147-A177-3AD203B41FA5}">
                      <a16:colId xmlns:a16="http://schemas.microsoft.com/office/drawing/2014/main" val="3666606670"/>
                    </a:ext>
                  </a:extLst>
                </a:gridCol>
                <a:gridCol w="174625">
                  <a:extLst>
                    <a:ext uri="{9D8B030D-6E8A-4147-A177-3AD203B41FA5}">
                      <a16:colId xmlns:a16="http://schemas.microsoft.com/office/drawing/2014/main" val="3084683964"/>
                    </a:ext>
                  </a:extLst>
                </a:gridCol>
                <a:gridCol w="174625">
                  <a:extLst>
                    <a:ext uri="{9D8B030D-6E8A-4147-A177-3AD203B41FA5}">
                      <a16:colId xmlns:a16="http://schemas.microsoft.com/office/drawing/2014/main" val="3028323320"/>
                    </a:ext>
                  </a:extLst>
                </a:gridCol>
              </a:tblGrid>
              <a:tr h="227647">
                <a:tc>
                  <a:txBody>
                    <a:bodyPr/>
                    <a:lstStyle/>
                    <a:p>
                      <a:pPr algn="l" rtl="1"/>
                      <a:endParaRPr lang="en-GB" sz="1400" dirty="0">
                        <a:effectLst/>
                      </a:endParaRPr>
                    </a:p>
                  </a:txBody>
                  <a:tcPr marL="7145" marR="7145" marT="7144" marB="7144" anchor="ctr">
                    <a:lnL>
                      <a:noFill/>
                    </a:lnL>
                    <a:lnR>
                      <a:noFill/>
                    </a:lnR>
                    <a:lnT>
                      <a:noFill/>
                    </a:lnT>
                    <a:lnB>
                      <a:noFill/>
                    </a:lnB>
                  </a:tcPr>
                </a:tc>
                <a:tc>
                  <a:txBody>
                    <a:bodyPr/>
                    <a:lstStyle/>
                    <a:p>
                      <a:pPr algn="ctr" rtl="1"/>
                      <a:endParaRPr lang="en-GB" sz="1400" dirty="0">
                        <a:effectLst/>
                      </a:endParaRPr>
                    </a:p>
                  </a:txBody>
                  <a:tcPr marL="7145" marR="7145" marT="7144" marB="7144" anchor="ctr">
                    <a:lnL>
                      <a:noFill/>
                    </a:lnL>
                    <a:lnR>
                      <a:noFill/>
                    </a:lnR>
                    <a:lnT>
                      <a:noFill/>
                    </a:lnT>
                    <a:lnB>
                      <a:noFill/>
                    </a:lnB>
                  </a:tcPr>
                </a:tc>
                <a:tc>
                  <a:txBody>
                    <a:bodyPr/>
                    <a:lstStyle/>
                    <a:p>
                      <a:pPr algn="ctr" rtl="1"/>
                      <a:endParaRPr lang="en-GB" sz="1400" dirty="0">
                        <a:effectLst/>
                      </a:endParaRPr>
                    </a:p>
                  </a:txBody>
                  <a:tcPr marL="7145" marR="7145" marT="7144" marB="7144" anchor="ctr">
                    <a:lnL>
                      <a:noFill/>
                    </a:lnL>
                    <a:lnR>
                      <a:noFill/>
                    </a:lnR>
                    <a:lnT>
                      <a:noFill/>
                    </a:lnT>
                    <a:lnB>
                      <a:noFill/>
                    </a:lnB>
                  </a:tcPr>
                </a:tc>
                <a:extLst>
                  <a:ext uri="{0D108BD9-81ED-4DB2-BD59-A6C34878D82A}">
                    <a16:rowId xmlns:a16="http://schemas.microsoft.com/office/drawing/2014/main" val="3952654255"/>
                  </a:ext>
                </a:extLst>
              </a:tr>
              <a:tr h="227647">
                <a:tc>
                  <a:txBody>
                    <a:bodyPr/>
                    <a:lstStyle/>
                    <a:p>
                      <a:pPr algn="l" rtl="1"/>
                      <a:endParaRPr lang="en-GB" sz="1400" dirty="0">
                        <a:effectLst/>
                      </a:endParaRPr>
                    </a:p>
                  </a:txBody>
                  <a:tcPr marL="7145" marR="7145" marT="7144" marB="7144" anchor="ctr">
                    <a:lnL>
                      <a:noFill/>
                    </a:lnL>
                    <a:lnR>
                      <a:noFill/>
                    </a:lnR>
                    <a:lnT>
                      <a:noFill/>
                    </a:lnT>
                    <a:lnB>
                      <a:noFill/>
                    </a:lnB>
                  </a:tcPr>
                </a:tc>
                <a:tc>
                  <a:txBody>
                    <a:bodyPr/>
                    <a:lstStyle/>
                    <a:p>
                      <a:pPr algn="ctr" rtl="1"/>
                      <a:endParaRPr lang="en-GB" sz="1400" dirty="0">
                        <a:effectLst/>
                      </a:endParaRPr>
                    </a:p>
                  </a:txBody>
                  <a:tcPr marL="7145" marR="7145" marT="7144" marB="7144" anchor="ctr">
                    <a:lnL>
                      <a:noFill/>
                    </a:lnL>
                    <a:lnR>
                      <a:noFill/>
                    </a:lnR>
                    <a:lnT>
                      <a:noFill/>
                    </a:lnT>
                    <a:lnB>
                      <a:noFill/>
                    </a:lnB>
                  </a:tcPr>
                </a:tc>
                <a:tc>
                  <a:txBody>
                    <a:bodyPr/>
                    <a:lstStyle/>
                    <a:p>
                      <a:pPr algn="ctr" rtl="1"/>
                      <a:endParaRPr lang="en-GB" sz="1400" dirty="0">
                        <a:effectLst/>
                      </a:endParaRPr>
                    </a:p>
                  </a:txBody>
                  <a:tcPr marL="7145" marR="7145" marT="7144" marB="7144" anchor="ctr">
                    <a:lnL>
                      <a:noFill/>
                    </a:lnL>
                    <a:lnR>
                      <a:noFill/>
                    </a:lnR>
                    <a:lnT>
                      <a:noFill/>
                    </a:lnT>
                    <a:lnB>
                      <a:noFill/>
                    </a:lnB>
                  </a:tcPr>
                </a:tc>
                <a:extLst>
                  <a:ext uri="{0D108BD9-81ED-4DB2-BD59-A6C34878D82A}">
                    <a16:rowId xmlns:a16="http://schemas.microsoft.com/office/drawing/2014/main" val="3458128036"/>
                  </a:ext>
                </a:extLst>
              </a:tr>
              <a:tr h="227647">
                <a:tc>
                  <a:txBody>
                    <a:bodyPr/>
                    <a:lstStyle/>
                    <a:p>
                      <a:pPr algn="l" rtl="1"/>
                      <a:endParaRPr lang="en-GB" sz="1400" dirty="0">
                        <a:effectLst/>
                      </a:endParaRPr>
                    </a:p>
                  </a:txBody>
                  <a:tcPr marL="7145" marR="7145" marT="7144" marB="7144" anchor="ctr">
                    <a:lnL>
                      <a:noFill/>
                    </a:lnL>
                    <a:lnR>
                      <a:noFill/>
                    </a:lnR>
                    <a:lnT>
                      <a:noFill/>
                    </a:lnT>
                    <a:lnB>
                      <a:noFill/>
                    </a:lnB>
                  </a:tcPr>
                </a:tc>
                <a:tc>
                  <a:txBody>
                    <a:bodyPr/>
                    <a:lstStyle/>
                    <a:p>
                      <a:pPr algn="ctr" rtl="1"/>
                      <a:endParaRPr lang="en-GB" sz="1400" dirty="0">
                        <a:effectLst/>
                      </a:endParaRPr>
                    </a:p>
                  </a:txBody>
                  <a:tcPr marL="7145" marR="7145" marT="7144" marB="7144" anchor="ctr">
                    <a:lnL>
                      <a:noFill/>
                    </a:lnL>
                    <a:lnR>
                      <a:noFill/>
                    </a:lnR>
                    <a:lnT>
                      <a:noFill/>
                    </a:lnT>
                    <a:lnB>
                      <a:noFill/>
                    </a:lnB>
                  </a:tcPr>
                </a:tc>
                <a:tc>
                  <a:txBody>
                    <a:bodyPr/>
                    <a:lstStyle/>
                    <a:p>
                      <a:pPr algn="ctr" rtl="1"/>
                      <a:endParaRPr lang="en-GB" sz="1400" dirty="0">
                        <a:effectLst/>
                      </a:endParaRPr>
                    </a:p>
                  </a:txBody>
                  <a:tcPr marL="7145" marR="7145" marT="7144" marB="7144" anchor="ctr">
                    <a:lnL>
                      <a:noFill/>
                    </a:lnL>
                    <a:lnR>
                      <a:noFill/>
                    </a:lnR>
                    <a:lnT>
                      <a:noFill/>
                    </a:lnT>
                    <a:lnB>
                      <a:noFill/>
                    </a:lnB>
                  </a:tcPr>
                </a:tc>
                <a:extLst>
                  <a:ext uri="{0D108BD9-81ED-4DB2-BD59-A6C34878D82A}">
                    <a16:rowId xmlns:a16="http://schemas.microsoft.com/office/drawing/2014/main" val="646163238"/>
                  </a:ext>
                </a:extLst>
              </a:tr>
              <a:tr h="227647">
                <a:tc>
                  <a:txBody>
                    <a:bodyPr/>
                    <a:lstStyle/>
                    <a:p>
                      <a:pPr algn="l" rtl="1"/>
                      <a:endParaRPr lang="en-GB" sz="1400" dirty="0">
                        <a:effectLst/>
                      </a:endParaRPr>
                    </a:p>
                  </a:txBody>
                  <a:tcPr marL="7145" marR="7145" marT="7144" marB="7144" anchor="ctr">
                    <a:lnL>
                      <a:noFill/>
                    </a:lnL>
                    <a:lnR>
                      <a:noFill/>
                    </a:lnR>
                    <a:lnT>
                      <a:noFill/>
                    </a:lnT>
                    <a:lnB>
                      <a:noFill/>
                    </a:lnB>
                  </a:tcPr>
                </a:tc>
                <a:tc>
                  <a:txBody>
                    <a:bodyPr/>
                    <a:lstStyle/>
                    <a:p>
                      <a:pPr algn="ctr" rtl="1"/>
                      <a:endParaRPr lang="en-GB" sz="1400" dirty="0">
                        <a:effectLst/>
                      </a:endParaRPr>
                    </a:p>
                  </a:txBody>
                  <a:tcPr marL="7145" marR="7145" marT="7144" marB="7144" anchor="ctr">
                    <a:lnL>
                      <a:noFill/>
                    </a:lnL>
                    <a:lnR>
                      <a:noFill/>
                    </a:lnR>
                    <a:lnT>
                      <a:noFill/>
                    </a:lnT>
                    <a:lnB>
                      <a:noFill/>
                    </a:lnB>
                  </a:tcPr>
                </a:tc>
                <a:tc>
                  <a:txBody>
                    <a:bodyPr/>
                    <a:lstStyle/>
                    <a:p>
                      <a:pPr algn="ctr" rtl="1"/>
                      <a:endParaRPr lang="en-GB" sz="1400" dirty="0">
                        <a:effectLst/>
                      </a:endParaRPr>
                    </a:p>
                  </a:txBody>
                  <a:tcPr marL="7145" marR="7145" marT="7144" marB="7144" anchor="ctr">
                    <a:lnL>
                      <a:noFill/>
                    </a:lnL>
                    <a:lnR>
                      <a:noFill/>
                    </a:lnR>
                    <a:lnT>
                      <a:noFill/>
                    </a:lnT>
                    <a:lnB>
                      <a:noFill/>
                    </a:lnB>
                  </a:tcPr>
                </a:tc>
                <a:extLst>
                  <a:ext uri="{0D108BD9-81ED-4DB2-BD59-A6C34878D82A}">
                    <a16:rowId xmlns:a16="http://schemas.microsoft.com/office/drawing/2014/main" val="1986384145"/>
                  </a:ext>
                </a:extLst>
              </a:tr>
              <a:tr h="227647">
                <a:tc>
                  <a:txBody>
                    <a:bodyPr/>
                    <a:lstStyle/>
                    <a:p>
                      <a:pPr algn="l" rtl="1"/>
                      <a:endParaRPr lang="en-GB" sz="1400" dirty="0">
                        <a:effectLst/>
                      </a:endParaRPr>
                    </a:p>
                  </a:txBody>
                  <a:tcPr marL="7145" marR="7145" marT="7144" marB="7144" anchor="ctr">
                    <a:lnL>
                      <a:noFill/>
                    </a:lnL>
                    <a:lnR>
                      <a:noFill/>
                    </a:lnR>
                    <a:lnT>
                      <a:noFill/>
                    </a:lnT>
                    <a:lnB>
                      <a:noFill/>
                    </a:lnB>
                  </a:tcPr>
                </a:tc>
                <a:tc>
                  <a:txBody>
                    <a:bodyPr/>
                    <a:lstStyle/>
                    <a:p>
                      <a:pPr algn="ctr" rtl="1"/>
                      <a:endParaRPr lang="en-GB" sz="1400" dirty="0">
                        <a:effectLst/>
                      </a:endParaRPr>
                    </a:p>
                  </a:txBody>
                  <a:tcPr marL="7145" marR="7145" marT="7144" marB="7144" anchor="ctr">
                    <a:lnL>
                      <a:noFill/>
                    </a:lnL>
                    <a:lnR>
                      <a:noFill/>
                    </a:lnR>
                    <a:lnT>
                      <a:noFill/>
                    </a:lnT>
                    <a:lnB>
                      <a:noFill/>
                    </a:lnB>
                  </a:tcPr>
                </a:tc>
                <a:tc>
                  <a:txBody>
                    <a:bodyPr/>
                    <a:lstStyle/>
                    <a:p>
                      <a:pPr algn="ctr" rtl="1"/>
                      <a:endParaRPr lang="en-GB" sz="1400" dirty="0">
                        <a:effectLst/>
                      </a:endParaRPr>
                    </a:p>
                  </a:txBody>
                  <a:tcPr marL="7145" marR="7145" marT="7144" marB="7144" anchor="ctr">
                    <a:lnL>
                      <a:noFill/>
                    </a:lnL>
                    <a:lnR>
                      <a:noFill/>
                    </a:lnR>
                    <a:lnT>
                      <a:noFill/>
                    </a:lnT>
                    <a:lnB>
                      <a:noFill/>
                    </a:lnB>
                  </a:tcPr>
                </a:tc>
                <a:extLst>
                  <a:ext uri="{0D108BD9-81ED-4DB2-BD59-A6C34878D82A}">
                    <a16:rowId xmlns:a16="http://schemas.microsoft.com/office/drawing/2014/main" val="235144074"/>
                  </a:ext>
                </a:extLst>
              </a:tr>
            </a:tbl>
          </a:graphicData>
        </a:graphic>
      </p:graphicFrame>
      <p:sp>
        <p:nvSpPr>
          <p:cNvPr id="3" name="Rectangle 1">
            <a:extLst>
              <a:ext uri="{FF2B5EF4-FFF2-40B4-BE49-F238E27FC236}">
                <a16:creationId xmlns:a16="http://schemas.microsoft.com/office/drawing/2014/main" id="{8607A669-5C8E-47E8-8C5E-61237AB1DD19}"/>
              </a:ext>
            </a:extLst>
          </p:cNvPr>
          <p:cNvSpPr>
            <a:spLocks noChangeArrowheads="1"/>
          </p:cNvSpPr>
          <p:nvPr/>
        </p:nvSpPr>
        <p:spPr bwMode="auto">
          <a:xfrm>
            <a:off x="457200" y="2138363"/>
            <a:ext cx="23495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rtlCol="1" anchor="ctr">
            <a:spAutoFit/>
          </a:bodyPr>
          <a:lstStyle/>
          <a:p>
            <a:pPr defTabSz="685800" rtl="1">
              <a:defRPr/>
            </a:pPr>
            <a:r>
              <a:rPr lang="ar" sz="1350">
                <a:latin typeface="Arial" panose="020B0604020202020204" pitchFamily="34" charset="0"/>
              </a:rPr>
              <a:t> </a:t>
            </a:r>
          </a:p>
          <a:p>
            <a:pPr defTabSz="685800" rtl="1">
              <a:defRPr/>
            </a:pPr>
            <a:r>
              <a:rPr lang="ar" sz="1350">
                <a:latin typeface="Arial" panose="020B0604020202020204" pitchFamily="34" charset="0"/>
              </a:rPr>
              <a:t> </a:t>
            </a:r>
          </a:p>
          <a:p>
            <a:pPr defTabSz="685800" rtl="1">
              <a:defRPr/>
            </a:pPr>
            <a:r>
              <a:rPr lang="ar" sz="1350">
                <a:latin typeface="Arial" panose="020B0604020202020204" pitchFamily="34" charset="0"/>
              </a:rPr>
              <a:t>  </a:t>
            </a:r>
          </a:p>
        </p:txBody>
      </p:sp>
      <p:sp>
        <p:nvSpPr>
          <p:cNvPr id="5" name="Rectangle: Rounded Corners 4">
            <a:hlinkClick r:id="rId11" action="ppaction://hlinksldjump"/>
            <a:extLst>
              <a:ext uri="{FF2B5EF4-FFF2-40B4-BE49-F238E27FC236}">
                <a16:creationId xmlns:a16="http://schemas.microsoft.com/office/drawing/2014/main" id="{EADBBB54-8B68-4952-9CAA-52E558116F99}"/>
              </a:ext>
            </a:extLst>
          </p:cNvPr>
          <p:cNvSpPr/>
          <p:nvPr/>
        </p:nvSpPr>
        <p:spPr>
          <a:xfrm>
            <a:off x="3252460" y="2340856"/>
            <a:ext cx="912812" cy="557213"/>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ar" sz="1200" dirty="0">
                <a:solidFill>
                  <a:schemeClr val="tx1"/>
                </a:solidFill>
                <a:latin typeface="Arial" panose="020B0604020202020204" pitchFamily="34" charset="0"/>
                <a:cs typeface="Arial" panose="020B0604020202020204" pitchFamily="34" charset="0"/>
              </a:rPr>
              <a:t>الجرعات للأطفال</a:t>
            </a:r>
          </a:p>
        </p:txBody>
      </p:sp>
      <p:sp>
        <p:nvSpPr>
          <p:cNvPr id="14" name="Rectangle: Rounded Corners 13">
            <a:hlinkClick r:id="rId12" action="ppaction://hlinksldjump"/>
            <a:extLst>
              <a:ext uri="{FF2B5EF4-FFF2-40B4-BE49-F238E27FC236}">
                <a16:creationId xmlns:a16="http://schemas.microsoft.com/office/drawing/2014/main" id="{85D5B04F-5722-4AA8-A0A2-EA832F3890C6}"/>
              </a:ext>
            </a:extLst>
          </p:cNvPr>
          <p:cNvSpPr/>
          <p:nvPr/>
        </p:nvSpPr>
        <p:spPr>
          <a:xfrm>
            <a:off x="2155786" y="2326041"/>
            <a:ext cx="1006475" cy="557213"/>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ar" sz="1200" dirty="0">
                <a:solidFill>
                  <a:schemeClr val="tx1"/>
                </a:solidFill>
                <a:latin typeface="Arial" panose="020B0604020202020204" pitchFamily="34" charset="0"/>
                <a:cs typeface="Arial" panose="020B0604020202020204" pitchFamily="34" charset="0"/>
              </a:rPr>
              <a:t>دراسة ADVANCE</a:t>
            </a:r>
          </a:p>
        </p:txBody>
      </p:sp>
      <p:sp>
        <p:nvSpPr>
          <p:cNvPr id="15" name="Rectangle: Rounded Corners 14">
            <a:hlinkClick r:id="rId13" action="ppaction://hlinksldjump"/>
            <a:extLst>
              <a:ext uri="{FF2B5EF4-FFF2-40B4-BE49-F238E27FC236}">
                <a16:creationId xmlns:a16="http://schemas.microsoft.com/office/drawing/2014/main" id="{49E3622E-8074-45B9-927E-C1A104ACB8DE}"/>
              </a:ext>
            </a:extLst>
          </p:cNvPr>
          <p:cNvSpPr/>
          <p:nvPr/>
        </p:nvSpPr>
        <p:spPr>
          <a:xfrm>
            <a:off x="1069124" y="2313470"/>
            <a:ext cx="982596" cy="574675"/>
          </a:xfrm>
          <a:prstGeom prst="round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 sz="1200" dirty="0">
                <a:solidFill>
                  <a:schemeClr val="tx1"/>
                </a:solidFill>
                <a:latin typeface="Arial" panose="020B0604020202020204" pitchFamily="34" charset="0"/>
                <a:cs typeface="Arial" panose="020B0604020202020204" pitchFamily="34" charset="0"/>
              </a:rPr>
              <a:t>زيادة الوزن</a:t>
            </a:r>
          </a:p>
        </p:txBody>
      </p:sp>
      <p:sp>
        <p:nvSpPr>
          <p:cNvPr id="16" name="Rectangle: Rounded Corners 15">
            <a:hlinkClick r:id="rId14" action="ppaction://hlinksldjump"/>
            <a:extLst>
              <a:ext uri="{FF2B5EF4-FFF2-40B4-BE49-F238E27FC236}">
                <a16:creationId xmlns:a16="http://schemas.microsoft.com/office/drawing/2014/main" id="{D6BB3F2F-0D85-4875-BC36-C39426E3C7D4}"/>
              </a:ext>
            </a:extLst>
          </p:cNvPr>
          <p:cNvSpPr/>
          <p:nvPr/>
        </p:nvSpPr>
        <p:spPr>
          <a:xfrm>
            <a:off x="4025405" y="3019582"/>
            <a:ext cx="1223962" cy="55086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ar" sz="1200" dirty="0">
                <a:solidFill>
                  <a:schemeClr val="tx1"/>
                </a:solidFill>
                <a:latin typeface="Arial" panose="020B0604020202020204" pitchFamily="34" charset="0"/>
                <a:cs typeface="Arial" panose="020B0604020202020204" pitchFamily="34" charset="0"/>
              </a:rPr>
              <a:t>نظام ثنائي العقار للمداومة</a:t>
            </a:r>
          </a:p>
        </p:txBody>
      </p:sp>
      <p:sp>
        <p:nvSpPr>
          <p:cNvPr id="17" name="Rectangle: Rounded Corners 16">
            <a:hlinkClick r:id="rId15" action="ppaction://hlinksldjump"/>
            <a:extLst>
              <a:ext uri="{FF2B5EF4-FFF2-40B4-BE49-F238E27FC236}">
                <a16:creationId xmlns:a16="http://schemas.microsoft.com/office/drawing/2014/main" id="{06FA9C29-4083-4779-ABAE-038AFB6F10C4}"/>
              </a:ext>
            </a:extLst>
          </p:cNvPr>
          <p:cNvSpPr/>
          <p:nvPr/>
        </p:nvSpPr>
        <p:spPr>
          <a:xfrm>
            <a:off x="2353569" y="3019582"/>
            <a:ext cx="1606450" cy="555625"/>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ar" sz="1200" dirty="0">
                <a:solidFill>
                  <a:schemeClr val="tx1"/>
                </a:solidFill>
                <a:latin typeface="Arial" panose="020B0604020202020204" pitchFamily="34" charset="0"/>
                <a:cs typeface="Arial" panose="020B0604020202020204" pitchFamily="34" charset="0"/>
              </a:rPr>
              <a:t>علاج مضادات الفيروسات </a:t>
            </a:r>
            <a:r>
              <a:rPr lang="ar" sz="1200" dirty="0" smtClean="0">
                <a:solidFill>
                  <a:schemeClr val="tx1"/>
                </a:solidFill>
                <a:latin typeface="Arial" panose="020B0604020202020204" pitchFamily="34" charset="0"/>
                <a:cs typeface="Arial" panose="020B0604020202020204" pitchFamily="34" charset="0"/>
              </a:rPr>
              <a:t>القهقرية </a:t>
            </a:r>
            <a:r>
              <a:rPr lang="ar" sz="1200" dirty="0">
                <a:solidFill>
                  <a:schemeClr val="tx1"/>
                </a:solidFill>
                <a:latin typeface="Arial" panose="020B0604020202020204" pitchFamily="34" charset="0"/>
                <a:cs typeface="Arial" panose="020B0604020202020204" pitchFamily="34" charset="0"/>
              </a:rPr>
              <a:t>بالحقن</a:t>
            </a:r>
          </a:p>
        </p:txBody>
      </p:sp>
      <p:sp>
        <p:nvSpPr>
          <p:cNvPr id="19" name="Rectangle: Rounded Corners 18">
            <a:hlinkClick r:id="rId16" action="ppaction://hlinksldjump"/>
            <a:extLst>
              <a:ext uri="{FF2B5EF4-FFF2-40B4-BE49-F238E27FC236}">
                <a16:creationId xmlns:a16="http://schemas.microsoft.com/office/drawing/2014/main" id="{3058B7CF-A5B5-4E9F-8828-3112683C0CFE}"/>
              </a:ext>
            </a:extLst>
          </p:cNvPr>
          <p:cNvSpPr/>
          <p:nvPr/>
        </p:nvSpPr>
        <p:spPr>
          <a:xfrm>
            <a:off x="2768156" y="4512119"/>
            <a:ext cx="1081087" cy="550863"/>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ar" sz="1200" dirty="0">
                <a:solidFill>
                  <a:schemeClr val="tx1"/>
                </a:solidFill>
                <a:latin typeface="Arial" panose="020B0604020202020204" pitchFamily="34" charset="0"/>
                <a:cs typeface="Arial" panose="020B0604020202020204" pitchFamily="34" charset="0"/>
              </a:rPr>
              <a:t>GS-6207 (مثبط كابسيد)</a:t>
            </a:r>
          </a:p>
        </p:txBody>
      </p:sp>
      <p:sp>
        <p:nvSpPr>
          <p:cNvPr id="4" name="Rectangle: Rounded Corners 3">
            <a:hlinkClick r:id="rId5" action="ppaction://hlinksldjump"/>
            <a:extLst>
              <a:ext uri="{FF2B5EF4-FFF2-40B4-BE49-F238E27FC236}">
                <a16:creationId xmlns:a16="http://schemas.microsoft.com/office/drawing/2014/main" id="{A10A596E-F256-4A33-8CC2-D3F95E425F78}"/>
              </a:ext>
            </a:extLst>
          </p:cNvPr>
          <p:cNvSpPr/>
          <p:nvPr/>
        </p:nvSpPr>
        <p:spPr>
          <a:xfrm>
            <a:off x="4287596" y="3738556"/>
            <a:ext cx="2114550" cy="530225"/>
          </a:xfrm>
          <a:prstGeom prst="round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ar" sz="1200" dirty="0">
                <a:solidFill>
                  <a:schemeClr val="tx1"/>
                </a:solidFill>
                <a:latin typeface="Arial" panose="020B0604020202020204" pitchFamily="34" charset="0"/>
                <a:cs typeface="Arial" panose="020B0604020202020204" pitchFamily="34" charset="0"/>
              </a:rPr>
              <a:t>تشخيص السل والوقاية منه وعلاجه</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rtlCol="1"/>
          <a:lstStyle/>
          <a:p>
            <a:pPr algn="r" rtl="1" eaLnBrk="1" hangingPunct="1"/>
            <a:r>
              <a:rPr lang="ar" sz="2000" b="1" dirty="0">
                <a:solidFill>
                  <a:srgbClr val="E0001B"/>
                </a:solidFill>
              </a:rPr>
              <a:t>دولوتغرافير</a:t>
            </a:r>
            <a:r>
              <a:rPr lang="en-GB" altLang="en-US" dirty="0"/>
              <a:t/>
            </a:r>
            <a:br>
              <a:rPr lang="en-GB" altLang="en-US" dirty="0"/>
            </a:br>
            <a:r>
              <a:rPr lang="ar" sz="3000" b="1" dirty="0"/>
              <a:t>عيوب الأنبوب العصبي</a:t>
            </a:r>
          </a:p>
        </p:txBody>
      </p:sp>
      <p:pic>
        <p:nvPicPr>
          <p:cNvPr id="18435" name="Content Placeholder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17525" y="2311400"/>
            <a:ext cx="3917950" cy="2886075"/>
          </a:xfrm>
        </p:spPr>
      </p:pic>
      <p:sp>
        <p:nvSpPr>
          <p:cNvPr id="4" name="Content Placeholder 3">
            <a:extLst>
              <a:ext uri="{FF2B5EF4-FFF2-40B4-BE49-F238E27FC236}">
                <a16:creationId xmlns:a16="http://schemas.microsoft.com/office/drawing/2014/main" id="{F3D0210F-6A48-47AA-B6C5-5059158C575F}"/>
              </a:ext>
            </a:extLst>
          </p:cNvPr>
          <p:cNvSpPr>
            <a:spLocks noGrp="1"/>
          </p:cNvSpPr>
          <p:nvPr>
            <p:ph sz="half" idx="2"/>
          </p:nvPr>
        </p:nvSpPr>
        <p:spPr/>
        <p:txBody>
          <a:bodyPr rtlCol="1">
            <a:noAutofit/>
          </a:bodyPr>
          <a:lstStyle/>
          <a:p>
            <a:pPr eaLnBrk="1" fontAlgn="auto" hangingPunct="1">
              <a:spcAft>
                <a:spcPts val="0"/>
              </a:spcAft>
              <a:defRPr/>
            </a:pPr>
            <a:r>
              <a:rPr lang="ar" sz="1400" dirty="0"/>
              <a:t>مايو 2018: أفادت دراسة Tsepamo </a:t>
            </a:r>
            <a:r>
              <a:rPr lang="ar-SA" sz="1400" dirty="0" smtClean="0"/>
              <a:t>لترصد</a:t>
            </a:r>
            <a:r>
              <a:rPr lang="ar-EG" sz="1400" dirty="0"/>
              <a:t> </a:t>
            </a:r>
            <a:r>
              <a:rPr lang="ar" sz="1400" dirty="0" smtClean="0"/>
              <a:t>نتائج </a:t>
            </a:r>
            <a:r>
              <a:rPr lang="ar" sz="1400" dirty="0"/>
              <a:t>الولادة، في بتسوانا، بارتفاع خطر الإصابة بعيوب الأنبوب العصبي (NTDs) </a:t>
            </a:r>
            <a:r>
              <a:rPr lang="ar" sz="1400" dirty="0" smtClean="0"/>
              <a:t>بعد </a:t>
            </a:r>
            <a:r>
              <a:rPr lang="ar" sz="1400" dirty="0"/>
              <a:t>التعرض لعقار دولوتغرافير (DTG) أثناء الحمل -   معدل الانتشار بنسبة 0.94% [95% مجال ثقة (IC) 0.37%-2.4%].</a:t>
            </a:r>
          </a:p>
          <a:p>
            <a:pPr rtl="1" eaLnBrk="1" fontAlgn="auto" hangingPunct="1">
              <a:spcAft>
                <a:spcPts val="0"/>
              </a:spcAft>
              <a:defRPr/>
            </a:pPr>
            <a:r>
              <a:rPr lang="ar" sz="1400" dirty="0"/>
              <a:t>أصدرت وكالة الأدوية الأوروبية (EMA) ووكالة الغذاء والدواء الأمريكية (FDA) تحذيرات بشأن استخدام دولوتغرافير من قِبل النساء في سن الحمل، وأوقفت بعض البلدان خطط تنفيذ العلاج القائم على دولوتغرافير كخط أول مفضل.</a:t>
            </a:r>
          </a:p>
          <a:p>
            <a:pPr rtl="1" eaLnBrk="1" fontAlgn="auto" hangingPunct="1">
              <a:spcAft>
                <a:spcPts val="0"/>
              </a:spcAft>
              <a:defRPr/>
            </a:pPr>
            <a:r>
              <a:rPr lang="ar" sz="1400" dirty="0"/>
              <a:t>وضع 19 بلدًا قيودًا على استخدام دولوتغرافير لعلاج النساء اللائي يحتمل حملهن مع معارضة شديدة من المجتمع.</a:t>
            </a:r>
          </a:p>
          <a:p>
            <a:pPr rtl="1" eaLnBrk="1" fontAlgn="auto" hangingPunct="1">
              <a:spcAft>
                <a:spcPts val="0"/>
              </a:spcAft>
              <a:defRPr/>
            </a:pPr>
            <a:r>
              <a:rPr lang="ar" sz="1400" dirty="0"/>
              <a:t>تحليل محدّث حتى 31 مارس 2019:</a:t>
            </a:r>
          </a:p>
          <a:p>
            <a:pPr lvl="1" eaLnBrk="1" fontAlgn="auto" hangingPunct="1">
              <a:spcAft>
                <a:spcPts val="0"/>
              </a:spcAft>
              <a:defRPr/>
            </a:pPr>
            <a:r>
              <a:rPr lang="ar" sz="1400" dirty="0"/>
              <a:t>توسع </a:t>
            </a:r>
            <a:r>
              <a:rPr lang="ar-SA" sz="1400" dirty="0" smtClean="0"/>
              <a:t>الترصد</a:t>
            </a:r>
            <a:r>
              <a:rPr lang="ar" sz="1400" dirty="0" smtClean="0"/>
              <a:t> </a:t>
            </a:r>
            <a:r>
              <a:rPr lang="de-CH" sz="1400" dirty="0" smtClean="0"/>
              <a:t> </a:t>
            </a:r>
            <a:r>
              <a:rPr lang="ar" sz="1400" dirty="0"/>
              <a:t>لتغطية 72% من كل الولادات في بتسوانا 2014-2019</a:t>
            </a:r>
          </a:p>
          <a:p>
            <a:pPr lvl="1" rtl="1" eaLnBrk="1" fontAlgn="auto" hangingPunct="1">
              <a:spcAft>
                <a:spcPts val="0"/>
              </a:spcAft>
              <a:defRPr/>
            </a:pPr>
            <a:r>
              <a:rPr lang="ar" sz="1400" dirty="0"/>
              <a:t>نُشرت في مجلة نيو إنغلاند جورنال أوف ميديسين (NEJM) لتتزامن مع الجمعية الدولية للإيدز 2019</a:t>
            </a:r>
          </a:p>
          <a:p>
            <a:pPr marL="1714500" lvl="5" indent="0" rtl="1">
              <a:buFont typeface="Arial" panose="020B0604020202020204" pitchFamily="34" charset="0"/>
              <a:buNone/>
              <a:defRPr/>
            </a:pPr>
            <a:r>
              <a:rPr lang="ar" sz="1400" dirty="0"/>
              <a:t>	</a:t>
            </a:r>
          </a:p>
          <a:p>
            <a:pPr marL="1714500" lvl="5" indent="0" rtl="1">
              <a:buFont typeface="Arial" panose="020B0604020202020204" pitchFamily="34" charset="0"/>
              <a:buNone/>
              <a:defRPr/>
            </a:pPr>
            <a:r>
              <a:rPr lang="ar" sz="1400" dirty="0"/>
              <a:t>	</a:t>
            </a:r>
            <a:r>
              <a:rPr lang="ar" sz="1200" dirty="0"/>
              <a:t>	</a:t>
            </a:r>
          </a:p>
        </p:txBody>
      </p:sp>
      <p:sp>
        <p:nvSpPr>
          <p:cNvPr id="7" name="Rectangle 6">
            <a:hlinkClick r:id="rId4" action="ppaction://hlinksldjump"/>
            <a:extLst>
              <a:ext uri="{FF2B5EF4-FFF2-40B4-BE49-F238E27FC236}">
                <a16:creationId xmlns:a16="http://schemas.microsoft.com/office/drawing/2014/main" id="{44C6DDDD-F46D-4C13-817B-584AD9D7E555}"/>
              </a:ext>
            </a:extLst>
          </p:cNvPr>
          <p:cNvSpPr/>
          <p:nvPr/>
        </p:nvSpPr>
        <p:spPr>
          <a:xfrm>
            <a:off x="188913" y="1052513"/>
            <a:ext cx="647700" cy="7016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sz="1350" dirty="0"/>
          </a:p>
        </p:txBody>
      </p:sp>
      <p:sp>
        <p:nvSpPr>
          <p:cNvPr id="8" name="Rectangle 7">
            <a:hlinkClick r:id="rId4" action="ppaction://hlinksldjump"/>
            <a:extLst>
              <a:ext uri="{FF2B5EF4-FFF2-40B4-BE49-F238E27FC236}">
                <a16:creationId xmlns:a16="http://schemas.microsoft.com/office/drawing/2014/main" id="{B592C168-ECFD-41BD-BC5A-B6CD06112F85}"/>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67AB12CC-AFF9-4042-9FB3-540E913C429B}"/>
              </a:ext>
            </a:extLst>
          </p:cNvPr>
          <p:cNvSpPr txBox="1"/>
          <p:nvPr/>
        </p:nvSpPr>
        <p:spPr>
          <a:xfrm>
            <a:off x="7668344" y="6199188"/>
            <a:ext cx="1422400" cy="414337"/>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5"/>
              </a:rPr>
              <a:t>Zash, MOAX0105LB</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95E5-29E8-4E01-85FF-1C0AB4F07261}"/>
              </a:ext>
            </a:extLst>
          </p:cNvPr>
          <p:cNvSpPr>
            <a:spLocks noGrp="1"/>
          </p:cNvSpPr>
          <p:nvPr>
            <p:ph type="title"/>
          </p:nvPr>
        </p:nvSpPr>
        <p:spPr>
          <a:xfrm>
            <a:off x="1249363" y="292100"/>
            <a:ext cx="7426325" cy="1143000"/>
          </a:xfrm>
        </p:spPr>
        <p:txBody>
          <a:bodyPr rtlCol="1">
            <a:normAutofit/>
          </a:bodyPr>
          <a:lstStyle/>
          <a:p>
            <a:pPr algn="r" rtl="1" eaLnBrk="1" fontAlgn="auto" hangingPunct="1">
              <a:spcAft>
                <a:spcPts val="0"/>
              </a:spcAft>
              <a:defRPr/>
            </a:pPr>
            <a:r>
              <a:rPr lang="ar" sz="2200" b="1" dirty="0">
                <a:solidFill>
                  <a:srgbClr val="E0001B"/>
                </a:solidFill>
              </a:rPr>
              <a:t>دولوتغرافير</a:t>
            </a:r>
            <a:r>
              <a:rPr lang="en-GB" dirty="0"/>
              <a:t/>
            </a:r>
            <a:br>
              <a:rPr lang="en-GB" dirty="0"/>
            </a:br>
            <a:r>
              <a:rPr lang="ar" sz="3300" b="1" dirty="0"/>
              <a:t>عيوب الأنبوب العصبي: نتائج دراسة Tsepamo</a:t>
            </a:r>
            <a:endParaRPr lang="en-GB" sz="3300" dirty="0"/>
          </a:p>
        </p:txBody>
      </p:sp>
      <p:graphicFrame>
        <p:nvGraphicFramePr>
          <p:cNvPr id="7" name="Content Placeholder 6">
            <a:extLst>
              <a:ext uri="{FF2B5EF4-FFF2-40B4-BE49-F238E27FC236}">
                <a16:creationId xmlns:a16="http://schemas.microsoft.com/office/drawing/2014/main" id="{5F44ECA1-3431-44C4-9E64-9A5B58635C84}"/>
              </a:ext>
            </a:extLst>
          </p:cNvPr>
          <p:cNvGraphicFramePr>
            <a:graphicFrameLocks noGrp="1"/>
          </p:cNvGraphicFramePr>
          <p:nvPr>
            <p:ph idx="1"/>
            <p:extLst>
              <p:ext uri="{D42A27DB-BD31-4B8C-83A1-F6EECF244321}">
                <p14:modId xmlns:p14="http://schemas.microsoft.com/office/powerpoint/2010/main" val="3271123509"/>
              </p:ext>
            </p:extLst>
          </p:nvPr>
        </p:nvGraphicFramePr>
        <p:xfrm>
          <a:off x="539552" y="1987065"/>
          <a:ext cx="8016875" cy="3292023"/>
        </p:xfrm>
        <a:graphic>
          <a:graphicData uri="http://schemas.openxmlformats.org/drawingml/2006/table">
            <a:tbl>
              <a:tblPr firstRow="1" bandRow="1">
                <a:tableStyleId>{5C22544A-7EE6-4342-B048-85BDC9FD1C3A}</a:tableStyleId>
              </a:tblPr>
              <a:tblGrid>
                <a:gridCol w="1344141">
                  <a:extLst>
                    <a:ext uri="{9D8B030D-6E8A-4147-A177-3AD203B41FA5}">
                      <a16:colId xmlns:a16="http://schemas.microsoft.com/office/drawing/2014/main" val="1047743859"/>
                    </a:ext>
                  </a:extLst>
                </a:gridCol>
                <a:gridCol w="1320155">
                  <a:extLst>
                    <a:ext uri="{9D8B030D-6E8A-4147-A177-3AD203B41FA5}">
                      <a16:colId xmlns:a16="http://schemas.microsoft.com/office/drawing/2014/main" val="3427050303"/>
                    </a:ext>
                  </a:extLst>
                </a:gridCol>
                <a:gridCol w="1224136">
                  <a:extLst>
                    <a:ext uri="{9D8B030D-6E8A-4147-A177-3AD203B41FA5}">
                      <a16:colId xmlns:a16="http://schemas.microsoft.com/office/drawing/2014/main" val="2185091768"/>
                    </a:ext>
                  </a:extLst>
                </a:gridCol>
                <a:gridCol w="1456151">
                  <a:extLst>
                    <a:ext uri="{9D8B030D-6E8A-4147-A177-3AD203B41FA5}">
                      <a16:colId xmlns:a16="http://schemas.microsoft.com/office/drawing/2014/main" val="3626236050"/>
                    </a:ext>
                  </a:extLst>
                </a:gridCol>
                <a:gridCol w="1336146">
                  <a:extLst>
                    <a:ext uri="{9D8B030D-6E8A-4147-A177-3AD203B41FA5}">
                      <a16:colId xmlns:a16="http://schemas.microsoft.com/office/drawing/2014/main" val="3285252596"/>
                    </a:ext>
                  </a:extLst>
                </a:gridCol>
                <a:gridCol w="1336146">
                  <a:extLst>
                    <a:ext uri="{9D8B030D-6E8A-4147-A177-3AD203B41FA5}">
                      <a16:colId xmlns:a16="http://schemas.microsoft.com/office/drawing/2014/main" val="3804000656"/>
                    </a:ext>
                  </a:extLst>
                </a:gridCol>
              </a:tblGrid>
              <a:tr h="851889">
                <a:tc>
                  <a:txBody>
                    <a:bodyPr/>
                    <a:lstStyle/>
                    <a:p>
                      <a:pPr rtl="1"/>
                      <a:r>
                        <a:rPr lang="en-US" sz="1400" b="1" kern="1200" dirty="0">
                          <a:solidFill>
                            <a:schemeClr val="lt1"/>
                          </a:solidFill>
                          <a:effectLst/>
                          <a:latin typeface="Arial" panose="020B0604020202020204" pitchFamily="34" charset="0"/>
                          <a:ea typeface="+mn-ea"/>
                          <a:cs typeface="Arial" panose="020B0604020202020204" pitchFamily="34" charset="0"/>
                        </a:rPr>
                        <a:t> </a:t>
                      </a:r>
                      <a:r>
                        <a:rPr lang="ar-EG" sz="1400" b="1" kern="1200" dirty="0">
                          <a:solidFill>
                            <a:schemeClr val="lt1"/>
                          </a:solidFill>
                          <a:effectLst/>
                          <a:latin typeface="Arial" panose="020B0604020202020204" pitchFamily="34" charset="0"/>
                          <a:ea typeface="+mn-ea"/>
                          <a:cs typeface="Arial" panose="020B0604020202020204" pitchFamily="34" charset="0"/>
                        </a:rPr>
                        <a:t>نتيجة</a:t>
                      </a:r>
                      <a:r>
                        <a:rPr lang="ar-EG" sz="1400" b="1" kern="1200" baseline="0" dirty="0">
                          <a:solidFill>
                            <a:schemeClr val="lt1"/>
                          </a:solidFill>
                          <a:effectLst/>
                          <a:latin typeface="Arial" panose="020B0604020202020204" pitchFamily="34" charset="0"/>
                          <a:ea typeface="+mn-ea"/>
                          <a:cs typeface="Arial" panose="020B0604020202020204" pitchFamily="34" charset="0"/>
                        </a:rPr>
                        <a:t> سلبية لفيروس </a:t>
                      </a:r>
                      <a:r>
                        <a:rPr lang="en-US" sz="1400" b="1" kern="1200" baseline="0" dirty="0">
                          <a:solidFill>
                            <a:schemeClr val="lt1"/>
                          </a:solidFill>
                          <a:effectLst/>
                          <a:latin typeface="Arial" panose="020B0604020202020204" pitchFamily="34" charset="0"/>
                          <a:ea typeface="+mn-ea"/>
                          <a:cs typeface="Arial" panose="020B0604020202020204" pitchFamily="34" charset="0"/>
                        </a:rPr>
                        <a:t>HIV</a:t>
                      </a:r>
                      <a:endParaRPr lang="ar" sz="1400" dirty="0">
                        <a:latin typeface="Arial" panose="020B0604020202020204" pitchFamily="34" charset="0"/>
                        <a:cs typeface="Arial" panose="020B0604020202020204" pitchFamily="34" charset="0"/>
                      </a:endParaRPr>
                    </a:p>
                  </a:txBody>
                  <a:tcPr marL="68573" marR="68573" marT="34297" marB="34297"/>
                </a:tc>
                <a:tc>
                  <a:txBody>
                    <a:bodyPr/>
                    <a:lstStyle/>
                    <a:p>
                      <a:pPr marL="0" marR="0">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حمل مع دولوتغرافير</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tc>
                <a:tc>
                  <a:txBody>
                    <a:bodyPr/>
                    <a:lstStyle/>
                    <a:p>
                      <a:pPr marL="0" marR="0">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حمل مع إيفافايرينز</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tc>
                <a:tc>
                  <a:txBody>
                    <a:bodyPr/>
                    <a:lstStyle/>
                    <a:p>
                      <a:pPr rtl="1"/>
                      <a:r>
                        <a:rPr lang="ar" sz="1400" dirty="0">
                          <a:latin typeface="Arial" panose="020B0604020202020204" pitchFamily="34" charset="0"/>
                          <a:cs typeface="Arial" panose="020B0604020202020204" pitchFamily="34" charset="0"/>
                        </a:rPr>
                        <a:t>أي حمل مع علاج بمضادات الفيروسات </a:t>
                      </a:r>
                      <a:r>
                        <a:rPr lang="ar" sz="1600" b="0" u="none" dirty="0" smtClean="0">
                          <a:solidFill>
                            <a:schemeClr val="tx1"/>
                          </a:solidFill>
                          <a:latin typeface="Arial" panose="020B0604020202020204" pitchFamily="34" charset="0"/>
                          <a:cs typeface="Arial" panose="020B0604020202020204" pitchFamily="34" charset="0"/>
                        </a:rPr>
                        <a:t>القهقرية</a:t>
                      </a:r>
                      <a:r>
                        <a:rPr lang="ar" sz="1400" dirty="0" smtClean="0">
                          <a:solidFill>
                            <a:schemeClr val="tx1"/>
                          </a:solidFill>
                          <a:latin typeface="Arial" panose="020B0604020202020204" pitchFamily="34" charset="0"/>
                          <a:cs typeface="Arial" panose="020B0604020202020204" pitchFamily="34" charset="0"/>
                        </a:rPr>
                        <a:t> </a:t>
                      </a:r>
                      <a:r>
                        <a:rPr lang="ar" sz="1400" dirty="0">
                          <a:latin typeface="Arial" panose="020B0604020202020204" pitchFamily="34" charset="0"/>
                          <a:cs typeface="Arial" panose="020B0604020202020204" pitchFamily="34" charset="0"/>
                        </a:rPr>
                        <a:t>وبدون دولوتغرافير</a:t>
                      </a:r>
                    </a:p>
                  </a:txBody>
                  <a:tcPr marL="68573" marR="68573" marT="34297" marB="34297"/>
                </a:tc>
                <a:tc>
                  <a:txBody>
                    <a:bodyPr/>
                    <a:lstStyle/>
                    <a:p>
                      <a:pPr rtl="1"/>
                      <a:r>
                        <a:rPr lang="ar" sz="1400" dirty="0">
                          <a:latin typeface="Arial" panose="020B0604020202020204" pitchFamily="34" charset="0"/>
                          <a:cs typeface="Arial" panose="020B0604020202020204" pitchFamily="34" charset="0"/>
                        </a:rPr>
                        <a:t>حمل مع دولوتغرافير</a:t>
                      </a:r>
                    </a:p>
                  </a:txBody>
                  <a:tcPr marL="68573" marR="68573" marT="34297" marB="34297"/>
                </a:tc>
                <a:tc>
                  <a:txBody>
                    <a:bodyPr/>
                    <a:lstStyle/>
                    <a:p>
                      <a:pPr rtl="1"/>
                      <a:r>
                        <a:rPr lang="en-US" sz="1400" b="1" kern="1200" dirty="0">
                          <a:solidFill>
                            <a:schemeClr val="lt1"/>
                          </a:solidFill>
                          <a:effectLst/>
                          <a:latin typeface="Arial" panose="020B0604020202020204" pitchFamily="34" charset="0"/>
                          <a:ea typeface="+mn-ea"/>
                          <a:cs typeface="Arial" panose="020B0604020202020204" pitchFamily="34" charset="0"/>
                        </a:rPr>
                        <a:t>عيوب الأنبوب العصبي/</a:t>
                      </a:r>
                      <a:r>
                        <a:rPr lang="en-US" sz="1400" b="1" kern="1200" dirty="0" err="1">
                          <a:solidFill>
                            <a:schemeClr val="lt1"/>
                          </a:solidFill>
                          <a:effectLst/>
                          <a:latin typeface="Arial" panose="020B0604020202020204" pitchFamily="34" charset="0"/>
                          <a:ea typeface="+mn-ea"/>
                          <a:cs typeface="Arial" panose="020B0604020202020204" pitchFamily="34" charset="0"/>
                        </a:rPr>
                        <a:t>التعرض</a:t>
                      </a:r>
                      <a:endParaRPr lang="ar" sz="1400" dirty="0">
                        <a:latin typeface="Arial" panose="020B0604020202020204" pitchFamily="34" charset="0"/>
                        <a:cs typeface="Arial" panose="020B0604020202020204" pitchFamily="34" charset="0"/>
                      </a:endParaRPr>
                    </a:p>
                  </a:txBody>
                  <a:tcPr marL="68573" marR="68573" marT="34297" marB="34297"/>
                </a:tc>
                <a:extLst>
                  <a:ext uri="{0D108BD9-81ED-4DB2-BD59-A6C34878D82A}">
                    <a16:rowId xmlns:a16="http://schemas.microsoft.com/office/drawing/2014/main" val="1890793795"/>
                  </a:ext>
                </a:extLst>
              </a:tr>
              <a:tr h="420412">
                <a:tc>
                  <a:txBody>
                    <a:bodyPr/>
                    <a:lstStyle/>
                    <a:p>
                      <a:pPr rtl="1"/>
                      <a:r>
                        <a:rPr lang="en-US" sz="1400" kern="1200" dirty="0">
                          <a:solidFill>
                            <a:schemeClr val="dk1"/>
                          </a:solidFill>
                          <a:effectLst/>
                          <a:latin typeface="Arial" panose="020B0604020202020204" pitchFamily="34" charset="0"/>
                          <a:ea typeface="+mn-ea"/>
                          <a:cs typeface="Arial" panose="020B0604020202020204" pitchFamily="34" charset="0"/>
                        </a:rPr>
                        <a:t>70/89372</a:t>
                      </a:r>
                      <a:endParaRPr lang="ar" sz="1400" dirty="0">
                        <a:latin typeface="Arial" panose="020B0604020202020204" pitchFamily="34" charset="0"/>
                        <a:cs typeface="Arial" panose="020B0604020202020204" pitchFamily="34" charset="0"/>
                      </a:endParaRPr>
                    </a:p>
                  </a:txBody>
                  <a:tcPr marL="68573" marR="68573" marT="34297" marB="34297"/>
                </a:tc>
                <a:tc>
                  <a:txBody>
                    <a:bodyPr/>
                    <a:lstStyle/>
                    <a:p>
                      <a:pPr marL="0" marR="0" rt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1/3840</a:t>
                      </a:r>
                    </a:p>
                  </a:txBody>
                  <a:tcPr marL="68580" marR="68580" marT="34290" marB="34290"/>
                </a:tc>
                <a:tc>
                  <a:txBody>
                    <a:bodyPr/>
                    <a:lstStyle/>
                    <a:p>
                      <a:pPr marL="0" marR="0" rt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3/7959</a:t>
                      </a:r>
                    </a:p>
                  </a:txBody>
                  <a:tcPr marL="68580" marR="68580" marT="34290" marB="34290"/>
                </a:tc>
                <a:tc>
                  <a:txBody>
                    <a:bodyPr/>
                    <a:lstStyle/>
                    <a:p>
                      <a:pPr rtl="1"/>
                      <a:r>
                        <a:rPr lang="ar" sz="1400" dirty="0">
                          <a:latin typeface="Arial" panose="020B0604020202020204" pitchFamily="34" charset="0"/>
                          <a:cs typeface="Arial" panose="020B0604020202020204" pitchFamily="34" charset="0"/>
                        </a:rPr>
                        <a:t>15/14792</a:t>
                      </a:r>
                    </a:p>
                  </a:txBody>
                  <a:tcPr marL="68573" marR="68573" marT="34297" marB="34297"/>
                </a:tc>
                <a:tc>
                  <a:txBody>
                    <a:bodyPr/>
                    <a:lstStyle/>
                    <a:p>
                      <a:pPr rtl="1"/>
                      <a:r>
                        <a:rPr lang="ar" sz="1400" dirty="0">
                          <a:latin typeface="Arial" panose="020B0604020202020204" pitchFamily="34" charset="0"/>
                          <a:cs typeface="Arial" panose="020B0604020202020204" pitchFamily="34" charset="0"/>
                        </a:rPr>
                        <a:t>5/1683</a:t>
                      </a:r>
                    </a:p>
                  </a:txBody>
                  <a:tcPr marL="68573" marR="68573" marT="34297" marB="34297"/>
                </a:tc>
                <a:tc>
                  <a:txBody>
                    <a:bodyPr/>
                    <a:lstStyle/>
                    <a:p>
                      <a:pPr rtl="1"/>
                      <a:r>
                        <a:rPr lang="ar" sz="1400" dirty="0">
                          <a:latin typeface="Arial" panose="020B0604020202020204" pitchFamily="34" charset="0"/>
                          <a:cs typeface="Arial" panose="020B0604020202020204" pitchFamily="34" charset="0"/>
                        </a:rPr>
                        <a:t>عيوب الأنبوب العصبي/مرات التعرض</a:t>
                      </a:r>
                    </a:p>
                  </a:txBody>
                  <a:tcPr marL="68573" marR="68573" marT="34297" marB="34297"/>
                </a:tc>
                <a:extLst>
                  <a:ext uri="{0D108BD9-81ED-4DB2-BD59-A6C34878D82A}">
                    <a16:rowId xmlns:a16="http://schemas.microsoft.com/office/drawing/2014/main" val="2891293389"/>
                  </a:ext>
                </a:extLst>
              </a:tr>
              <a:tr h="495398">
                <a:tc>
                  <a:txBody>
                    <a:bodyPr/>
                    <a:lstStyle/>
                    <a:p>
                      <a:pPr marL="0" marR="0" rt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0.08%</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(0.06 - 0.10)</a:t>
                      </a:r>
                    </a:p>
                  </a:txBody>
                  <a:tcPr marL="68580" marR="68580" marT="34290" marB="34290"/>
                </a:tc>
                <a:tc>
                  <a:txBody>
                    <a:bodyPr/>
                    <a:lstStyle/>
                    <a:p>
                      <a:pPr marL="0" marR="0" rt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0.03%</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(0.0 - 0.15)</a:t>
                      </a:r>
                    </a:p>
                  </a:txBody>
                  <a:tcPr marL="68580" marR="68580" marT="34290" marB="34290"/>
                </a:tc>
                <a:tc>
                  <a:txBody>
                    <a:bodyPr/>
                    <a:lstStyle/>
                    <a:p>
                      <a:pPr marL="0" marR="0" rt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0.04%</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(0.01 - 0.11)</a:t>
                      </a:r>
                    </a:p>
                  </a:txBody>
                  <a:tcPr marL="68580" marR="68580" marT="34290" marB="34290"/>
                </a:tc>
                <a:tc>
                  <a:txBody>
                    <a:bodyPr/>
                    <a:lstStyle/>
                    <a:p>
                      <a:pPr rtl="1"/>
                      <a:r>
                        <a:rPr lang="ar" sz="1400" dirty="0">
                          <a:latin typeface="Arial" panose="020B0604020202020204" pitchFamily="34" charset="0"/>
                          <a:cs typeface="Arial" panose="020B0604020202020204" pitchFamily="34" charset="0"/>
                        </a:rPr>
                        <a:t>0.10%</a:t>
                      </a:r>
                    </a:p>
                    <a:p>
                      <a:pPr rtl="1"/>
                      <a:r>
                        <a:rPr lang="ar" sz="1400" dirty="0">
                          <a:latin typeface="Arial" panose="020B0604020202020204" pitchFamily="34" charset="0"/>
                          <a:cs typeface="Arial" panose="020B0604020202020204" pitchFamily="34" charset="0"/>
                        </a:rPr>
                        <a:t>(0.06 - 0.17)</a:t>
                      </a:r>
                    </a:p>
                  </a:txBody>
                  <a:tcPr marL="68573" marR="68573" marT="34297" marB="34297"/>
                </a:tc>
                <a:tc>
                  <a:txBody>
                    <a:bodyPr/>
                    <a:lstStyle/>
                    <a:p>
                      <a:pPr rtl="1"/>
                      <a:r>
                        <a:rPr lang="ar" sz="1400" dirty="0">
                          <a:solidFill>
                            <a:srgbClr val="E0001B"/>
                          </a:solidFill>
                          <a:latin typeface="Arial" panose="020B0604020202020204" pitchFamily="34" charset="0"/>
                          <a:cs typeface="Arial" panose="020B0604020202020204" pitchFamily="34" charset="0"/>
                        </a:rPr>
                        <a:t>0.30%</a:t>
                      </a:r>
                    </a:p>
                    <a:p>
                      <a:pPr rtl="1"/>
                      <a:r>
                        <a:rPr lang="ar" sz="1400" dirty="0">
                          <a:latin typeface="Arial" panose="020B0604020202020204" pitchFamily="34" charset="0"/>
                          <a:cs typeface="Arial" panose="020B0604020202020204" pitchFamily="34" charset="0"/>
                        </a:rPr>
                        <a:t>(0.13 - 0.69)</a:t>
                      </a:r>
                    </a:p>
                  </a:txBody>
                  <a:tcPr marL="68573" marR="68573" marT="34297" marB="34297"/>
                </a:tc>
                <a:tc>
                  <a:txBody>
                    <a:bodyPr/>
                    <a:lstStyle/>
                    <a:p>
                      <a:pPr rtl="1"/>
                      <a:r>
                        <a:rPr lang="ar" sz="1400" dirty="0">
                          <a:latin typeface="Arial" panose="020B0604020202020204" pitchFamily="34" charset="0"/>
                          <a:cs typeface="Arial" panose="020B0604020202020204" pitchFamily="34" charset="0"/>
                        </a:rPr>
                        <a:t>%المصابين بعيب في الأنبوب العصبي</a:t>
                      </a:r>
                    </a:p>
                    <a:p>
                      <a:pPr rtl="1"/>
                      <a:r>
                        <a:rPr lang="ar" sz="1400" dirty="0">
                          <a:latin typeface="Arial" panose="020B0604020202020204" pitchFamily="34" charset="0"/>
                          <a:cs typeface="Arial" panose="020B0604020202020204" pitchFamily="34" charset="0"/>
                        </a:rPr>
                        <a:t>(95% مجال ثقة (CI))</a:t>
                      </a:r>
                    </a:p>
                  </a:txBody>
                  <a:tcPr marL="68573" marR="68573" marT="34297" marB="34297"/>
                </a:tc>
                <a:extLst>
                  <a:ext uri="{0D108BD9-81ED-4DB2-BD59-A6C34878D82A}">
                    <a16:rowId xmlns:a16="http://schemas.microsoft.com/office/drawing/2014/main" val="750837223"/>
                  </a:ext>
                </a:extLst>
              </a:tr>
              <a:tr h="708801">
                <a:tc>
                  <a:txBody>
                    <a:bodyPr/>
                    <a:lstStyle/>
                    <a:p>
                      <a:pPr rtl="1"/>
                      <a:r>
                        <a:rPr lang="en-US" sz="1400" kern="1200" dirty="0">
                          <a:solidFill>
                            <a:schemeClr val="dk1"/>
                          </a:solidFill>
                          <a:effectLst/>
                          <a:latin typeface="Arial" panose="020B0604020202020204" pitchFamily="34" charset="0"/>
                          <a:ea typeface="+mn-ea"/>
                          <a:cs typeface="Arial" panose="020B0604020202020204" pitchFamily="34" charset="0"/>
                        </a:rPr>
                        <a:t>0.22%</a:t>
                      </a:r>
                    </a:p>
                    <a:p>
                      <a:r>
                        <a:rPr lang="en-US" sz="1400" kern="1200" dirty="0">
                          <a:solidFill>
                            <a:schemeClr val="dk1"/>
                          </a:solidFill>
                          <a:effectLst/>
                          <a:latin typeface="Arial" panose="020B0604020202020204" pitchFamily="34" charset="0"/>
                          <a:ea typeface="+mn-ea"/>
                          <a:cs typeface="Arial" panose="020B0604020202020204" pitchFamily="34" charset="0"/>
                        </a:rPr>
                        <a:t>(0.05 - 0.62)</a:t>
                      </a:r>
                      <a:endParaRPr lang="ar" sz="1400" dirty="0">
                        <a:latin typeface="Arial" panose="020B0604020202020204" pitchFamily="34" charset="0"/>
                        <a:cs typeface="Arial" panose="020B0604020202020204" pitchFamily="34" charset="0"/>
                      </a:endParaRPr>
                    </a:p>
                  </a:txBody>
                  <a:tcPr marL="68573" marR="68573" marT="34297" marB="34297"/>
                </a:tc>
                <a:tc>
                  <a:txBody>
                    <a:bodyPr/>
                    <a:lstStyle/>
                    <a:p>
                      <a:pPr marL="0" marR="0" rt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0.27%</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(0.06 - 0.67)</a:t>
                      </a:r>
                    </a:p>
                  </a:txBody>
                  <a:tcPr marL="68580" marR="68580" marT="34290" marB="34290"/>
                </a:tc>
                <a:tc>
                  <a:txBody>
                    <a:bodyPr/>
                    <a:lstStyle/>
                    <a:p>
                      <a:pPr marL="0" marR="0" rt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0.26%</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(0.07 - 0.66)</a:t>
                      </a:r>
                    </a:p>
                  </a:txBody>
                  <a:tcPr marL="68580" marR="68580" marT="34290" marB="34290"/>
                </a:tc>
                <a:tc>
                  <a:txBody>
                    <a:bodyPr/>
                    <a:lstStyle/>
                    <a:p>
                      <a:pPr rtl="1"/>
                      <a:r>
                        <a:rPr lang="ar" sz="1400" dirty="0">
                          <a:latin typeface="Arial" panose="020B0604020202020204" pitchFamily="34" charset="0"/>
                          <a:cs typeface="Arial" panose="020B0604020202020204" pitchFamily="34" charset="0"/>
                        </a:rPr>
                        <a:t>0.20%</a:t>
                      </a:r>
                    </a:p>
                    <a:p>
                      <a:pPr rtl="1"/>
                      <a:r>
                        <a:rPr lang="ar" sz="1400" dirty="0">
                          <a:latin typeface="Arial" panose="020B0604020202020204" pitchFamily="34" charset="0"/>
                          <a:cs typeface="Arial" panose="020B0604020202020204" pitchFamily="34" charset="0"/>
                        </a:rPr>
                        <a:t>(0.01 - 0.59)</a:t>
                      </a:r>
                    </a:p>
                  </a:txBody>
                  <a:tcPr marL="68573" marR="68573" marT="34297" marB="34297"/>
                </a:tc>
                <a:tc>
                  <a:txBody>
                    <a:bodyPr/>
                    <a:lstStyle/>
                    <a:p>
                      <a:pPr rtl="1"/>
                      <a:r>
                        <a:rPr lang="ar" sz="1400" b="1" dirty="0">
                          <a:latin typeface="Arial" panose="020B0604020202020204" pitchFamily="34" charset="0"/>
                          <a:cs typeface="Arial" panose="020B0604020202020204" pitchFamily="34" charset="0"/>
                        </a:rPr>
                        <a:t>رقم مرجعي</a:t>
                      </a:r>
                    </a:p>
                  </a:txBody>
                  <a:tcPr marL="68573" marR="68573" marT="34297" marB="34297"/>
                </a:tc>
                <a:tc>
                  <a:txBody>
                    <a:bodyPr/>
                    <a:lstStyle/>
                    <a:p>
                      <a:pPr rtl="1"/>
                      <a:r>
                        <a:rPr lang="ar" sz="1400" dirty="0">
                          <a:latin typeface="Arial" panose="020B0604020202020204" pitchFamily="34" charset="0"/>
                          <a:cs typeface="Arial" panose="020B0604020202020204" pitchFamily="34" charset="0"/>
                        </a:rPr>
                        <a:t>فرق الانتشار (95% مجال ثقة (CI))</a:t>
                      </a:r>
                    </a:p>
                  </a:txBody>
                  <a:tcPr marL="68573" marR="68573" marT="34297" marB="34297"/>
                </a:tc>
                <a:extLst>
                  <a:ext uri="{0D108BD9-81ED-4DB2-BD59-A6C34878D82A}">
                    <a16:rowId xmlns:a16="http://schemas.microsoft.com/office/drawing/2014/main" val="1855745078"/>
                  </a:ext>
                </a:extLst>
              </a:tr>
            </a:tbl>
          </a:graphicData>
        </a:graphic>
      </p:graphicFrame>
      <p:sp>
        <p:nvSpPr>
          <p:cNvPr id="6" name="Rectangle 5">
            <a:hlinkClick r:id="rId3" action="ppaction://hlinksldjump"/>
            <a:extLst>
              <a:ext uri="{FF2B5EF4-FFF2-40B4-BE49-F238E27FC236}">
                <a16:creationId xmlns:a16="http://schemas.microsoft.com/office/drawing/2014/main" id="{DE9286C6-8D4D-40D6-8589-F2A927209A3C}"/>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8" name="TextBox 7">
            <a:extLst>
              <a:ext uri="{FF2B5EF4-FFF2-40B4-BE49-F238E27FC236}">
                <a16:creationId xmlns:a16="http://schemas.microsoft.com/office/drawing/2014/main" id="{C4CCA7EE-4C4D-4B7F-B488-8A3D62ED8E88}"/>
              </a:ext>
            </a:extLst>
          </p:cNvPr>
          <p:cNvSpPr txBox="1"/>
          <p:nvPr/>
        </p:nvSpPr>
        <p:spPr>
          <a:xfrm>
            <a:off x="7720013" y="6051550"/>
            <a:ext cx="1423987"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4"/>
              </a:rPr>
              <a:t>Zash, MOAX0105LB</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3DBE-F3F4-4827-BB14-3B233A2F0E4A}"/>
              </a:ext>
            </a:extLst>
          </p:cNvPr>
          <p:cNvSpPr>
            <a:spLocks noGrp="1"/>
          </p:cNvSpPr>
          <p:nvPr>
            <p:ph type="title"/>
          </p:nvPr>
        </p:nvSpPr>
        <p:spPr>
          <a:xfrm>
            <a:off x="1258888" y="341313"/>
            <a:ext cx="7427912" cy="1143000"/>
          </a:xfrm>
        </p:spPr>
        <p:txBody>
          <a:bodyPr rtlCol="1">
            <a:normAutofit/>
          </a:bodyPr>
          <a:lstStyle/>
          <a:p>
            <a:pPr algn="r" rtl="1" eaLnBrk="1" fontAlgn="auto" hangingPunct="1">
              <a:spcAft>
                <a:spcPts val="0"/>
              </a:spcAft>
              <a:defRPr/>
            </a:pPr>
            <a:r>
              <a:rPr lang="ar" sz="2200" b="1" dirty="0">
                <a:solidFill>
                  <a:srgbClr val="E0001B"/>
                </a:solidFill>
              </a:rPr>
              <a:t>دولوتغرافير</a:t>
            </a:r>
            <a:r>
              <a:rPr lang="en-GB" dirty="0"/>
              <a:t/>
            </a:r>
            <a:br>
              <a:rPr lang="en-GB" dirty="0"/>
            </a:br>
            <a:r>
              <a:rPr lang="ar" sz="3300" b="1" dirty="0"/>
              <a:t>عيوب الأنبوب العصبي</a:t>
            </a:r>
            <a:r>
              <a:rPr lang="ar" sz="3300" dirty="0"/>
              <a:t>:</a:t>
            </a:r>
            <a:r>
              <a:rPr lang="ar" sz="3300" b="1" dirty="0"/>
              <a:t> مسح إضافي</a:t>
            </a:r>
          </a:p>
        </p:txBody>
      </p:sp>
      <p:sp>
        <p:nvSpPr>
          <p:cNvPr id="3" name="Content Placeholder 2">
            <a:extLst>
              <a:ext uri="{FF2B5EF4-FFF2-40B4-BE49-F238E27FC236}">
                <a16:creationId xmlns:a16="http://schemas.microsoft.com/office/drawing/2014/main" id="{F10AD230-82E8-4992-85CD-B411371AD412}"/>
              </a:ext>
            </a:extLst>
          </p:cNvPr>
          <p:cNvSpPr>
            <a:spLocks noGrp="1"/>
          </p:cNvSpPr>
          <p:nvPr>
            <p:ph idx="1"/>
          </p:nvPr>
        </p:nvSpPr>
        <p:spPr>
          <a:xfrm>
            <a:off x="708025" y="2057400"/>
            <a:ext cx="7620000" cy="3394075"/>
          </a:xfrm>
        </p:spPr>
        <p:txBody>
          <a:bodyPr rtlCol="1">
            <a:normAutofit lnSpcReduction="10000"/>
          </a:bodyPr>
          <a:lstStyle/>
          <a:p>
            <a:pPr rtl="1" eaLnBrk="1" fontAlgn="auto" hangingPunct="1">
              <a:spcAft>
                <a:spcPts val="0"/>
              </a:spcAft>
              <a:defRPr/>
            </a:pPr>
            <a:r>
              <a:rPr lang="ar" sz="1700" dirty="0"/>
              <a:t>بتسوانا: مسح تكميلي من 22 مرفقًا لم تغطيهم دراسة Tsepamo - انتشار عيوب الأنبوب العصبي 0.66% فيمن تعرضوا لعقار دولوتغرافير (عدد=152).</a:t>
            </a:r>
          </a:p>
          <a:p>
            <a:pPr rtl="1" eaLnBrk="1" fontAlgn="auto" hangingPunct="1">
              <a:spcAft>
                <a:spcPts val="0"/>
              </a:spcAft>
              <a:defRPr/>
            </a:pPr>
            <a:r>
              <a:rPr lang="ar" sz="1700" dirty="0"/>
              <a:t>البرازيل: النساء اللائي يُحتمل تعرضهن لعقار دولوتغرافير عند الحمل 2017-2018 (عدد=382) - لا عيوب في القناة العصبية.</a:t>
            </a:r>
          </a:p>
          <a:p>
            <a:pPr eaLnBrk="1" fontAlgn="auto" hangingPunct="1">
              <a:spcAft>
                <a:spcPts val="0"/>
              </a:spcAft>
              <a:defRPr/>
            </a:pPr>
            <a:r>
              <a:rPr lang="ar" sz="1700" dirty="0"/>
              <a:t>سجل مضادات الفيروسات </a:t>
            </a:r>
            <a:r>
              <a:rPr lang="ar" sz="1800" dirty="0" smtClean="0"/>
              <a:t>القهقرية</a:t>
            </a:r>
            <a:r>
              <a:rPr lang="ar" sz="1700" dirty="0" smtClean="0"/>
              <a:t> </a:t>
            </a:r>
            <a:r>
              <a:rPr lang="ar" sz="1700" dirty="0"/>
              <a:t>للحوامل: عيب 1 في الأنبوب العصبي في 248 حالة تعرض لعقار دولوتغرافير (نسبة انتشار 0.4%) حتى 31 يناير 2019.</a:t>
            </a:r>
          </a:p>
          <a:p>
            <a:pPr eaLnBrk="1" fontAlgn="auto" hangingPunct="1">
              <a:spcAft>
                <a:spcPts val="0"/>
              </a:spcAft>
              <a:defRPr/>
            </a:pPr>
            <a:r>
              <a:rPr lang="ar" sz="1700" dirty="0"/>
              <a:t>الانتشار الكلي لعيوب الأنبوب العصبي في سجل مضادات الفيروسات </a:t>
            </a:r>
            <a:r>
              <a:rPr lang="ar" sz="1800" dirty="0" smtClean="0"/>
              <a:t>القهقرية</a:t>
            </a:r>
            <a:r>
              <a:rPr lang="ar" sz="1700" dirty="0" smtClean="0"/>
              <a:t> </a:t>
            </a:r>
            <a:r>
              <a:rPr lang="ar" sz="1700" dirty="0"/>
              <a:t>للحوامل: 0.03%، متماشية مع المعدل الأساسي في البلدان التي تستعمل مكملات حمض الفوليك في الطعام (0.01% - 0.08%).</a:t>
            </a:r>
          </a:p>
          <a:p>
            <a:pPr eaLnBrk="1" fontAlgn="auto" hangingPunct="1">
              <a:spcAft>
                <a:spcPts val="0"/>
              </a:spcAft>
              <a:defRPr/>
            </a:pPr>
            <a:r>
              <a:rPr lang="ar" sz="1700" dirty="0"/>
              <a:t>لاستبعاد زيادة بمقدار 3 أضعاف في حدث نادر مثل عيوب الأنبوب العصبي (نسبة انتشار 0.1%)، سيحتاج سجل مضادات الفيروسات </a:t>
            </a:r>
            <a:r>
              <a:rPr lang="ar" sz="1800" dirty="0" smtClean="0"/>
              <a:t>القهقرية</a:t>
            </a:r>
            <a:r>
              <a:rPr lang="ar" sz="1700" dirty="0" smtClean="0"/>
              <a:t> </a:t>
            </a:r>
            <a:r>
              <a:rPr lang="ar" sz="1700" dirty="0"/>
              <a:t>للحوامل إلى تجميع تقارير عما يقرب من 2000 حالة تعرض قبل الحمل.</a:t>
            </a:r>
            <a:endParaRPr lang="en-GB" sz="1700" dirty="0"/>
          </a:p>
          <a:p>
            <a:pPr rtl="1" eaLnBrk="1" fontAlgn="auto" hangingPunct="1">
              <a:spcAft>
                <a:spcPts val="0"/>
              </a:spcAft>
              <a:defRPr/>
            </a:pPr>
            <a:endParaRPr lang="en-GB" sz="1500" dirty="0"/>
          </a:p>
        </p:txBody>
      </p:sp>
      <p:pic>
        <p:nvPicPr>
          <p:cNvPr id="2253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504950"/>
            <a:ext cx="6492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4" action="ppaction://hlinksldjump"/>
            <a:extLst>
              <a:ext uri="{FF2B5EF4-FFF2-40B4-BE49-F238E27FC236}">
                <a16:creationId xmlns:a16="http://schemas.microsoft.com/office/drawing/2014/main" id="{309A1D04-6BBC-4E71-8740-BAD1C94413BE}"/>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8" name="TextBox 7">
            <a:extLst>
              <a:ext uri="{FF2B5EF4-FFF2-40B4-BE49-F238E27FC236}">
                <a16:creationId xmlns:a16="http://schemas.microsoft.com/office/drawing/2014/main" id="{7E2ED140-005B-4658-86B5-6A0E6A874E1E}"/>
              </a:ext>
            </a:extLst>
          </p:cNvPr>
          <p:cNvSpPr txBox="1"/>
          <p:nvPr/>
        </p:nvSpPr>
        <p:spPr>
          <a:xfrm>
            <a:off x="4364038" y="6165850"/>
            <a:ext cx="4808537" cy="254000"/>
          </a:xfrm>
          <a:prstGeom prst="rect">
            <a:avLst/>
          </a:prstGeom>
          <a:noFill/>
        </p:spPr>
        <p:txBody>
          <a:bodyPr rtlCol="0">
            <a:spAutoFit/>
          </a:bodyPr>
          <a:lstStyle/>
          <a:p>
            <a:pPr rtl="0" eaLnBrk="1" fontAlgn="auto" hangingPunct="1">
              <a:spcBef>
                <a:spcPts val="0"/>
              </a:spcBef>
              <a:spcAft>
                <a:spcPts val="0"/>
              </a:spcAft>
              <a:defRPr/>
            </a:pPr>
            <a:r>
              <a:rPr lang="fr" sz="1050" dirty="0">
                <a:latin typeface="Arial" panose="020B0604020202020204" pitchFamily="34" charset="0"/>
                <a:cs typeface="Arial" panose="020B0604020202020204" pitchFamily="34" charset="0"/>
                <a:hlinkClick r:id="rId5"/>
              </a:rPr>
              <a:t>Raesima, MOAX0106LB</a:t>
            </a:r>
            <a:r>
              <a:rPr lang="fr" sz="1050" dirty="0">
                <a:latin typeface="Arial" panose="020B0604020202020204" pitchFamily="34" charset="0"/>
                <a:cs typeface="Arial" panose="020B0604020202020204" pitchFamily="34" charset="0"/>
              </a:rPr>
              <a:t> ;  </a:t>
            </a:r>
            <a:r>
              <a:rPr lang="fr" sz="1050" dirty="0">
                <a:latin typeface="Arial" panose="020B0604020202020204" pitchFamily="34" charset="0"/>
                <a:cs typeface="Arial" panose="020B0604020202020204" pitchFamily="34" charset="0"/>
                <a:hlinkClick r:id="rId6"/>
              </a:rPr>
              <a:t>Pereira, MOAX0104LB</a:t>
            </a:r>
            <a:r>
              <a:rPr lang="fr" sz="1050" dirty="0">
                <a:latin typeface="Arial" panose="020B0604020202020204" pitchFamily="34" charset="0"/>
                <a:cs typeface="Arial" panose="020B0604020202020204" pitchFamily="34" charset="0"/>
              </a:rPr>
              <a:t> ; </a:t>
            </a:r>
            <a:r>
              <a:rPr lang="fr" sz="1050" dirty="0">
                <a:latin typeface="Arial" panose="020B0604020202020204" pitchFamily="34" charset="0"/>
                <a:cs typeface="Arial" panose="020B0604020202020204" pitchFamily="34" charset="0"/>
                <a:hlinkClick r:id="rId7"/>
              </a:rPr>
              <a:t>Mofenson, TUAB0101</a:t>
            </a: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1"/>
          <a:lstStyle/>
          <a:p>
            <a:pPr algn="r" rtl="1" eaLnBrk="1" hangingPunct="1"/>
            <a:r>
              <a:rPr lang="ar" sz="2000" b="1" dirty="0">
                <a:solidFill>
                  <a:srgbClr val="E0001B"/>
                </a:solidFill>
              </a:rPr>
              <a:t>دولوتغرافير</a:t>
            </a:r>
            <a:r>
              <a:rPr lang="en-GB" altLang="en-US" dirty="0"/>
              <a:t/>
            </a:r>
            <a:br>
              <a:rPr lang="en-GB" altLang="en-US" dirty="0"/>
            </a:br>
            <a:r>
              <a:rPr lang="ar" sz="3000" b="1" dirty="0"/>
              <a:t>إرشادات منظمة الصحة العالمية 2019</a:t>
            </a:r>
          </a:p>
        </p:txBody>
      </p:sp>
      <p:pic>
        <p:nvPicPr>
          <p:cNvPr id="5" name="Content Placeholder 4">
            <a:extLst>
              <a:ext uri="{FF2B5EF4-FFF2-40B4-BE49-F238E27FC236}">
                <a16:creationId xmlns:a16="http://schemas.microsoft.com/office/drawing/2014/main" id="{7BB79105-BA50-4F54-8077-9A3ACE6F98F1}"/>
              </a:ext>
            </a:extLst>
          </p:cNvPr>
          <p:cNvPicPr>
            <a:picLocks noGrp="1" noChangeAspect="1"/>
          </p:cNvPicPr>
          <p:nvPr>
            <p:ph sz="half" idx="1"/>
          </p:nvPr>
        </p:nvPicPr>
        <p:blipFill>
          <a:blip r:embed="rId3"/>
          <a:stretch>
            <a:fillRect/>
          </a:stretch>
        </p:blipFill>
        <p:spPr>
          <a:xfrm>
            <a:off x="374650" y="2124075"/>
            <a:ext cx="2403475" cy="3394075"/>
          </a:xfrm>
          <a:effectLst>
            <a:outerShdw blurRad="317500" dist="38100" dir="2700000" algn="tl" rotWithShape="0">
              <a:prstClr val="black">
                <a:alpha val="40000"/>
              </a:prstClr>
            </a:outerShdw>
          </a:effectLst>
        </p:spPr>
      </p:pic>
      <p:sp>
        <p:nvSpPr>
          <p:cNvPr id="4" name="Content Placeholder 3">
            <a:extLst>
              <a:ext uri="{FF2B5EF4-FFF2-40B4-BE49-F238E27FC236}">
                <a16:creationId xmlns:a16="http://schemas.microsoft.com/office/drawing/2014/main" id="{BCD6BC2F-7805-4756-B7FF-8FAF048E23C0}"/>
              </a:ext>
            </a:extLst>
          </p:cNvPr>
          <p:cNvSpPr>
            <a:spLocks noGrp="1"/>
          </p:cNvSpPr>
          <p:nvPr>
            <p:ph sz="half" idx="2"/>
          </p:nvPr>
        </p:nvSpPr>
        <p:spPr>
          <a:xfrm>
            <a:off x="3030538" y="2124075"/>
            <a:ext cx="5489575" cy="3470275"/>
          </a:xfrm>
        </p:spPr>
        <p:txBody>
          <a:bodyPr rtlCol="1">
            <a:normAutofit/>
          </a:bodyPr>
          <a:lstStyle/>
          <a:p>
            <a:pPr marL="0" indent="0" rtl="1" eaLnBrk="1" fontAlgn="auto" hangingPunct="1">
              <a:spcAft>
                <a:spcPts val="0"/>
              </a:spcAft>
              <a:buFont typeface="Arial" panose="020B0604020202020204" pitchFamily="34" charset="0"/>
              <a:buNone/>
              <a:defRPr/>
            </a:pPr>
            <a:r>
              <a:rPr lang="ar" sz="1700" dirty="0"/>
              <a:t>يوصى باستخدام دولوتغرافير مع المثبطات العكسية الناسخة النيوكليوزيدية (NRTI) كخط أول مفضل لعلاج كل من:</a:t>
            </a:r>
          </a:p>
          <a:p>
            <a:pPr eaLnBrk="1" fontAlgn="auto" hangingPunct="1">
              <a:spcAft>
                <a:spcPts val="0"/>
              </a:spcAft>
              <a:defRPr/>
            </a:pPr>
            <a:r>
              <a:rPr lang="ar" sz="1700" dirty="0"/>
              <a:t>البالغين والمراهقين الذين يبدؤون العلاج بمضادات الفيروسات </a:t>
            </a:r>
            <a:r>
              <a:rPr lang="ar" sz="1800" dirty="0" smtClean="0"/>
              <a:t>القهقرية</a:t>
            </a:r>
            <a:r>
              <a:rPr lang="ar" sz="1700" dirty="0" smtClean="0"/>
              <a:t> </a:t>
            </a:r>
            <a:r>
              <a:rPr lang="ar" sz="1700" i="1" dirty="0"/>
              <a:t>(توصية قوية، أدلة متوسطة الثبوت)</a:t>
            </a:r>
          </a:p>
          <a:p>
            <a:pPr rtl="1" eaLnBrk="1" fontAlgn="auto" hangingPunct="1">
              <a:spcAft>
                <a:spcPts val="0"/>
              </a:spcAft>
              <a:defRPr/>
            </a:pPr>
            <a:r>
              <a:rPr lang="ar" sz="1700" dirty="0"/>
              <a:t>الرضع والأطفال الذين اعتمدت لهم جرعات من دولوتغرافير </a:t>
            </a:r>
            <a:r>
              <a:rPr lang="ar" sz="1700" i="1" dirty="0"/>
              <a:t>(توصية شرطية، أدلة ضعيفة الثبوت)</a:t>
            </a:r>
          </a:p>
          <a:p>
            <a:pPr marL="0" indent="0" rtl="1" eaLnBrk="1" fontAlgn="auto" hangingPunct="1">
              <a:spcAft>
                <a:spcPts val="0"/>
              </a:spcAft>
              <a:buFont typeface="Arial" panose="020B0604020202020204" pitchFamily="34" charset="0"/>
              <a:buNone/>
              <a:defRPr/>
            </a:pPr>
            <a:r>
              <a:rPr lang="ar" sz="1700" dirty="0"/>
              <a:t>يوصى باستخدام إيفافيرينز بجرعة منخفضة 400 مجم مع NRTI كخط أول بديل للنظام العلاجي </a:t>
            </a:r>
            <a:r>
              <a:rPr lang="ar" sz="1700" i="1" dirty="0"/>
              <a:t>(توصية قوية، أدلة متوسطة الثبوت).</a:t>
            </a:r>
          </a:p>
          <a:p>
            <a:pPr marL="0" indent="0" rtl="1" eaLnBrk="1" fontAlgn="auto" hangingPunct="1">
              <a:spcAft>
                <a:spcPts val="0"/>
              </a:spcAft>
              <a:buFont typeface="Arial" panose="020B0604020202020204" pitchFamily="34" charset="0"/>
              <a:buNone/>
              <a:defRPr/>
            </a:pPr>
            <a:endParaRPr lang="en-GB" sz="1200" dirty="0"/>
          </a:p>
          <a:p>
            <a:pPr marL="0" indent="0" rtl="1" eaLnBrk="1" fontAlgn="auto" hangingPunct="1">
              <a:spcAft>
                <a:spcPts val="0"/>
              </a:spcAft>
              <a:buFont typeface="Arial" panose="020B0604020202020204" pitchFamily="34" charset="0"/>
              <a:buNone/>
              <a:defRPr/>
            </a:pPr>
            <a:endParaRPr lang="en-GB" sz="1500" dirty="0"/>
          </a:p>
        </p:txBody>
      </p:sp>
      <p:sp>
        <p:nvSpPr>
          <p:cNvPr id="6" name="Rectangle 5">
            <a:hlinkClick r:id="rId4" action="ppaction://hlinksldjump"/>
            <a:extLst>
              <a:ext uri="{FF2B5EF4-FFF2-40B4-BE49-F238E27FC236}">
                <a16:creationId xmlns:a16="http://schemas.microsoft.com/office/drawing/2014/main" id="{7BCED850-B01F-4D92-A263-CE3B52DB0930}"/>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rtlCol="1"/>
          <a:lstStyle/>
          <a:p>
            <a:pPr algn="r" rtl="1" eaLnBrk="1" hangingPunct="1"/>
            <a:r>
              <a:rPr lang="ar" sz="2000" b="1" dirty="0">
                <a:solidFill>
                  <a:srgbClr val="E0001B"/>
                </a:solidFill>
              </a:rPr>
              <a:t>دولوتغرافير</a:t>
            </a:r>
            <a:r>
              <a:rPr lang="en-GB" altLang="en-US" b="1" dirty="0"/>
              <a:t/>
            </a:r>
            <a:br>
              <a:rPr lang="en-GB" altLang="en-US" b="1" dirty="0"/>
            </a:br>
            <a:r>
              <a:rPr lang="ar" sz="3000" b="1" dirty="0"/>
              <a:t>جرعات الأطفال: دراسة Odyssey</a:t>
            </a:r>
          </a:p>
        </p:txBody>
      </p:sp>
      <p:pic>
        <p:nvPicPr>
          <p:cNvPr id="26627" name="Content Placeholder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849813" y="2852738"/>
            <a:ext cx="3836987" cy="2390775"/>
          </a:xfrm>
        </p:spPr>
      </p:pic>
      <p:sp>
        <p:nvSpPr>
          <p:cNvPr id="4" name="Content Placeholder 3">
            <a:extLst>
              <a:ext uri="{FF2B5EF4-FFF2-40B4-BE49-F238E27FC236}">
                <a16:creationId xmlns:a16="http://schemas.microsoft.com/office/drawing/2014/main" id="{BE3C0189-FBBF-4BE6-8E23-ABE1BEFD3E8B}"/>
              </a:ext>
            </a:extLst>
          </p:cNvPr>
          <p:cNvSpPr>
            <a:spLocks noGrp="1"/>
          </p:cNvSpPr>
          <p:nvPr>
            <p:ph sz="half" idx="2"/>
          </p:nvPr>
        </p:nvSpPr>
        <p:spPr>
          <a:xfrm>
            <a:off x="463550" y="1844675"/>
            <a:ext cx="4298950" cy="3395663"/>
          </a:xfrm>
        </p:spPr>
        <p:txBody>
          <a:bodyPr rtlCol="1">
            <a:normAutofit fontScale="25000" lnSpcReduction="20000"/>
          </a:bodyPr>
          <a:lstStyle/>
          <a:p>
            <a:pPr rtl="1" eaLnBrk="1" fontAlgn="auto" hangingPunct="1">
              <a:lnSpc>
                <a:spcPct val="120000"/>
              </a:lnSpc>
              <a:spcAft>
                <a:spcPts val="0"/>
              </a:spcAft>
              <a:defRPr/>
            </a:pPr>
            <a:r>
              <a:rPr lang="ar" sz="5600" dirty="0"/>
              <a:t>الإتاحة الحيوية لأقراص دولوتغرافير القابلة للذوبان الجديدة أقوى بنحو 1.6 إلى 2 ضِعف من الأقراص المغلفة.</a:t>
            </a:r>
          </a:p>
          <a:p>
            <a:pPr rtl="1" eaLnBrk="1" fontAlgn="auto" hangingPunct="1">
              <a:lnSpc>
                <a:spcPct val="120000"/>
              </a:lnSpc>
              <a:spcAft>
                <a:spcPts val="0"/>
              </a:spcAft>
              <a:defRPr/>
            </a:pPr>
            <a:r>
              <a:rPr lang="ar" sz="5600" dirty="0"/>
              <a:t>دراسة Odyssey: تجربة عشوائية غير ناقصة للخط الأول والثاني من العلاجات المضادة للفيروسات الارتجاعية قائمة على دولوتغرافير في مقابل معيار الرعاية في أعمار أقل من 18 سنة.</a:t>
            </a:r>
          </a:p>
          <a:p>
            <a:pPr rtl="1" eaLnBrk="1" fontAlgn="auto" hangingPunct="1">
              <a:lnSpc>
                <a:spcPct val="120000"/>
              </a:lnSpc>
              <a:spcAft>
                <a:spcPts val="0"/>
              </a:spcAft>
              <a:defRPr/>
            </a:pPr>
            <a:r>
              <a:rPr lang="ar" sz="5600" dirty="0"/>
              <a:t>دراسة فرعية للحركية الدوائية في 34 طفل أوزانهم من 6 كجم إلى أقل من 20 كجم.</a:t>
            </a:r>
          </a:p>
          <a:p>
            <a:pPr rtl="1" eaLnBrk="1" fontAlgn="auto" hangingPunct="1">
              <a:lnSpc>
                <a:spcPct val="120000"/>
              </a:lnSpc>
              <a:spcAft>
                <a:spcPts val="0"/>
              </a:spcAft>
              <a:defRPr/>
            </a:pPr>
            <a:r>
              <a:rPr lang="ar" sz="5600" dirty="0"/>
              <a:t>أقراص دولوتغرافير القابلة للذوبان في أطفال بأوزان من 10 كجم إلى أقل من 14 كجم ومن 14 كجم إلى أقل من 20 كجم، بجرعة واحدة يومية حسب شرائح أوزان منظمة الصحة العالمية حققت مستوى تركيز أدنى (C</a:t>
            </a:r>
            <a:r>
              <a:rPr lang="ar" sz="5600" baseline="-25000" dirty="0"/>
              <a:t>trough</a:t>
            </a:r>
            <a:r>
              <a:rPr lang="ar" sz="5600" dirty="0"/>
              <a:t>) مماثل للبالغين.</a:t>
            </a:r>
          </a:p>
          <a:p>
            <a:pPr rtl="1" eaLnBrk="1" fontAlgn="auto" hangingPunct="1">
              <a:lnSpc>
                <a:spcPct val="120000"/>
              </a:lnSpc>
              <a:spcAft>
                <a:spcPts val="0"/>
              </a:spcAft>
              <a:defRPr/>
            </a:pPr>
            <a:r>
              <a:rPr lang="ar" sz="5600" dirty="0"/>
              <a:t>كانت قيمة المتوسط الهندسي للمستوى الأدنى (C</a:t>
            </a:r>
            <a:r>
              <a:rPr lang="ar" sz="5600" baseline="-25000" dirty="0"/>
              <a:t>trough</a:t>
            </a:r>
            <a:r>
              <a:rPr lang="ar" sz="5600" dirty="0"/>
              <a:t>) لدى الأطفال في الشريحة الوزنية من 6 إلى أقل من 10 كجم أقل، وكان لديهم معدل ظهور أكبر لقيم مستوى أدنى تحت التركيز الفعال EC90 وأظهرت ملفات الحركية الدوائية تباينًا مرتفعًا.</a:t>
            </a:r>
          </a:p>
          <a:p>
            <a:pPr eaLnBrk="1" fontAlgn="auto" hangingPunct="1">
              <a:lnSpc>
                <a:spcPct val="120000"/>
              </a:lnSpc>
              <a:spcAft>
                <a:spcPts val="0"/>
              </a:spcAft>
              <a:defRPr/>
            </a:pPr>
            <a:r>
              <a:rPr lang="ar" sz="5600" dirty="0"/>
              <a:t>شوهد التباين المرتفع في كل من ODYSSEY و</a:t>
            </a:r>
            <a:r>
              <a:rPr lang="en-US" sz="5600" dirty="0"/>
              <a:t> IMPAACTp1093</a:t>
            </a:r>
            <a:r>
              <a:rPr lang="ar" sz="5600" dirty="0"/>
              <a:t>، لا سيما في الأطفال الأقل من 14 كجم.</a:t>
            </a:r>
          </a:p>
          <a:p>
            <a:pPr rtl="1" eaLnBrk="1" fontAlgn="auto" hangingPunct="1">
              <a:lnSpc>
                <a:spcPct val="120000"/>
              </a:lnSpc>
              <a:spcAft>
                <a:spcPts val="0"/>
              </a:spcAft>
              <a:defRPr/>
            </a:pPr>
            <a:r>
              <a:rPr lang="ar" sz="5600" dirty="0"/>
              <a:t>يجري جمع بيانات إضافية عن الحركية الدوائية في الأطفال من 3 إلى أقل من 6 كجم.</a:t>
            </a:r>
          </a:p>
          <a:p>
            <a:pPr rtl="1" eaLnBrk="1" fontAlgn="auto" hangingPunct="1">
              <a:lnSpc>
                <a:spcPct val="150000"/>
              </a:lnSpc>
              <a:spcAft>
                <a:spcPts val="0"/>
              </a:spcAft>
              <a:defRPr/>
            </a:pPr>
            <a:endParaRPr lang="en-US" sz="5600" dirty="0"/>
          </a:p>
          <a:p>
            <a:pPr rtl="1" eaLnBrk="1" fontAlgn="auto" hangingPunct="1">
              <a:spcAft>
                <a:spcPts val="0"/>
              </a:spcAft>
              <a:defRPr/>
            </a:pPr>
            <a:endParaRPr lang="en-US" dirty="0"/>
          </a:p>
          <a:p>
            <a:pPr marL="0" indent="0" rtl="1" eaLnBrk="1" fontAlgn="auto" hangingPunct="1">
              <a:spcAft>
                <a:spcPts val="0"/>
              </a:spcAft>
              <a:buFont typeface="Arial" panose="020B0604020202020204" pitchFamily="34" charset="0"/>
              <a:buNone/>
              <a:defRPr/>
            </a:pPr>
            <a:endParaRPr lang="en-GB" dirty="0"/>
          </a:p>
        </p:txBody>
      </p:sp>
      <p:sp>
        <p:nvSpPr>
          <p:cNvPr id="7" name="Rectangle 6">
            <a:hlinkClick r:id="rId4" action="ppaction://hlinksldjump"/>
            <a:extLst>
              <a:ext uri="{FF2B5EF4-FFF2-40B4-BE49-F238E27FC236}">
                <a16:creationId xmlns:a16="http://schemas.microsoft.com/office/drawing/2014/main" id="{8E161D5B-4823-47D2-928A-36F233C2DE6F}"/>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8" name="TextBox 7">
            <a:extLst>
              <a:ext uri="{FF2B5EF4-FFF2-40B4-BE49-F238E27FC236}">
                <a16:creationId xmlns:a16="http://schemas.microsoft.com/office/drawing/2014/main" id="{A0D1D313-B6B9-4205-AEE0-324A23CDB641}"/>
              </a:ext>
            </a:extLst>
          </p:cNvPr>
          <p:cNvSpPr txBox="1"/>
          <p:nvPr/>
        </p:nvSpPr>
        <p:spPr>
          <a:xfrm>
            <a:off x="6948488" y="6092825"/>
            <a:ext cx="2195512"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5"/>
              </a:rPr>
              <a:t>Waalewijn, WEAB0401LB</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48214F-02D7-44E2-AE59-115371CA5490}"/>
              </a:ext>
            </a:extLst>
          </p:cNvPr>
          <p:cNvSpPr>
            <a:spLocks noGrp="1"/>
          </p:cNvSpPr>
          <p:nvPr>
            <p:ph type="title"/>
          </p:nvPr>
        </p:nvSpPr>
        <p:spPr/>
        <p:txBody>
          <a:bodyPr rtlCol="1">
            <a:normAutofit/>
          </a:bodyPr>
          <a:lstStyle/>
          <a:p>
            <a:pPr algn="r" rtl="1" eaLnBrk="1" fontAlgn="auto" hangingPunct="1">
              <a:spcAft>
                <a:spcPts val="0"/>
              </a:spcAft>
              <a:defRPr/>
            </a:pPr>
            <a:r>
              <a:rPr lang="ar" sz="2000" b="1" dirty="0">
                <a:solidFill>
                  <a:srgbClr val="E0001B"/>
                </a:solidFill>
              </a:rPr>
              <a:t>دولوتغرافير</a:t>
            </a:r>
            <a:r>
              <a:rPr lang="en-GB" b="1" dirty="0"/>
              <a:t/>
            </a:r>
            <a:br>
              <a:rPr lang="en-GB" b="1" dirty="0"/>
            </a:br>
            <a:r>
              <a:rPr lang="ar" sz="3000" b="1" dirty="0"/>
              <a:t>دراسة ADVANCE: أنظمة الخط الأول</a:t>
            </a:r>
            <a:endParaRPr lang="en-US" sz="3000" dirty="0">
              <a:latin typeface="+mj-lt"/>
            </a:endParaRPr>
          </a:p>
        </p:txBody>
      </p:sp>
      <p:sp>
        <p:nvSpPr>
          <p:cNvPr id="28675" name="Content Placeholder 6"/>
          <p:cNvSpPr>
            <a:spLocks noGrp="1"/>
          </p:cNvSpPr>
          <p:nvPr>
            <p:ph sz="half" idx="1"/>
          </p:nvPr>
        </p:nvSpPr>
        <p:spPr>
          <a:xfrm>
            <a:off x="4567238" y="4415075"/>
            <a:ext cx="4576762" cy="3394075"/>
          </a:xfrm>
        </p:spPr>
        <p:txBody>
          <a:bodyPr rtlCol="1"/>
          <a:lstStyle/>
          <a:p>
            <a:pPr rtl="1" eaLnBrk="1" hangingPunct="1"/>
            <a:r>
              <a:rPr lang="ar" sz="1200" dirty="0"/>
              <a:t>مطلوب خط أول بديل عن إيفافيرينز في جنوب أفريقيا - 15% </a:t>
            </a:r>
            <a:r>
              <a:rPr lang="ar-SA" sz="1200" dirty="0" smtClean="0"/>
              <a:t>تقدير </a:t>
            </a:r>
            <a:r>
              <a:rPr lang="ar-SA" sz="1200" dirty="0"/>
              <a:t>اساسي</a:t>
            </a:r>
            <a:r>
              <a:rPr lang="ar" sz="1200" dirty="0"/>
              <a:t> لمقاومة NNRTI </a:t>
            </a:r>
          </a:p>
          <a:p>
            <a:pPr eaLnBrk="1" hangingPunct="1"/>
            <a:r>
              <a:rPr lang="ar" sz="1200" dirty="0"/>
              <a:t>تعداد المشاركين في دراسة ADVANCE : 59</a:t>
            </a:r>
            <a:r>
              <a:rPr lang="ar" sz="1200" dirty="0" smtClean="0"/>
              <a:t>%</a:t>
            </a:r>
            <a:r>
              <a:rPr lang="ar-EG" sz="1200" dirty="0" smtClean="0"/>
              <a:t> </a:t>
            </a:r>
            <a:r>
              <a:rPr lang="ar" sz="1200" dirty="0" smtClean="0"/>
              <a:t> </a:t>
            </a:r>
            <a:r>
              <a:rPr lang="ar" sz="1200" dirty="0"/>
              <a:t>إناث، سود بنسبة 100% تقريبًا</a:t>
            </a:r>
          </a:p>
          <a:p>
            <a:pPr rtl="1" eaLnBrk="1" hangingPunct="1"/>
            <a:r>
              <a:rPr lang="ar" sz="1200" dirty="0"/>
              <a:t>أُخذن من مجموعة تمثل ربع نسبة الوباء العالمي</a:t>
            </a:r>
          </a:p>
        </p:txBody>
      </p:sp>
      <p:pic>
        <p:nvPicPr>
          <p:cNvPr id="5" name="Picture 4">
            <a:extLst>
              <a:ext uri="{FF2B5EF4-FFF2-40B4-BE49-F238E27FC236}">
                <a16:creationId xmlns:a16="http://schemas.microsoft.com/office/drawing/2014/main" id="{4CB991E1-723C-474B-92C2-CECAC36D61E1}"/>
              </a:ext>
            </a:extLst>
          </p:cNvPr>
          <p:cNvPicPr>
            <a:picLocks noChangeAspect="1"/>
          </p:cNvPicPr>
          <p:nvPr/>
        </p:nvPicPr>
        <p:blipFill rotWithShape="1">
          <a:blip r:embed="rId3"/>
          <a:srcRect l="15818" t="4927" r="17353" b="22764"/>
          <a:stretch/>
        </p:blipFill>
        <p:spPr>
          <a:xfrm>
            <a:off x="93663" y="1995488"/>
            <a:ext cx="3933825" cy="3414712"/>
          </a:xfrm>
          <a:prstGeom prst="rect">
            <a:avLst/>
          </a:prstGeom>
          <a:ln>
            <a:noFill/>
          </a:ln>
          <a:effectLst>
            <a:outerShdw blurRad="50800" dist="38100" dir="2700000" algn="tl" rotWithShape="0">
              <a:srgbClr val="000000">
                <a:alpha val="43000"/>
              </a:srgbClr>
            </a:outerShdw>
          </a:effectLst>
        </p:spPr>
      </p:pic>
      <p:sp>
        <p:nvSpPr>
          <p:cNvPr id="8" name="Text Box 7">
            <a:extLst>
              <a:ext uri="{FF2B5EF4-FFF2-40B4-BE49-F238E27FC236}">
                <a16:creationId xmlns:a16="http://schemas.microsoft.com/office/drawing/2014/main" id="{7A417894-CE05-2641-AB26-0596BC405477}"/>
              </a:ext>
            </a:extLst>
          </p:cNvPr>
          <p:cNvSpPr txBox="1">
            <a:spLocks noChangeArrowheads="1"/>
          </p:cNvSpPr>
          <p:nvPr/>
        </p:nvSpPr>
        <p:spPr bwMode="auto">
          <a:xfrm>
            <a:off x="7639050" y="3906838"/>
            <a:ext cx="565150" cy="530894"/>
          </a:xfrm>
          <a:prstGeom prst="rect">
            <a:avLst/>
          </a:prstGeom>
          <a:noFill/>
          <a:ln>
            <a:noFill/>
          </a:ln>
          <a:extLst>
            <a:ext uri="{909E8E84-426E-40dd-AFC4-6F175D3DCCD1}"/>
            <a:ext uri="{91240B29-F687-4f45-9708-019B960494DF}"/>
          </a:extLst>
        </p:spPr>
        <p:txBody>
          <a:bodyPr lIns="68558" tIns="34280" rIns="68558" bIns="34280" rtlCol="1">
            <a:spAutoFit/>
          </a:bodyPr>
          <a:lstStyle>
            <a:lvl1pPr algn="r" defTabSz="933450" rtl="1">
              <a:spcBef>
                <a:spcPct val="20000"/>
              </a:spcBef>
              <a:buFont typeface="Wingdings" charset="2"/>
              <a:buChar char="§"/>
              <a:defRPr sz="2000" b="1">
                <a:solidFill>
                  <a:schemeClr val="tx1"/>
                </a:solidFill>
                <a:latin typeface="Arial" charset="0"/>
                <a:ea typeface="ＭＳ Ｐゴシック" charset="-128"/>
              </a:defRPr>
            </a:lvl1pPr>
            <a:lvl2pPr marL="742950" indent="-285750" algn="r" defTabSz="933450" rtl="1">
              <a:spcBef>
                <a:spcPct val="20000"/>
              </a:spcBef>
              <a:buFont typeface="Wingdings" charset="2"/>
              <a:buChar char="§"/>
              <a:defRPr>
                <a:solidFill>
                  <a:schemeClr val="tx1"/>
                </a:solidFill>
                <a:latin typeface="Arial" charset="0"/>
                <a:ea typeface="ＭＳ Ｐゴシック" charset="-128"/>
              </a:defRPr>
            </a:lvl2pPr>
            <a:lvl3pPr marL="1143000" indent="-228600" algn="r" defTabSz="933450" rtl="1">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algn="r" defTabSz="933450" rtl="1">
              <a:spcBef>
                <a:spcPct val="20000"/>
              </a:spcBef>
              <a:buFont typeface="Wingdings" charset="2"/>
              <a:buChar char="§"/>
              <a:defRPr sz="1400">
                <a:solidFill>
                  <a:schemeClr val="tx1"/>
                </a:solidFill>
                <a:latin typeface="Arial" charset="0"/>
                <a:ea typeface="ＭＳ Ｐゴシック" charset="-128"/>
              </a:defRPr>
            </a:lvl4pPr>
            <a:lvl5pPr marL="2057400" indent="-228600" algn="r" defTabSz="933450" rtl="1">
              <a:spcBef>
                <a:spcPct val="20000"/>
              </a:spcBef>
              <a:buFont typeface="Wingdings" charset="2"/>
              <a:buChar char="§"/>
              <a:defRPr sz="2000">
                <a:solidFill>
                  <a:schemeClr val="tx1"/>
                </a:solidFill>
                <a:latin typeface="Arial" charset="0"/>
                <a:ea typeface="ＭＳ Ｐゴシック" charset="-128"/>
              </a:defRPr>
            </a:lvl5pPr>
            <a:lvl6pPr marL="2514600" indent="-228600" algn="r" defTabSz="933450"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algn="r" defTabSz="933450"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algn="r" defTabSz="933450"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algn="r" defTabSz="933450"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rtl="1" eaLnBrk="1" fontAlgn="auto" hangingPunct="1">
              <a:spcBef>
                <a:spcPct val="50000"/>
              </a:spcBef>
              <a:spcAft>
                <a:spcPts val="0"/>
              </a:spcAft>
              <a:buFontTx/>
              <a:buNone/>
              <a:defRPr/>
            </a:pPr>
            <a:r>
              <a:rPr lang="ar-EG" sz="1500" dirty="0">
                <a:latin typeface="Arial" panose="020B0604020202020204" pitchFamily="34" charset="0"/>
                <a:cs typeface="Arial" panose="020B0604020202020204" pitchFamily="34" charset="0"/>
              </a:rPr>
              <a:t>96 أسبوع</a:t>
            </a:r>
            <a:endParaRPr lang="ar" sz="1500" dirty="0">
              <a:latin typeface="Arial" panose="020B0604020202020204" pitchFamily="34" charset="0"/>
              <a:cs typeface="Arial" panose="020B0604020202020204" pitchFamily="34" charset="0"/>
            </a:endParaRPr>
          </a:p>
        </p:txBody>
      </p:sp>
      <p:sp>
        <p:nvSpPr>
          <p:cNvPr id="9" name="Line 10">
            <a:extLst>
              <a:ext uri="{FF2B5EF4-FFF2-40B4-BE49-F238E27FC236}">
                <a16:creationId xmlns:a16="http://schemas.microsoft.com/office/drawing/2014/main" id="{58711BEF-F718-C84D-BADA-1DE75D41A388}"/>
              </a:ext>
            </a:extLst>
          </p:cNvPr>
          <p:cNvSpPr>
            <a:spLocks noChangeShapeType="1"/>
          </p:cNvSpPr>
          <p:nvPr/>
        </p:nvSpPr>
        <p:spPr bwMode="auto">
          <a:xfrm>
            <a:off x="8242300" y="4032250"/>
            <a:ext cx="509588" cy="0"/>
          </a:xfrm>
          <a:prstGeom prst="line">
            <a:avLst/>
          </a:prstGeom>
          <a:noFill/>
          <a:ln w="38100">
            <a:solidFill>
              <a:schemeClr val="tx2"/>
            </a:solidFill>
            <a:round/>
            <a:headEnd/>
            <a:tailEnd type="triangle" w="med" len="med"/>
          </a:ln>
          <a:extLst>
            <a:ext uri="{909E8E84-426E-40dd-AFC4-6F175D3DCCD1}"/>
          </a:extLst>
        </p:spPr>
        <p:txBody>
          <a:bodyPr wrap="none" lIns="67208" tIns="33605" rIns="67208" bIns="33605" rtlCol="1" anchor="ctr"/>
          <a:lstStyle/>
          <a:p>
            <a:pPr rtl="1" eaLnBrk="1" fontAlgn="auto" hangingPunct="1">
              <a:spcBef>
                <a:spcPts val="0"/>
              </a:spcBef>
              <a:spcAft>
                <a:spcPts val="0"/>
              </a:spcAft>
              <a:defRPr/>
            </a:pPr>
            <a:endParaRPr lang="en-US" dirty="0">
              <a:latin typeface="+mj-lt"/>
            </a:endParaRPr>
          </a:p>
        </p:txBody>
      </p:sp>
      <p:sp>
        <p:nvSpPr>
          <p:cNvPr id="10" name="Line 11">
            <a:extLst>
              <a:ext uri="{FF2B5EF4-FFF2-40B4-BE49-F238E27FC236}">
                <a16:creationId xmlns:a16="http://schemas.microsoft.com/office/drawing/2014/main" id="{C1671FB5-A731-C845-878B-C2921A80AEAD}"/>
              </a:ext>
            </a:extLst>
          </p:cNvPr>
          <p:cNvSpPr>
            <a:spLocks noChangeShapeType="1"/>
          </p:cNvSpPr>
          <p:nvPr/>
        </p:nvSpPr>
        <p:spPr bwMode="auto">
          <a:xfrm flipH="1">
            <a:off x="7048500" y="4032250"/>
            <a:ext cx="492125" cy="0"/>
          </a:xfrm>
          <a:prstGeom prst="line">
            <a:avLst/>
          </a:prstGeom>
          <a:noFill/>
          <a:ln w="38100">
            <a:solidFill>
              <a:schemeClr val="tx2"/>
            </a:solidFill>
            <a:round/>
            <a:headEnd/>
            <a:tailEnd type="triangle" w="med" len="med"/>
          </a:ln>
          <a:extLst>
            <a:ext uri="{909E8E84-426E-40dd-AFC4-6F175D3DCCD1}"/>
          </a:extLst>
        </p:spPr>
        <p:txBody>
          <a:bodyPr wrap="none" lIns="67208" tIns="33605" rIns="67208" bIns="33605" rtlCol="1" anchor="ctr"/>
          <a:lstStyle/>
          <a:p>
            <a:pPr rtl="1" eaLnBrk="1" fontAlgn="auto" hangingPunct="1">
              <a:spcBef>
                <a:spcPts val="0"/>
              </a:spcBef>
              <a:spcAft>
                <a:spcPts val="0"/>
              </a:spcAft>
              <a:defRPr/>
            </a:pPr>
            <a:endParaRPr lang="en-US" dirty="0">
              <a:latin typeface="+mj-lt"/>
            </a:endParaRPr>
          </a:p>
        </p:txBody>
      </p:sp>
      <p:sp>
        <p:nvSpPr>
          <p:cNvPr id="11" name="Rectangle 33">
            <a:extLst>
              <a:ext uri="{FF2B5EF4-FFF2-40B4-BE49-F238E27FC236}">
                <a16:creationId xmlns:a16="http://schemas.microsoft.com/office/drawing/2014/main" id="{33539A48-0D80-864B-B9DF-9DA7AD586DC0}"/>
              </a:ext>
            </a:extLst>
          </p:cNvPr>
          <p:cNvSpPr>
            <a:spLocks noChangeArrowheads="1"/>
          </p:cNvSpPr>
          <p:nvPr/>
        </p:nvSpPr>
        <p:spPr bwMode="auto">
          <a:xfrm>
            <a:off x="4970463" y="2714625"/>
            <a:ext cx="1577975" cy="800100"/>
          </a:xfrm>
          <a:prstGeom prst="rect">
            <a:avLst/>
          </a:prstGeom>
          <a:solidFill>
            <a:schemeClr val="tx1">
              <a:lumMod val="75000"/>
              <a:lumOff val="25000"/>
            </a:schemeClr>
          </a:solidFill>
          <a:ln w="12700" algn="ctr">
            <a:noFill/>
            <a:miter lim="800000"/>
            <a:headEnd/>
            <a:tailEnd/>
          </a:ln>
          <a:effectLst/>
        </p:spPr>
        <p:txBody>
          <a:bodyPr wrap="none" rtlCol="1" anchor="ctr"/>
          <a:lstStyle/>
          <a:p>
            <a:pPr algn="ctr" rtl="1" eaLnBrk="1" fontAlgn="auto" hangingPunct="1">
              <a:spcBef>
                <a:spcPts val="0"/>
              </a:spcBef>
              <a:spcAft>
                <a:spcPts val="0"/>
              </a:spcAft>
              <a:defRPr/>
            </a:pPr>
            <a:r>
              <a:rPr lang="ar" b="1" dirty="0">
                <a:solidFill>
                  <a:srgbClr val="FFFFFF"/>
                </a:solidFill>
                <a:latin typeface="Arial" panose="020B0604020202020204" pitchFamily="34" charset="0"/>
                <a:ea typeface="ＭＳ Ｐゴシック" pitchFamily="28" charset="-128"/>
                <a:cs typeface="Arial" panose="020B0604020202020204" pitchFamily="34" charset="0"/>
              </a:rPr>
              <a:t>1,053 </a:t>
            </a:r>
          </a:p>
          <a:p>
            <a:pPr algn="ctr" rtl="1" eaLnBrk="1" fontAlgn="auto" hangingPunct="1">
              <a:spcBef>
                <a:spcPts val="0"/>
              </a:spcBef>
              <a:spcAft>
                <a:spcPts val="0"/>
              </a:spcAft>
              <a:defRPr/>
            </a:pPr>
            <a:r>
              <a:rPr lang="ar" b="1" strike="sngStrike" dirty="0">
                <a:solidFill>
                  <a:schemeClr val="bg1"/>
                </a:solidFill>
                <a:latin typeface="Arial" panose="020B0604020202020204" pitchFamily="34" charset="0"/>
                <a:ea typeface="ＭＳ Ｐゴシック" pitchFamily="28" charset="-128"/>
                <a:cs typeface="Arial" panose="020B0604020202020204" pitchFamily="34" charset="0"/>
              </a:rPr>
              <a:t>ال</a:t>
            </a:r>
            <a:r>
              <a:rPr lang="ar" b="1" dirty="0">
                <a:solidFill>
                  <a:schemeClr val="bg1"/>
                </a:solidFill>
                <a:latin typeface="Arial" panose="020B0604020202020204" pitchFamily="34" charset="0"/>
                <a:ea typeface="ＭＳ Ｐゴシック" pitchFamily="28" charset="-128"/>
                <a:cs typeface="Arial" panose="020B0604020202020204" pitchFamily="34" charset="0"/>
              </a:rPr>
              <a:t>مشار</a:t>
            </a:r>
            <a:r>
              <a:rPr lang="ar-EG" b="1" dirty="0" err="1">
                <a:solidFill>
                  <a:srgbClr val="FFFFFF"/>
                </a:solidFill>
                <a:latin typeface="Arial" panose="020B0604020202020204" pitchFamily="34" charset="0"/>
                <a:ea typeface="ＭＳ Ｐゴシック" pitchFamily="28" charset="-128"/>
                <a:cs typeface="Arial" panose="020B0604020202020204" pitchFamily="34" charset="0"/>
              </a:rPr>
              <a:t>كو</a:t>
            </a:r>
            <a:r>
              <a:rPr lang="ar" b="1" dirty="0">
                <a:solidFill>
                  <a:srgbClr val="FFFFFF"/>
                </a:solidFill>
                <a:latin typeface="Arial" panose="020B0604020202020204" pitchFamily="34" charset="0"/>
                <a:ea typeface="ＭＳ Ｐゴシック" pitchFamily="28" charset="-128"/>
                <a:cs typeface="Arial" panose="020B0604020202020204" pitchFamily="34" charset="0"/>
              </a:rPr>
              <a:t>ن</a:t>
            </a:r>
          </a:p>
        </p:txBody>
      </p:sp>
      <p:sp>
        <p:nvSpPr>
          <p:cNvPr id="12" name="Rectangle 34">
            <a:extLst>
              <a:ext uri="{FF2B5EF4-FFF2-40B4-BE49-F238E27FC236}">
                <a16:creationId xmlns:a16="http://schemas.microsoft.com/office/drawing/2014/main" id="{8FB5F6F4-A15F-0D46-9352-F16207AEDBC2}"/>
              </a:ext>
            </a:extLst>
          </p:cNvPr>
          <p:cNvSpPr>
            <a:spLocks noChangeArrowheads="1"/>
          </p:cNvSpPr>
          <p:nvPr/>
        </p:nvSpPr>
        <p:spPr bwMode="auto">
          <a:xfrm>
            <a:off x="7018338" y="1995488"/>
            <a:ext cx="1946150" cy="690562"/>
          </a:xfrm>
          <a:prstGeom prst="rect">
            <a:avLst/>
          </a:prstGeom>
          <a:solidFill>
            <a:srgbClr val="FF0000"/>
          </a:solidFill>
          <a:ln>
            <a:noFill/>
          </a:ln>
        </p:spPr>
        <p:txBody>
          <a:bodyPr wrap="none" rtlCol="1" anchor="ctr"/>
          <a:lstStyle>
            <a:lvl1pPr algn="r" rtl="1">
              <a:spcBef>
                <a:spcPct val="20000"/>
              </a:spcBef>
              <a:buFont typeface="Wingdings" charset="2"/>
              <a:buChar char="§"/>
              <a:defRPr sz="2000" b="1">
                <a:solidFill>
                  <a:schemeClr val="tx1"/>
                </a:solidFill>
                <a:latin typeface="Arial" charset="0"/>
                <a:ea typeface="ＭＳ Ｐゴシック" charset="-128"/>
              </a:defRPr>
            </a:lvl1pPr>
            <a:lvl2pPr marL="742950" indent="-285750" algn="r" rtl="1">
              <a:spcBef>
                <a:spcPct val="20000"/>
              </a:spcBef>
              <a:buFont typeface="Wingdings" charset="2"/>
              <a:buChar char="§"/>
              <a:defRPr>
                <a:solidFill>
                  <a:schemeClr val="tx1"/>
                </a:solidFill>
                <a:latin typeface="Arial" charset="0"/>
                <a:ea typeface="ＭＳ Ｐゴシック" charset="-128"/>
              </a:defRPr>
            </a:lvl2pPr>
            <a:lvl3pPr marL="1143000" indent="-228600" algn="r" rtl="1">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algn="r" rtl="1">
              <a:spcBef>
                <a:spcPct val="20000"/>
              </a:spcBef>
              <a:buFont typeface="Wingdings" charset="2"/>
              <a:buChar char="§"/>
              <a:defRPr sz="1400">
                <a:solidFill>
                  <a:schemeClr val="tx1"/>
                </a:solidFill>
                <a:latin typeface="Arial" charset="0"/>
                <a:ea typeface="ＭＳ Ｐゴシック" charset="-128"/>
              </a:defRPr>
            </a:lvl4pPr>
            <a:lvl5pPr marL="2057400" indent="-228600" algn="r" rtl="1">
              <a:spcBef>
                <a:spcPct val="20000"/>
              </a:spcBef>
              <a:buFont typeface="Wingdings" charset="2"/>
              <a:buChar char="§"/>
              <a:defRPr sz="2000">
                <a:solidFill>
                  <a:schemeClr val="tx1"/>
                </a:solidFill>
                <a:latin typeface="Arial" charset="0"/>
                <a:ea typeface="ＭＳ Ｐゴシック" charset="-128"/>
              </a:defRPr>
            </a:lvl5pPr>
            <a:lvl6pPr marL="25146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algn="ctr" rtl="1" eaLnBrk="1" fontAlgn="auto" hangingPunct="1">
              <a:spcBef>
                <a:spcPct val="0"/>
              </a:spcBef>
              <a:spcAft>
                <a:spcPts val="0"/>
              </a:spcAft>
              <a:buFontTx/>
              <a:buNone/>
              <a:defRPr/>
            </a:pPr>
            <a:r>
              <a:rPr lang="ar" sz="1500" dirty="0">
                <a:solidFill>
                  <a:srgbClr val="FFFFFF"/>
                </a:solidFill>
                <a:latin typeface="Arial" panose="020B0604020202020204" pitchFamily="34" charset="0"/>
                <a:cs typeface="Arial" panose="020B0604020202020204" pitchFamily="34" charset="0"/>
              </a:rPr>
              <a:t>تينوفوفير ألافيناميد/</a:t>
            </a:r>
            <a:endParaRPr lang="en-US" sz="1500" dirty="0">
              <a:solidFill>
                <a:srgbClr val="FFFFFF"/>
              </a:solidFill>
              <a:latin typeface="Arial" panose="020B0604020202020204" pitchFamily="34" charset="0"/>
              <a:cs typeface="Arial" panose="020B0604020202020204" pitchFamily="34" charset="0"/>
            </a:endParaRPr>
          </a:p>
          <a:p>
            <a:pPr algn="ctr" rtl="1" eaLnBrk="1" fontAlgn="auto" hangingPunct="1">
              <a:spcBef>
                <a:spcPct val="0"/>
              </a:spcBef>
              <a:spcAft>
                <a:spcPts val="0"/>
              </a:spcAft>
              <a:buFontTx/>
              <a:buNone/>
              <a:defRPr/>
            </a:pPr>
            <a:r>
              <a:rPr lang="ar" sz="1500" dirty="0">
                <a:solidFill>
                  <a:srgbClr val="FFFFFF"/>
                </a:solidFill>
                <a:latin typeface="Arial" panose="020B0604020202020204" pitchFamily="34" charset="0"/>
                <a:cs typeface="Arial" panose="020B0604020202020204" pitchFamily="34" charset="0"/>
              </a:rPr>
              <a:t>إيمتريسيتابين+دولوتغرافير</a:t>
            </a:r>
            <a:endParaRPr lang="en-US" altLang="en-US" sz="1500" dirty="0">
              <a:solidFill>
                <a:srgbClr val="FFFFFF"/>
              </a:solidFill>
              <a:latin typeface="Arial" panose="020B0604020202020204" pitchFamily="34" charset="0"/>
              <a:cs typeface="Arial" panose="020B0604020202020204" pitchFamily="34" charset="0"/>
            </a:endParaRPr>
          </a:p>
          <a:p>
            <a:pPr algn="ctr" rtl="1" eaLnBrk="1" fontAlgn="auto" hangingPunct="1">
              <a:spcBef>
                <a:spcPct val="0"/>
              </a:spcBef>
              <a:spcAft>
                <a:spcPts val="0"/>
              </a:spcAft>
              <a:buFontTx/>
              <a:buNone/>
              <a:defRPr/>
            </a:pPr>
            <a:r>
              <a:rPr lang="ar" sz="1500" dirty="0">
                <a:solidFill>
                  <a:srgbClr val="FFFFFF"/>
                </a:solidFill>
                <a:latin typeface="Arial" panose="020B0604020202020204" pitchFamily="34" charset="0"/>
                <a:cs typeface="Arial" panose="020B0604020202020204" pitchFamily="34" charset="0"/>
              </a:rPr>
              <a:t>العدد = 351</a:t>
            </a:r>
          </a:p>
        </p:txBody>
      </p:sp>
      <p:sp>
        <p:nvSpPr>
          <p:cNvPr id="13" name="Rectangle 35">
            <a:extLst>
              <a:ext uri="{FF2B5EF4-FFF2-40B4-BE49-F238E27FC236}">
                <a16:creationId xmlns:a16="http://schemas.microsoft.com/office/drawing/2014/main" id="{69D03A22-B780-E44D-ADAE-C9523812B16B}"/>
              </a:ext>
            </a:extLst>
          </p:cNvPr>
          <p:cNvSpPr>
            <a:spLocks noChangeArrowheads="1"/>
          </p:cNvSpPr>
          <p:nvPr/>
        </p:nvSpPr>
        <p:spPr bwMode="auto">
          <a:xfrm>
            <a:off x="7048500" y="3382963"/>
            <a:ext cx="1987996" cy="523875"/>
          </a:xfrm>
          <a:prstGeom prst="rect">
            <a:avLst/>
          </a:prstGeom>
          <a:solidFill>
            <a:schemeClr val="accent3">
              <a:lumMod val="50000"/>
            </a:schemeClr>
          </a:solidFill>
          <a:ln>
            <a:noFill/>
          </a:ln>
        </p:spPr>
        <p:txBody>
          <a:bodyPr wrap="none" rtlCol="1" anchor="ctr"/>
          <a:lstStyle>
            <a:lvl1pPr algn="r" rtl="1">
              <a:spcBef>
                <a:spcPct val="20000"/>
              </a:spcBef>
              <a:buFont typeface="Wingdings" charset="2"/>
              <a:buChar char="§"/>
              <a:defRPr sz="2000" b="1">
                <a:solidFill>
                  <a:schemeClr val="tx1"/>
                </a:solidFill>
                <a:latin typeface="Arial" charset="0"/>
                <a:ea typeface="ＭＳ Ｐゴシック" charset="-128"/>
              </a:defRPr>
            </a:lvl1pPr>
            <a:lvl2pPr marL="742950" indent="-285750" algn="r" rtl="1">
              <a:spcBef>
                <a:spcPct val="20000"/>
              </a:spcBef>
              <a:buFont typeface="Wingdings" charset="2"/>
              <a:buChar char="§"/>
              <a:defRPr>
                <a:solidFill>
                  <a:schemeClr val="tx1"/>
                </a:solidFill>
                <a:latin typeface="Arial" charset="0"/>
                <a:ea typeface="ＭＳ Ｐゴシック" charset="-128"/>
              </a:defRPr>
            </a:lvl2pPr>
            <a:lvl3pPr marL="1143000" indent="-228600" algn="r" rtl="1">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algn="r" rtl="1">
              <a:spcBef>
                <a:spcPct val="20000"/>
              </a:spcBef>
              <a:buFont typeface="Wingdings" charset="2"/>
              <a:buChar char="§"/>
              <a:defRPr sz="1400">
                <a:solidFill>
                  <a:schemeClr val="tx1"/>
                </a:solidFill>
                <a:latin typeface="Arial" charset="0"/>
                <a:ea typeface="ＭＳ Ｐゴシック" charset="-128"/>
              </a:defRPr>
            </a:lvl4pPr>
            <a:lvl5pPr marL="2057400" indent="-228600" algn="r" rtl="1">
              <a:spcBef>
                <a:spcPct val="20000"/>
              </a:spcBef>
              <a:buFont typeface="Wingdings" charset="2"/>
              <a:buChar char="§"/>
              <a:defRPr sz="2000">
                <a:solidFill>
                  <a:schemeClr val="tx1"/>
                </a:solidFill>
                <a:latin typeface="Arial" charset="0"/>
                <a:ea typeface="ＭＳ Ｐゴシック" charset="-128"/>
              </a:defRPr>
            </a:lvl5pPr>
            <a:lvl6pPr marL="25146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algn="ctr" rtl="1" eaLnBrk="1" fontAlgn="auto" hangingPunct="1">
              <a:spcBef>
                <a:spcPct val="0"/>
              </a:spcBef>
              <a:spcAft>
                <a:spcPts val="0"/>
              </a:spcAft>
              <a:buFont typeface="Wingdings" charset="2"/>
              <a:buNone/>
              <a:defRPr/>
            </a:pPr>
            <a:r>
              <a:rPr lang="ar" sz="1400" dirty="0">
                <a:solidFill>
                  <a:srgbClr val="FFFFFF"/>
                </a:solidFill>
                <a:latin typeface="Arial" panose="020B0604020202020204" pitchFamily="34" charset="0"/>
                <a:cs typeface="Arial" panose="020B0604020202020204" pitchFamily="34" charset="0"/>
              </a:rPr>
              <a:t>تينوفوفير/إيمتريسيتابين/إيفافيرينز   </a:t>
            </a:r>
          </a:p>
          <a:p>
            <a:pPr algn="ctr" rtl="1" eaLnBrk="1" fontAlgn="auto" hangingPunct="1">
              <a:spcBef>
                <a:spcPct val="0"/>
              </a:spcBef>
              <a:spcAft>
                <a:spcPts val="0"/>
              </a:spcAft>
              <a:buFontTx/>
              <a:buNone/>
              <a:defRPr/>
            </a:pPr>
            <a:r>
              <a:rPr lang="ar" sz="1400" dirty="0">
                <a:solidFill>
                  <a:srgbClr val="FFFFFF"/>
                </a:solidFill>
                <a:latin typeface="Arial" panose="020B0604020202020204" pitchFamily="34" charset="0"/>
                <a:cs typeface="Arial" panose="020B0604020202020204" pitchFamily="34" charset="0"/>
              </a:rPr>
              <a:t>العدد = 351</a:t>
            </a:r>
          </a:p>
        </p:txBody>
      </p:sp>
      <p:sp>
        <p:nvSpPr>
          <p:cNvPr id="14" name="Line 12">
            <a:extLst>
              <a:ext uri="{FF2B5EF4-FFF2-40B4-BE49-F238E27FC236}">
                <a16:creationId xmlns:a16="http://schemas.microsoft.com/office/drawing/2014/main" id="{1E3EAAF3-8598-D548-9404-0F971D5529AD}"/>
              </a:ext>
            </a:extLst>
          </p:cNvPr>
          <p:cNvSpPr>
            <a:spLocks noChangeShapeType="1"/>
          </p:cNvSpPr>
          <p:nvPr/>
        </p:nvSpPr>
        <p:spPr bwMode="auto">
          <a:xfrm flipV="1">
            <a:off x="6727825" y="2535238"/>
            <a:ext cx="277813" cy="414337"/>
          </a:xfrm>
          <a:prstGeom prst="line">
            <a:avLst/>
          </a:prstGeom>
          <a:noFill/>
          <a:ln w="38100">
            <a:solidFill>
              <a:schemeClr val="tx1"/>
            </a:solidFill>
            <a:round/>
            <a:headEnd/>
            <a:tailEnd type="triangle" w="med" len="med"/>
          </a:ln>
          <a:extLst>
            <a:ext uri="{909E8E84-426E-40dd-AFC4-6F175D3DCCD1}"/>
          </a:extLst>
        </p:spPr>
        <p:txBody>
          <a:bodyPr wrap="none" lIns="67208" tIns="33605" rIns="67208" bIns="33605" rtlCol="1" anchor="ctr"/>
          <a:lstStyle/>
          <a:p>
            <a:pPr rtl="1" eaLnBrk="1" fontAlgn="auto" hangingPunct="1">
              <a:spcBef>
                <a:spcPts val="0"/>
              </a:spcBef>
              <a:spcAft>
                <a:spcPts val="0"/>
              </a:spcAft>
              <a:defRPr/>
            </a:pPr>
            <a:endParaRPr lang="en-US" sz="1350" dirty="0">
              <a:latin typeface="Franklin Gothic Book" panose="020B0503020102020204" pitchFamily="34" charset="0"/>
            </a:endParaRPr>
          </a:p>
        </p:txBody>
      </p:sp>
      <p:sp>
        <p:nvSpPr>
          <p:cNvPr id="15" name="Line 12">
            <a:extLst>
              <a:ext uri="{FF2B5EF4-FFF2-40B4-BE49-F238E27FC236}">
                <a16:creationId xmlns:a16="http://schemas.microsoft.com/office/drawing/2014/main" id="{7CAAE609-3101-B848-BD1E-4612D91E290C}"/>
              </a:ext>
            </a:extLst>
          </p:cNvPr>
          <p:cNvSpPr>
            <a:spLocks noChangeShapeType="1"/>
          </p:cNvSpPr>
          <p:nvPr/>
        </p:nvSpPr>
        <p:spPr bwMode="auto">
          <a:xfrm>
            <a:off x="6738938" y="3163888"/>
            <a:ext cx="279400" cy="388937"/>
          </a:xfrm>
          <a:prstGeom prst="line">
            <a:avLst/>
          </a:prstGeom>
          <a:noFill/>
          <a:ln w="38100">
            <a:solidFill>
              <a:schemeClr val="tx1"/>
            </a:solidFill>
            <a:round/>
            <a:headEnd/>
            <a:tailEnd type="triangle" w="med" len="med"/>
          </a:ln>
          <a:extLst>
            <a:ext uri="{909E8E84-426E-40dd-AFC4-6F175D3DCCD1}"/>
          </a:extLst>
        </p:spPr>
        <p:txBody>
          <a:bodyPr wrap="none" lIns="67208" tIns="33605" rIns="67208" bIns="33605" rtlCol="1" anchor="ctr"/>
          <a:lstStyle/>
          <a:p>
            <a:pPr rtl="1" eaLnBrk="1" fontAlgn="auto" hangingPunct="1">
              <a:spcBef>
                <a:spcPts val="0"/>
              </a:spcBef>
              <a:spcAft>
                <a:spcPts val="0"/>
              </a:spcAft>
              <a:defRPr/>
            </a:pPr>
            <a:endParaRPr lang="en-US" sz="1350" dirty="0">
              <a:latin typeface="Franklin Gothic Book" panose="020B0503020102020204" pitchFamily="34" charset="0"/>
            </a:endParaRPr>
          </a:p>
        </p:txBody>
      </p:sp>
      <p:sp>
        <p:nvSpPr>
          <p:cNvPr id="16" name="Rectangle 34">
            <a:extLst>
              <a:ext uri="{FF2B5EF4-FFF2-40B4-BE49-F238E27FC236}">
                <a16:creationId xmlns:a16="http://schemas.microsoft.com/office/drawing/2014/main" id="{F097E1E4-EB6F-034C-B9D1-BCF16AE5B93C}"/>
              </a:ext>
            </a:extLst>
          </p:cNvPr>
          <p:cNvSpPr>
            <a:spLocks noChangeArrowheads="1"/>
          </p:cNvSpPr>
          <p:nvPr/>
        </p:nvSpPr>
        <p:spPr bwMode="auto">
          <a:xfrm>
            <a:off x="7042150" y="2763838"/>
            <a:ext cx="1697038" cy="541337"/>
          </a:xfrm>
          <a:prstGeom prst="rect">
            <a:avLst/>
          </a:prstGeom>
          <a:solidFill>
            <a:schemeClr val="accent1">
              <a:lumMod val="50000"/>
            </a:schemeClr>
          </a:solidFill>
          <a:ln>
            <a:noFill/>
          </a:ln>
        </p:spPr>
        <p:txBody>
          <a:bodyPr wrap="none" rtlCol="1" anchor="ctr"/>
          <a:lstStyle>
            <a:lvl1pPr algn="r" rtl="1">
              <a:spcBef>
                <a:spcPct val="20000"/>
              </a:spcBef>
              <a:buFont typeface="Wingdings" charset="2"/>
              <a:buChar char="§"/>
              <a:defRPr sz="2000" b="1">
                <a:solidFill>
                  <a:schemeClr val="tx1"/>
                </a:solidFill>
                <a:latin typeface="Arial" charset="0"/>
                <a:ea typeface="ＭＳ Ｐゴシック" charset="-128"/>
              </a:defRPr>
            </a:lvl1pPr>
            <a:lvl2pPr marL="742950" indent="-285750" algn="r" rtl="1">
              <a:spcBef>
                <a:spcPct val="20000"/>
              </a:spcBef>
              <a:buFont typeface="Wingdings" charset="2"/>
              <a:buChar char="§"/>
              <a:defRPr>
                <a:solidFill>
                  <a:schemeClr val="tx1"/>
                </a:solidFill>
                <a:latin typeface="Arial" charset="0"/>
                <a:ea typeface="ＭＳ Ｐゴシック" charset="-128"/>
              </a:defRPr>
            </a:lvl2pPr>
            <a:lvl3pPr marL="1143000" indent="-228600" algn="r" rtl="1">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algn="r" rtl="1">
              <a:spcBef>
                <a:spcPct val="20000"/>
              </a:spcBef>
              <a:buFont typeface="Wingdings" charset="2"/>
              <a:buChar char="§"/>
              <a:defRPr sz="1400">
                <a:solidFill>
                  <a:schemeClr val="tx1"/>
                </a:solidFill>
                <a:latin typeface="Arial" charset="0"/>
                <a:ea typeface="ＭＳ Ｐゴシック" charset="-128"/>
              </a:defRPr>
            </a:lvl4pPr>
            <a:lvl5pPr marL="2057400" indent="-228600" algn="r" rtl="1">
              <a:spcBef>
                <a:spcPct val="20000"/>
              </a:spcBef>
              <a:buFont typeface="Wingdings" charset="2"/>
              <a:buChar char="§"/>
              <a:defRPr sz="2000">
                <a:solidFill>
                  <a:schemeClr val="tx1"/>
                </a:solidFill>
                <a:latin typeface="Arial" charset="0"/>
                <a:ea typeface="ＭＳ Ｐゴシック" charset="-128"/>
              </a:defRPr>
            </a:lvl5pPr>
            <a:lvl6pPr marL="25146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algn="r" rtl="1"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algn="ctr" rtl="1" eaLnBrk="1" fontAlgn="auto" hangingPunct="1">
              <a:spcBef>
                <a:spcPct val="0"/>
              </a:spcBef>
              <a:spcAft>
                <a:spcPts val="0"/>
              </a:spcAft>
              <a:buFont typeface="Wingdings" charset="2"/>
              <a:buNone/>
              <a:defRPr/>
            </a:pPr>
            <a:r>
              <a:rPr lang="ar" sz="1500" dirty="0">
                <a:solidFill>
                  <a:srgbClr val="FFFFFF"/>
                </a:solidFill>
                <a:latin typeface="Arial" panose="020B0604020202020204" pitchFamily="34" charset="0"/>
                <a:cs typeface="Arial" panose="020B0604020202020204" pitchFamily="34" charset="0"/>
              </a:rPr>
              <a:t>TDF/FTC+DTG  </a:t>
            </a:r>
          </a:p>
          <a:p>
            <a:pPr algn="ctr" rtl="1" eaLnBrk="1" fontAlgn="auto" hangingPunct="1">
              <a:spcBef>
                <a:spcPct val="0"/>
              </a:spcBef>
              <a:spcAft>
                <a:spcPts val="0"/>
              </a:spcAft>
              <a:buFontTx/>
              <a:buNone/>
              <a:defRPr/>
            </a:pPr>
            <a:r>
              <a:rPr lang="ar" sz="1500" dirty="0">
                <a:solidFill>
                  <a:srgbClr val="FFFFFF"/>
                </a:solidFill>
                <a:latin typeface="Arial" panose="020B0604020202020204" pitchFamily="34" charset="0"/>
                <a:cs typeface="Arial" panose="020B0604020202020204" pitchFamily="34" charset="0"/>
              </a:rPr>
              <a:t>العدد = 351</a:t>
            </a:r>
          </a:p>
        </p:txBody>
      </p:sp>
      <p:sp>
        <p:nvSpPr>
          <p:cNvPr id="17" name="Line 12">
            <a:extLst>
              <a:ext uri="{FF2B5EF4-FFF2-40B4-BE49-F238E27FC236}">
                <a16:creationId xmlns:a16="http://schemas.microsoft.com/office/drawing/2014/main" id="{0A73D6AD-48B1-7B45-9596-C4982F49E30F}"/>
              </a:ext>
            </a:extLst>
          </p:cNvPr>
          <p:cNvSpPr>
            <a:spLocks noChangeShapeType="1"/>
          </p:cNvSpPr>
          <p:nvPr/>
        </p:nvSpPr>
        <p:spPr bwMode="auto">
          <a:xfrm flipV="1">
            <a:off x="6737350" y="3052763"/>
            <a:ext cx="277813" cy="0"/>
          </a:xfrm>
          <a:prstGeom prst="line">
            <a:avLst/>
          </a:prstGeom>
          <a:noFill/>
          <a:ln w="38100">
            <a:solidFill>
              <a:schemeClr val="tx1"/>
            </a:solidFill>
            <a:round/>
            <a:headEnd/>
            <a:tailEnd type="triangle" w="med" len="med"/>
          </a:ln>
          <a:extLst>
            <a:ext uri="{909E8E84-426E-40dd-AFC4-6F175D3DCCD1}"/>
          </a:extLst>
        </p:spPr>
        <p:txBody>
          <a:bodyPr wrap="none" lIns="67208" tIns="33605" rIns="67208" bIns="33605" rtlCol="1" anchor="ctr"/>
          <a:lstStyle/>
          <a:p>
            <a:pPr rtl="1" eaLnBrk="1" fontAlgn="auto" hangingPunct="1">
              <a:spcBef>
                <a:spcPts val="0"/>
              </a:spcBef>
              <a:spcAft>
                <a:spcPts val="0"/>
              </a:spcAft>
              <a:defRPr/>
            </a:pPr>
            <a:endParaRPr lang="en-US" sz="1350" dirty="0">
              <a:latin typeface="Franklin Gothic Book" panose="020B0503020102020204" pitchFamily="34" charset="0"/>
            </a:endParaRPr>
          </a:p>
        </p:txBody>
      </p:sp>
      <p:sp>
        <p:nvSpPr>
          <p:cNvPr id="19" name="Rectangle 18">
            <a:hlinkClick r:id="rId4" action="ppaction://hlinksldjump"/>
            <a:extLst>
              <a:ext uri="{FF2B5EF4-FFF2-40B4-BE49-F238E27FC236}">
                <a16:creationId xmlns:a16="http://schemas.microsoft.com/office/drawing/2014/main" id="{EA3D231D-E783-4FC6-A700-1C20C2EB54D8}"/>
              </a:ext>
            </a:extLst>
          </p:cNvPr>
          <p:cNvSpPr/>
          <p:nvPr/>
        </p:nvSpPr>
        <p:spPr>
          <a:xfrm>
            <a:off x="250825" y="260350"/>
            <a:ext cx="865188"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eaLnBrk="1" fontAlgn="auto" hangingPunct="1">
              <a:spcBef>
                <a:spcPts val="0"/>
              </a:spcBef>
              <a:spcAft>
                <a:spcPts val="0"/>
              </a:spcAft>
              <a:defRPr/>
            </a:pPr>
            <a:endParaRPr lang="en-US" dirty="0"/>
          </a:p>
        </p:txBody>
      </p:sp>
      <p:sp>
        <p:nvSpPr>
          <p:cNvPr id="20" name="TextBox 19">
            <a:extLst>
              <a:ext uri="{FF2B5EF4-FFF2-40B4-BE49-F238E27FC236}">
                <a16:creationId xmlns:a16="http://schemas.microsoft.com/office/drawing/2014/main" id="{A0D1D313-B6B9-4205-AEE0-324A23CDB641}"/>
              </a:ext>
            </a:extLst>
          </p:cNvPr>
          <p:cNvSpPr txBox="1"/>
          <p:nvPr/>
        </p:nvSpPr>
        <p:spPr>
          <a:xfrm>
            <a:off x="6948488" y="6092825"/>
            <a:ext cx="2195512" cy="415925"/>
          </a:xfrm>
          <a:prstGeom prst="rect">
            <a:avLst/>
          </a:prstGeom>
          <a:noFill/>
        </p:spPr>
        <p:txBody>
          <a:bodyPr rtlCol="0">
            <a:spAutoFit/>
          </a:bodyPr>
          <a:lstStyle/>
          <a:p>
            <a:pPr rtl="0" eaLnBrk="1" fontAlgn="auto" hangingPunct="1">
              <a:spcBef>
                <a:spcPts val="0"/>
              </a:spcBef>
              <a:spcAft>
                <a:spcPts val="0"/>
              </a:spcAft>
              <a:defRPr/>
            </a:pPr>
            <a:r>
              <a:rPr lang="fr" sz="1050">
                <a:latin typeface="Arial" panose="020B0604020202020204" pitchFamily="34" charset="0"/>
                <a:cs typeface="Arial" panose="020B0604020202020204" pitchFamily="34" charset="0"/>
                <a:hlinkClick r:id="rId5"/>
              </a:rPr>
              <a:t>Waalewijn, WEAB0401LB</a:t>
            </a:r>
            <a:endParaRPr lang="en-GB" sz="1050" dirty="0">
              <a:latin typeface="Arial" panose="020B0604020202020204" pitchFamily="34" charset="0"/>
              <a:cs typeface="Arial" panose="020B0604020202020204" pitchFamily="34" charset="0"/>
            </a:endParaRPr>
          </a:p>
          <a:p>
            <a:pPr rtl="0" eaLnBrk="1" fontAlgn="auto" hangingPunct="1">
              <a:spcBef>
                <a:spcPts val="0"/>
              </a:spcBef>
              <a:spcAft>
                <a:spcPts val="0"/>
              </a:spcAft>
              <a:defRPr/>
            </a:pPr>
            <a:endParaRPr lang="en-US" sz="10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18771</TotalTime>
  <Words>5156</Words>
  <Application>Microsoft Office PowerPoint</Application>
  <PresentationFormat>On-screen Show (4:3)</PresentationFormat>
  <Paragraphs>370</Paragraphs>
  <Slides>22</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ＭＳ Ｐゴシック</vt:lpstr>
      <vt:lpstr>Arial</vt:lpstr>
      <vt:lpstr>Calibri</vt:lpstr>
      <vt:lpstr>Franklin Gothic Book</vt:lpstr>
      <vt:lpstr>Wingdings</vt:lpstr>
      <vt:lpstr>Office Theme</vt:lpstr>
      <vt:lpstr>Chart</vt:lpstr>
      <vt:lpstr>PowerPoint Presentation</vt:lpstr>
      <vt:lpstr>PowerPoint Presentation</vt:lpstr>
      <vt:lpstr>PowerPoint Presentation</vt:lpstr>
      <vt:lpstr>دولوتغرافير عيوب الأنبوب العصبي</vt:lpstr>
      <vt:lpstr>دولوتغرافير عيوب الأنبوب العصبي: نتائج دراسة Tsepamo</vt:lpstr>
      <vt:lpstr>دولوتغرافير عيوب الأنبوب العصبي: مسح إضافي</vt:lpstr>
      <vt:lpstr>دولوتغرافير إرشادات منظمة الصحة العالمية 2019</vt:lpstr>
      <vt:lpstr>دولوتغرافير جرعات الأطفال: دراسة Odyssey</vt:lpstr>
      <vt:lpstr>دولوتغرافير دراسة ADVANCE: أنظمة الخط الأول</vt:lpstr>
      <vt:lpstr>دولوتغرافير دراسة ADVANCE، نتائج أولية</vt:lpstr>
      <vt:lpstr>دولوتغرافير زيادة الوزن مع العلاجات المضادة للفيروسات الارتجاعية</vt:lpstr>
      <vt:lpstr>دولوتغرافير زيادة الوزن في دراسة ADVANCE</vt:lpstr>
      <vt:lpstr>تبسيط العلاج الخط الأول، نظام ثنائي العقار: GEMINI 1&amp;2</vt:lpstr>
      <vt:lpstr>تبسيط العلاج نظام ثنائي العقار للمداومة: TANGO</vt:lpstr>
      <vt:lpstr>تبسيط العلاج قبول العلاجات المضادة للفيروسات القهقرية الطويلة المفعول عبر بالحقن: دراسة ATLAS</vt:lpstr>
      <vt:lpstr>السل/فيروس نقص المناعة البشري تحسين الوقاية من السل ورعايته وعلاجه لدى المصابين بفيروس HIV</vt:lpstr>
      <vt:lpstr>السل/فيروس نقص المناعة البشري تحسين الوقاية من السل</vt:lpstr>
      <vt:lpstr>السل/فيروس نقص المناعة البشري العلاجات المضادة للفيروسات القهقرية كخط أول في العدوى المشتركة بالسل</vt:lpstr>
      <vt:lpstr>عوامل تجريبية إسلاترافير ودورافيرين</vt:lpstr>
      <vt:lpstr>عوامل تجريبية  فوستيمسافير، دراسة BRIGHTE</vt:lpstr>
      <vt:lpstr>عوامل تجريبية  GS-6207، مثبط كابسيد</vt:lpstr>
      <vt:lpstr>معلومات علمية سريرية مهمة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612</cp:revision>
  <cp:lastPrinted>2019-11-18T07:13:35Z</cp:lastPrinted>
  <dcterms:created xsi:type="dcterms:W3CDTF">2015-07-06T08:16:27Z</dcterms:created>
  <dcterms:modified xsi:type="dcterms:W3CDTF">2020-05-13T12:09:28Z</dcterms:modified>
</cp:coreProperties>
</file>