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sldIdLst>
    <p:sldId id="343" r:id="rId2"/>
    <p:sldId id="342" r:id="rId3"/>
    <p:sldId id="312" r:id="rId4"/>
    <p:sldId id="313" r:id="rId5"/>
    <p:sldId id="280" r:id="rId6"/>
    <p:sldId id="272" r:id="rId7"/>
    <p:sldId id="276" r:id="rId8"/>
    <p:sldId id="271" r:id="rId9"/>
    <p:sldId id="263" r:id="rId10"/>
    <p:sldId id="275" r:id="rId11"/>
    <p:sldId id="264" r:id="rId12"/>
    <p:sldId id="315" r:id="rId13"/>
    <p:sldId id="318" r:id="rId14"/>
    <p:sldId id="321" r:id="rId15"/>
    <p:sldId id="262" r:id="rId16"/>
    <p:sldId id="319" r:id="rId17"/>
    <p:sldId id="320" r:id="rId18"/>
    <p:sldId id="322" r:id="rId19"/>
  </p:sldIdLst>
  <p:sldSz cx="9144000" cy="6858000" type="screen4x3"/>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ina" initials="I" lastIdx="0" clrIdx="0"/>
  <p:cmAuthor id="1" name="Elisa de Castro Alvarez" initials="EdCA" lastIdx="6" clrIdx="1">
    <p:extLst/>
  </p:cmAuthor>
  <p:cmAuthor id="2" name="Laura Fernandez Diaz" initials="LFD" lastIdx="27" clrIdx="2">
    <p:extLst/>
  </p:cmAuthor>
  <p:cmAuthor id="3" name="Irina Lut" initials="IL" lastIdx="5" clrIdx="3"/>
  <p:cmAuthor id="4" name="K A" initials="KA" lastIdx="1" clrIdx="4">
    <p:extLst>
      <p:ext uri="{19B8F6BF-5375-455C-9EA6-DF929625EA0E}">
        <p15:presenceInfo xmlns:p15="http://schemas.microsoft.com/office/powerpoint/2012/main" userId="72c689f50b793d28" providerId="Windows Live"/>
      </p:ext>
    </p:extLst>
  </p:cmAuthor>
  <p:cmAuthor id="5" name="Radoslava Serakova" initials="RS" lastIdx="7" clrIdx="5">
    <p:extLst>
      <p:ext uri="{19B8F6BF-5375-455C-9EA6-DF929625EA0E}">
        <p15:presenceInfo xmlns:p15="http://schemas.microsoft.com/office/powerpoint/2012/main" userId="S-1-5-21-1220945662-2139871995-725345543-10306" providerId="AD"/>
      </p:ext>
    </p:extLst>
  </p:cmAuthor>
  <p:cmAuthor id="6" name="Erika Lundström" initials="EL" lastIdx="5" clrIdx="6">
    <p:extLst>
      <p:ext uri="{19B8F6BF-5375-455C-9EA6-DF929625EA0E}">
        <p15:presenceInfo xmlns:p15="http://schemas.microsoft.com/office/powerpoint/2012/main" userId="S-1-5-21-1220945662-2139871995-725345543-11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1B"/>
    <a:srgbClr val="E3000F"/>
    <a:srgbClr val="E6000F"/>
    <a:srgbClr val="ED5C66"/>
    <a:srgbClr val="FE8946"/>
    <a:srgbClr val="818386"/>
    <a:srgbClr val="3DB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215" autoAdjust="0"/>
    <p:restoredTop sz="94343" autoAdjust="0"/>
  </p:normalViewPr>
  <p:slideViewPr>
    <p:cSldViewPr>
      <p:cViewPr varScale="1">
        <p:scale>
          <a:sx n="112" d="100"/>
          <a:sy n="112" d="100"/>
        </p:scale>
        <p:origin x="1320" y="96"/>
      </p:cViewPr>
      <p:guideLst>
        <p:guide orient="horz" pos="2160"/>
        <p:guide pos="2880"/>
      </p:guideLst>
    </p:cSldViewPr>
  </p:slideViewPr>
  <p:notesTextViewPr>
    <p:cViewPr>
      <p:scale>
        <a:sx n="3" d="2"/>
        <a:sy n="3" d="2"/>
      </p:scale>
      <p:origin x="0" y="0"/>
    </p:cViewPr>
  </p:notesTextViewPr>
  <p:notesViewPr>
    <p:cSldViewPr>
      <p:cViewPr varScale="1">
        <p:scale>
          <a:sx n="93" d="100"/>
          <a:sy n="93" d="100"/>
        </p:scale>
        <p:origin x="362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1"/>
          <a:lstStyle>
            <a:lvl1pPr algn="r" rtl="1">
              <a:defRPr sz="1200"/>
            </a:lvl1pPr>
          </a:lstStyle>
          <a:p>
            <a:pPr rtl="1"/>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1"/>
          <a:lstStyle>
            <a:lvl1pPr algn="r" rtl="1">
              <a:defRPr sz="1200"/>
            </a:lvl1pPr>
          </a:lstStyle>
          <a:p>
            <a:pPr rtl="1"/>
            <a:r>
              <a:rPr lang="en-GB" smtClean="0"/>
              <a:t>11/10/2019</a:t>
            </a:r>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pPr rtl="1"/>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1" anchor="b"/>
          <a:lstStyle>
            <a:lvl1pPr algn="r" rtl="1">
              <a:defRPr sz="1200"/>
            </a:lvl1pPr>
          </a:lstStyle>
          <a:p>
            <a:pPr rtl="1"/>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1" anchor="b"/>
          <a:lstStyle>
            <a:lvl1pPr algn="r" rtl="1">
              <a:defRPr sz="1200"/>
            </a:lvl1pPr>
          </a:lstStyle>
          <a:p>
            <a:pPr rtl="1"/>
            <a:fld id="{6FC7D159-9DD4-41A1-915D-943A0A890F2B}" type="slidenum">
              <a:rPr lang="en-GB" smtClean="0"/>
              <a:t>‹#›</a:t>
            </a:fld>
            <a:endParaRPr lang="en-GB"/>
          </a:p>
        </p:txBody>
      </p:sp>
    </p:spTree>
    <p:extLst>
      <p:ext uri="{BB962C8B-B14F-4D97-AF65-F5344CB8AC3E}">
        <p14:creationId xmlns:p14="http://schemas.microsoft.com/office/powerpoint/2010/main" val="157268854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endParaRPr lang="en-US" dirty="0"/>
          </a:p>
        </p:txBody>
      </p:sp>
      <p:sp>
        <p:nvSpPr>
          <p:cNvPr id="4" name="Slide Number Placeholder 3"/>
          <p:cNvSpPr>
            <a:spLocks noGrp="1"/>
          </p:cNvSpPr>
          <p:nvPr>
            <p:ph type="sldNum" sz="quarter" idx="10"/>
          </p:nvPr>
        </p:nvSpPr>
        <p:spPr/>
        <p:txBody>
          <a:bodyPr rtlCol="1"/>
          <a:lstStyle/>
          <a:p>
            <a:pPr rtl="1"/>
            <a:fld id="{6FC7D159-9DD4-41A1-915D-943A0A890F2B}" type="slidenum">
              <a:rPr lang="en-GB" smtClean="0"/>
              <a:t>2</a:t>
            </a:fld>
            <a:endParaRPr lang="en-GB"/>
          </a:p>
        </p:txBody>
      </p:sp>
    </p:spTree>
    <p:extLst>
      <p:ext uri="{BB962C8B-B14F-4D97-AF65-F5344CB8AC3E}">
        <p14:creationId xmlns:p14="http://schemas.microsoft.com/office/powerpoint/2010/main" val="2041210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تسعى البحوث على المسيطرين المتميزين (EC) إلى التعرف على العوامل الفيروسية والمناعية المرتبطة بالسيطرة على فيروس HIV دون علاج، أو بالسيطرة بعد </a:t>
            </a:r>
            <a:r>
              <a:rPr lang="ar" dirty="0" smtClean="0">
                <a:latin typeface="Arial" panose="020B0604020202020204" pitchFamily="34" charset="0"/>
                <a:cs typeface="Arial" panose="020B0604020202020204" pitchFamily="34" charset="0"/>
              </a:rPr>
              <a:t>العلاج، </a:t>
            </a:r>
            <a:r>
              <a:rPr lang="ar" dirty="0">
                <a:latin typeface="Arial" panose="020B0604020202020204" pitchFamily="34" charset="0"/>
                <a:cs typeface="Arial" panose="020B0604020202020204" pitchFamily="34" charset="0"/>
              </a:rPr>
              <a:t>من أجل فهم قرائن الهدأة. راجعت إحدى الندوات عن المسيطرين المتميزين الأدلة الحديثة من دراسات صغيرة </a:t>
            </a:r>
            <a:r>
              <a:rPr lang="ar" dirty="0" smtClean="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MOSY11</a:t>
            </a:r>
            <a:r>
              <a:rPr lang="ar" dirty="0" smtClean="0">
                <a:latin typeface="Arial" panose="020B0604020202020204" pitchFamily="34" charset="0"/>
                <a:cs typeface="Arial" panose="020B0604020202020204" pitchFamily="34" charset="0"/>
              </a:rPr>
              <a:t>). </a:t>
            </a:r>
            <a:endParaRPr lang="ar"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sz="1200" b="0" i="0" u="none" strike="noStrike" kern="1200" dirty="0">
                <a:solidFill>
                  <a:schemeClr val="tx1"/>
                </a:solidFill>
                <a:effectLst/>
                <a:latin typeface="Arial" panose="020B0604020202020204" pitchFamily="34" charset="0"/>
                <a:ea typeface="+mn-ea"/>
                <a:cs typeface="Arial" panose="020B0604020202020204" pitchFamily="34" charset="0"/>
              </a:rPr>
              <a:t>أظهرت الدراسات التي نوقشت في هذه الجلسة أن صغر حجم مستودع </a:t>
            </a:r>
            <a:r>
              <a:rPr lang="ar-EG" sz="1200" b="0" i="0" u="none" strike="noStrike" kern="1200" dirty="0" smtClean="0">
                <a:solidFill>
                  <a:schemeClr val="tx1"/>
                </a:solidFill>
                <a:effectLst/>
                <a:latin typeface="Arial" panose="020B0604020202020204" pitchFamily="34" charset="0"/>
                <a:ea typeface="+mn-ea"/>
                <a:cs typeface="Arial" panose="020B0604020202020204" pitchFamily="34" charset="0"/>
              </a:rPr>
              <a:t>طلائع الفيروسات </a:t>
            </a:r>
            <a:r>
              <a:rPr lang="ar" sz="1200" b="0" i="0" u="none" strike="noStrike" kern="1200" dirty="0" smtClean="0">
                <a:solidFill>
                  <a:schemeClr val="tx1"/>
                </a:solidFill>
                <a:effectLst/>
                <a:latin typeface="Arial" panose="020B0604020202020204" pitchFamily="34" charset="0"/>
                <a:ea typeface="+mn-ea"/>
                <a:cs typeface="Arial" panose="020B0604020202020204" pitchFamily="34" charset="0"/>
              </a:rPr>
              <a:t> </a:t>
            </a:r>
            <a:r>
              <a:rPr lang="ar" sz="1200" b="0" i="0" u="none" strike="noStrike" kern="1200" dirty="0">
                <a:solidFill>
                  <a:schemeClr val="tx1"/>
                </a:solidFill>
                <a:effectLst/>
                <a:latin typeface="Arial" panose="020B0604020202020204" pitchFamily="34" charset="0"/>
                <a:ea typeface="+mn-ea"/>
                <a:cs typeface="Arial" panose="020B0604020202020204" pitchFamily="34" charset="0"/>
              </a:rPr>
              <a:t>لا يكفي لمنح صفة مسيطر بعد العلاج وأنه يلزم مواصلة البحث في مميزات الموقع الصامت جينيًا من الفيروس </a:t>
            </a:r>
            <a:r>
              <a:rPr lang="ar-EG" sz="1200" b="0" i="0" u="none" strike="noStrike" kern="1200" dirty="0" err="1" smtClean="0">
                <a:solidFill>
                  <a:schemeClr val="tx1"/>
                </a:solidFill>
                <a:effectLst/>
                <a:latin typeface="Arial" panose="020B0604020202020204" pitchFamily="34" charset="0"/>
                <a:ea typeface="+mn-ea"/>
                <a:cs typeface="Arial" panose="020B0604020202020204" pitchFamily="34" charset="0"/>
              </a:rPr>
              <a:t>الطليع</a:t>
            </a:r>
            <a:r>
              <a:rPr lang="ar-EG" sz="1200" b="0" i="0" u="none" strike="noStrike" kern="1200" dirty="0" smtClean="0">
                <a:solidFill>
                  <a:schemeClr val="tx1"/>
                </a:solidFill>
                <a:effectLst/>
                <a:latin typeface="Arial" panose="020B0604020202020204" pitchFamily="34" charset="0"/>
                <a:ea typeface="+mn-ea"/>
                <a:cs typeface="Arial" panose="020B0604020202020204" pitchFamily="34" charset="0"/>
              </a:rPr>
              <a:t> </a:t>
            </a:r>
            <a:r>
              <a:rPr lang="ar" sz="1200" b="0" i="0" u="none" strike="noStrike" kern="1200" dirty="0" smtClean="0">
                <a:solidFill>
                  <a:schemeClr val="tx1"/>
                </a:solidFill>
                <a:effectLst/>
                <a:latin typeface="Arial" panose="020B0604020202020204" pitchFamily="34" charset="0"/>
                <a:ea typeface="+mn-ea"/>
                <a:cs typeface="Arial" panose="020B0604020202020204" pitchFamily="34" charset="0"/>
              </a:rPr>
              <a:t>السليم </a:t>
            </a:r>
            <a:r>
              <a:rPr lang="ar" sz="1200" b="0" i="0" u="none" strike="noStrike" kern="1200" dirty="0">
                <a:solidFill>
                  <a:schemeClr val="tx1"/>
                </a:solidFill>
                <a:effectLst/>
                <a:latin typeface="Arial" panose="020B0604020202020204" pitchFamily="34" charset="0"/>
                <a:ea typeface="+mn-ea"/>
                <a:cs typeface="Arial" panose="020B0604020202020204" pitchFamily="34" charset="0"/>
              </a:rPr>
              <a:t>في </a:t>
            </a:r>
            <a:r>
              <a:rPr lang="ar-EG" sz="1200" b="0" i="0" u="none" strike="noStrike" kern="1200" dirty="0" smtClean="0">
                <a:solidFill>
                  <a:schemeClr val="tx1"/>
                </a:solidFill>
                <a:effectLst/>
                <a:latin typeface="Arial" panose="020B0604020202020204" pitchFamily="34" charset="0"/>
                <a:ea typeface="+mn-ea"/>
                <a:cs typeface="Arial" panose="020B0604020202020204" pitchFamily="34" charset="0"/>
              </a:rPr>
              <a:t>المسيطرين</a:t>
            </a:r>
            <a:r>
              <a:rPr lang="ar-EG"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المتميزين</a:t>
            </a:r>
            <a:r>
              <a:rPr lang="ar" sz="1200" b="0" i="0" u="none" strike="noStrike" kern="1200" dirty="0" smtClean="0">
                <a:solidFill>
                  <a:schemeClr val="tx1"/>
                </a:solidFill>
                <a:effectLst/>
                <a:latin typeface="Arial" panose="020B0604020202020204" pitchFamily="34" charset="0"/>
                <a:ea typeface="+mn-ea"/>
                <a:cs typeface="Arial" panose="020B0604020202020204" pitchFamily="34" charset="0"/>
              </a:rPr>
              <a:t> </a:t>
            </a:r>
            <a:r>
              <a:rPr lang="ar" sz="1200" b="0" i="0" u="none" strike="noStrike" kern="1200" dirty="0">
                <a:solidFill>
                  <a:schemeClr val="tx1"/>
                </a:solidFill>
                <a:effectLst/>
                <a:latin typeface="Arial" panose="020B0604020202020204" pitchFamily="34" charset="0"/>
                <a:ea typeface="+mn-ea"/>
                <a:cs typeface="Arial" panose="020B0604020202020204" pitchFamily="34" charset="0"/>
              </a:rPr>
              <a:t>وكذلك دور الأليلات المخصصة للمستضد HLA في السيطرة التلقائية. </a:t>
            </a:r>
            <a:endParaRPr lang="en-GB" b="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قدم «جو يو» من مستشفى ماساتشوستس العام تفاصيل عن المسيطر المتميز في سان فرانسيسكو الذي لم يظهر لديه دليل على وجود فيروس HIV قادر على التناسخ أو فيروس </a:t>
            </a:r>
            <a:r>
              <a:rPr lang="ar-EG" dirty="0" smtClean="0">
                <a:latin typeface="Arial" panose="020B0604020202020204" pitchFamily="34" charset="0"/>
                <a:cs typeface="Arial" panose="020B0604020202020204" pitchFamily="34" charset="0"/>
              </a:rPr>
              <a:t>طليع</a:t>
            </a:r>
            <a:r>
              <a:rPr lang="ar" dirty="0" smtClean="0">
                <a:latin typeface="Arial" panose="020B0604020202020204" pitchFamily="34" charset="0"/>
                <a:cs typeface="Arial" panose="020B0604020202020204" pitchFamily="34" charset="0"/>
              </a:rPr>
              <a:t>. </a:t>
            </a:r>
            <a:r>
              <a:rPr lang="ar" sz="1200" b="0" i="0" u="none" strike="noStrike" kern="1200" dirty="0">
                <a:solidFill>
                  <a:schemeClr val="tx1"/>
                </a:solidFill>
                <a:effectLst/>
                <a:latin typeface="Arial" panose="020B0604020202020204" pitchFamily="34" charset="0"/>
                <a:ea typeface="+mn-ea"/>
                <a:cs typeface="Arial" panose="020B0604020202020204" pitchFamily="34" charset="0"/>
              </a:rPr>
              <a:t>أثار دكتور Yu هذا السؤال المثير بشأن ما إذا كان المسيطرون المتميزون ’ذوي الأجل الطويل الاستثنائي‘ قد تم شفائهم عن طريق المناعة الطبيعية؟</a:t>
            </a:r>
          </a:p>
          <a:p>
            <a:pPr marL="171450" indent="-171450" rtl="1">
              <a:buFont typeface="Arial" panose="020B0604020202020204" pitchFamily="34" charset="0"/>
              <a:buChar char="•"/>
            </a:pPr>
            <a:r>
              <a:rPr lang="ar" sz="1200" b="0" i="0" u="none" strike="noStrike" kern="1200" dirty="0">
                <a:solidFill>
                  <a:schemeClr val="tx1"/>
                </a:solidFill>
                <a:effectLst/>
                <a:latin typeface="Arial" panose="020B0604020202020204" pitchFamily="34" charset="0"/>
                <a:ea typeface="+mn-ea"/>
                <a:cs typeface="Arial" panose="020B0604020202020204" pitchFamily="34" charset="0"/>
              </a:rPr>
              <a:t>يظهر الشكل البياني عينات حمض نووي لفيروس </a:t>
            </a:r>
            <a:r>
              <a:rPr lang="ar-EG" sz="1200" b="0" i="0" u="none" strike="noStrike" kern="1200" dirty="0" smtClean="0">
                <a:solidFill>
                  <a:schemeClr val="tx1"/>
                </a:solidFill>
                <a:effectLst/>
                <a:latin typeface="Arial" panose="020B0604020202020204" pitchFamily="34" charset="0"/>
                <a:ea typeface="+mn-ea"/>
                <a:cs typeface="Arial" panose="020B0604020202020204" pitchFamily="34" charset="0"/>
              </a:rPr>
              <a:t>1-</a:t>
            </a:r>
            <a:r>
              <a:rPr lang="ar" sz="1200" b="0" i="0" u="none" strike="noStrike" kern="1200" dirty="0" smtClean="0">
                <a:solidFill>
                  <a:schemeClr val="tx1"/>
                </a:solidFill>
                <a:effectLst/>
                <a:latin typeface="Arial" panose="020B0604020202020204" pitchFamily="34" charset="0"/>
                <a:ea typeface="+mn-ea"/>
                <a:cs typeface="Arial" panose="020B0604020202020204" pitchFamily="34" charset="0"/>
              </a:rPr>
              <a:t>HIV </a:t>
            </a:r>
            <a:r>
              <a:rPr lang="ar" sz="1200" b="0" i="0" u="none" strike="noStrike" kern="1200" dirty="0">
                <a:solidFill>
                  <a:schemeClr val="tx1"/>
                </a:solidFill>
                <a:effectLst/>
                <a:latin typeface="Arial" panose="020B0604020202020204" pitchFamily="34" charset="0"/>
                <a:ea typeface="+mn-ea"/>
                <a:cs typeface="Arial" panose="020B0604020202020204" pitchFamily="34" charset="0"/>
              </a:rPr>
              <a:t>سليم من 65 عنصرًا مسيطر متميز و41 مريضًا قيد العلاج بمضادات الفيروسات </a:t>
            </a:r>
            <a:r>
              <a:rPr lang="ar-EG" sz="1200" b="0" i="0" u="none" strike="noStrike" kern="1200" dirty="0" err="1" smtClean="0">
                <a:solidFill>
                  <a:schemeClr val="tx1"/>
                </a:solidFill>
                <a:effectLst/>
                <a:latin typeface="Arial" panose="020B0604020202020204" pitchFamily="34" charset="0"/>
                <a:ea typeface="+mn-ea"/>
                <a:cs typeface="Arial" panose="020B0604020202020204" pitchFamily="34" charset="0"/>
              </a:rPr>
              <a:t>القهقرية</a:t>
            </a:r>
            <a:r>
              <a:rPr lang="ar" sz="1200" b="0" i="0" u="none" strike="noStrike" kern="1200" dirty="0" smtClean="0">
                <a:solidFill>
                  <a:schemeClr val="tx1"/>
                </a:solidFill>
                <a:effectLst/>
                <a:latin typeface="Arial" panose="020B0604020202020204" pitchFamily="34" charset="0"/>
                <a:ea typeface="+mn-ea"/>
                <a:cs typeface="Arial" panose="020B0604020202020204" pitchFamily="34" charset="0"/>
              </a:rPr>
              <a:t> </a:t>
            </a:r>
            <a:r>
              <a:rPr lang="ar" sz="1200" b="0" i="0" u="none" strike="noStrike" kern="1200" dirty="0">
                <a:solidFill>
                  <a:schemeClr val="tx1"/>
                </a:solidFill>
                <a:effectLst/>
                <a:latin typeface="Arial" panose="020B0604020202020204" pitchFamily="34" charset="0"/>
                <a:ea typeface="+mn-ea"/>
                <a:cs typeface="Arial" panose="020B0604020202020204" pitchFamily="34" charset="0"/>
              </a:rPr>
              <a:t>لديهم </a:t>
            </a:r>
            <a:r>
              <a:rPr lang="ar-EG" sz="1200" b="0" i="0" u="none" strike="noStrike" kern="1200" dirty="0" smtClean="0">
                <a:solidFill>
                  <a:schemeClr val="tx1"/>
                </a:solidFill>
                <a:effectLst/>
                <a:latin typeface="Arial" panose="020B0604020202020204" pitchFamily="34" charset="0"/>
                <a:ea typeface="+mn-ea"/>
                <a:cs typeface="Arial" panose="020B0604020202020204" pitchFamily="34" charset="0"/>
              </a:rPr>
              <a:t>كبت </a:t>
            </a:r>
            <a:r>
              <a:rPr lang="ar" sz="1200" b="0" i="0" u="none" strike="noStrike" kern="1200" dirty="0" smtClean="0">
                <a:solidFill>
                  <a:schemeClr val="tx1"/>
                </a:solidFill>
                <a:effectLst/>
                <a:latin typeface="Arial" panose="020B0604020202020204" pitchFamily="34" charset="0"/>
                <a:ea typeface="+mn-ea"/>
                <a:cs typeface="Arial" panose="020B0604020202020204" pitchFamily="34" charset="0"/>
              </a:rPr>
              <a:t> </a:t>
            </a:r>
            <a:r>
              <a:rPr lang="ar" sz="1200" b="0" i="0" u="none" strike="noStrike" kern="1200" dirty="0">
                <a:solidFill>
                  <a:schemeClr val="tx1"/>
                </a:solidFill>
                <a:effectLst/>
                <a:latin typeface="Arial" panose="020B0604020202020204" pitchFamily="34" charset="0"/>
                <a:ea typeface="+mn-ea"/>
                <a:cs typeface="Arial" panose="020B0604020202020204" pitchFamily="34" charset="0"/>
              </a:rPr>
              <a:t>فيروسي ممتد. يشير السهم إلى ’مريض سان فرانسيسكو‘، وهو حالة نشاز ضمن المسيطرين المتميزين.</a:t>
            </a:r>
            <a:endParaRPr lang="en-GB"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1"/>
          <a:lstStyle/>
          <a:p>
            <a:pPr rtl="1"/>
            <a:fld id="{7E4FA5F4-21C2-4964-AA4F-52D8DDAF78E0}" type="slidenum">
              <a:rPr lang="en-GB" smtClean="0"/>
              <a:t>11</a:t>
            </a:fld>
            <a:endParaRPr lang="en-GB"/>
          </a:p>
        </p:txBody>
      </p:sp>
    </p:spTree>
    <p:extLst>
      <p:ext uri="{BB962C8B-B14F-4D97-AF65-F5344CB8AC3E}">
        <p14:creationId xmlns:p14="http://schemas.microsoft.com/office/powerpoint/2010/main" val="3777995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TLR - مستقبلات شبيهة بالتول.</a:t>
            </a:r>
            <a:endParaRPr lang="en-GB"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فيساتوليمود </a:t>
            </a:r>
            <a:r>
              <a:rPr lang="ar" dirty="0" smtClean="0">
                <a:latin typeface="Arial" panose="020B0604020202020204" pitchFamily="34" charset="0"/>
                <a:cs typeface="Arial" panose="020B0604020202020204" pitchFamily="34" charset="0"/>
              </a:rPr>
              <a:t>(</a:t>
            </a:r>
            <a:r>
              <a:rPr lang="en-GB" sz="1200" dirty="0" smtClean="0"/>
              <a:t>GS-9620</a:t>
            </a:r>
            <a:r>
              <a:rPr lang="ar" dirty="0" smtClean="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هو ناهض </a:t>
            </a:r>
            <a:r>
              <a:rPr lang="ar-EG" sz="1200" dirty="0" smtClean="0"/>
              <a:t>7-</a:t>
            </a:r>
            <a:r>
              <a:rPr lang="ar" sz="1200" dirty="0" smtClean="0"/>
              <a:t>TLR</a:t>
            </a:r>
            <a:r>
              <a:rPr lang="ar" dirty="0" smtClean="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تجريبي ويجري تطويره من جانب شركة Gilead Sciences.</a:t>
            </a: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تعزز المستقبلات الشبيهة بالتول من تمييز الفيروسات والاستجابة لها. يحسن تنشيط </a:t>
            </a:r>
            <a:r>
              <a:rPr lang="ar-EG" sz="1200" dirty="0" smtClean="0"/>
              <a:t>7-</a:t>
            </a:r>
            <a:r>
              <a:rPr lang="ar" sz="1200" dirty="0" smtClean="0"/>
              <a:t>TLR</a:t>
            </a:r>
            <a:r>
              <a:rPr lang="ar" dirty="0" smtClean="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من نشاط الخلايا القاتلة الطبيعية والخلايا التائية. أظهرت دراسة سابقة للعقار </a:t>
            </a:r>
            <a:r>
              <a:rPr lang="en-GB" sz="1200" dirty="0" smtClean="0"/>
              <a:t>GS-9620</a:t>
            </a:r>
            <a:r>
              <a:rPr lang="ar" dirty="0" smtClean="0">
                <a:latin typeface="Arial" panose="020B0604020202020204" pitchFamily="34" charset="0"/>
                <a:cs typeface="Arial" panose="020B0604020202020204" pitchFamily="34" charset="0"/>
              </a:rPr>
              <a:t>مع </a:t>
            </a:r>
            <a:r>
              <a:rPr lang="ar" dirty="0">
                <a:latin typeface="Arial" panose="020B0604020202020204" pitchFamily="34" charset="0"/>
                <a:cs typeface="Arial" panose="020B0604020202020204" pitchFamily="34" charset="0"/>
              </a:rPr>
              <a:t>الجسم المضاد واسع التحييد </a:t>
            </a:r>
            <a:r>
              <a:rPr lang="en-GB" dirty="0" smtClean="0">
                <a:latin typeface="Arial" panose="020B0604020202020204" pitchFamily="34" charset="0"/>
                <a:cs typeface="Arial" panose="020B0604020202020204" pitchFamily="34" charset="0"/>
              </a:rPr>
              <a:t>PGT121</a:t>
            </a:r>
            <a:r>
              <a:rPr lang="ar-EG" dirty="0" smtClean="0">
                <a:latin typeface="Arial" panose="020B0604020202020204" pitchFamily="34" charset="0"/>
                <a:cs typeface="Arial" panose="020B0604020202020204" pitchFamily="34" charset="0"/>
              </a:rPr>
              <a:t> </a:t>
            </a:r>
            <a:r>
              <a:rPr lang="ar" dirty="0" smtClean="0">
                <a:latin typeface="Arial" panose="020B0604020202020204" pitchFamily="34" charset="0"/>
                <a:cs typeface="Arial" panose="020B0604020202020204" pitchFamily="34" charset="0"/>
              </a:rPr>
              <a:t>في </a:t>
            </a:r>
            <a:r>
              <a:rPr lang="ar" dirty="0">
                <a:latin typeface="Arial" panose="020B0604020202020204" pitchFamily="34" charset="0"/>
                <a:cs typeface="Arial" panose="020B0604020202020204" pitchFamily="34" charset="0"/>
              </a:rPr>
              <a:t>قردة المكاك الريسوسي </a:t>
            </a:r>
            <a:r>
              <a:rPr lang="ar" dirty="0" smtClean="0">
                <a:latin typeface="Arial" panose="020B0604020202020204" pitchFamily="34" charset="0"/>
                <a:cs typeface="Arial" panose="020B0604020202020204" pitchFamily="34" charset="0"/>
              </a:rPr>
              <a:t>(</a:t>
            </a:r>
            <a:r>
              <a:rPr lang="en-GB" dirty="0" err="1" smtClean="0">
                <a:latin typeface="Arial" panose="020B0604020202020204" pitchFamily="34" charset="0"/>
                <a:cs typeface="Arial" panose="020B0604020202020204" pitchFamily="34" charset="0"/>
              </a:rPr>
              <a:t>Borducchi</a:t>
            </a:r>
            <a:r>
              <a:rPr lang="en-GB" dirty="0" smtClean="0">
                <a:latin typeface="Arial" panose="020B0604020202020204" pitchFamily="34" charset="0"/>
                <a:cs typeface="Arial" panose="020B0604020202020204" pitchFamily="34" charset="0"/>
              </a:rPr>
              <a:t>, CROI 2018</a:t>
            </a:r>
            <a:r>
              <a:rPr lang="ar" dirty="0" smtClean="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أن الجمع بينهما كانت مصحوبة بتأخر ارتداد الفيروس بعد توقف العلاج بمضادات الفيروسات </a:t>
            </a:r>
            <a:r>
              <a:rPr lang="ar-EG" dirty="0" err="1" smtClean="0">
                <a:latin typeface="Arial" panose="020B0604020202020204" pitchFamily="34" charset="0"/>
                <a:cs typeface="Arial" panose="020B0604020202020204" pitchFamily="34" charset="0"/>
              </a:rPr>
              <a:t>القهقرية</a:t>
            </a:r>
            <a:r>
              <a:rPr lang="ar" dirty="0" smtClean="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مقارنة بالعقار الوهمي أو حتى </a:t>
            </a:r>
            <a:r>
              <a:rPr lang="ar-EG" dirty="0" smtClean="0">
                <a:latin typeface="Arial" panose="020B0604020202020204" pitchFamily="34" charset="0"/>
                <a:cs typeface="Arial" panose="020B0604020202020204" pitchFamily="34" charset="0"/>
              </a:rPr>
              <a:t>بأي عامل </a:t>
            </a:r>
            <a:r>
              <a:rPr lang="ar" dirty="0" smtClean="0">
                <a:latin typeface="Arial" panose="020B0604020202020204" pitchFamily="34" charset="0"/>
                <a:cs typeface="Arial" panose="020B0604020202020204" pitchFamily="34" charset="0"/>
              </a:rPr>
              <a:t>وحده</a:t>
            </a:r>
            <a:r>
              <a:rPr lang="ar" dirty="0">
                <a:latin typeface="Arial" panose="020B0604020202020204" pitchFamily="34" charset="0"/>
                <a:cs typeface="Arial" panose="020B0604020202020204" pitchFamily="34" charset="0"/>
              </a:rPr>
              <a:t>.</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dirty="0">
                <a:latin typeface="Arial" panose="020B0604020202020204" pitchFamily="34" charset="0"/>
                <a:cs typeface="Arial" panose="020B0604020202020204" pitchFamily="34" charset="0"/>
              </a:rPr>
              <a:t>أظهرت تجارب مخبرية سابقة أن العقار </a:t>
            </a:r>
            <a:r>
              <a:rPr lang="en-GB" sz="1200" dirty="0" smtClean="0"/>
              <a:t>GS-9620</a:t>
            </a:r>
            <a:r>
              <a:rPr lang="ar-EG" sz="1200" dirty="0" smtClean="0"/>
              <a:t> </a:t>
            </a:r>
            <a:r>
              <a:rPr lang="ar" sz="1200" dirty="0" smtClean="0">
                <a:latin typeface="Arial" panose="020B0604020202020204" pitchFamily="34" charset="0"/>
                <a:cs typeface="Arial" panose="020B0604020202020204" pitchFamily="34" charset="0"/>
              </a:rPr>
              <a:t>يمكنه </a:t>
            </a:r>
            <a:r>
              <a:rPr lang="ar" sz="1200" dirty="0">
                <a:latin typeface="Arial" panose="020B0604020202020204" pitchFamily="34" charset="0"/>
                <a:cs typeface="Arial" panose="020B0604020202020204" pitchFamily="34" charset="0"/>
              </a:rPr>
              <a:t>تنشيط إنتاج فيروس HIV في الخلايا المصابة بعدوى كامنة ويحسن من وظائف </a:t>
            </a:r>
            <a:r>
              <a:rPr lang="ar-EG" sz="1200" dirty="0" err="1" smtClean="0">
                <a:latin typeface="Arial" panose="020B0604020202020204" pitchFamily="34" charset="0"/>
                <a:cs typeface="Arial" panose="020B0604020202020204" pitchFamily="34" charset="0"/>
              </a:rPr>
              <a:t>المستفعل</a:t>
            </a:r>
            <a:r>
              <a:rPr lang="ar-EG" sz="1200" dirty="0" smtClean="0">
                <a:latin typeface="Arial" panose="020B0604020202020204" pitchFamily="34" charset="0"/>
                <a:cs typeface="Arial" panose="020B0604020202020204" pitchFamily="34" charset="0"/>
              </a:rPr>
              <a:t> </a:t>
            </a:r>
            <a:r>
              <a:rPr lang="ar" sz="1200" dirty="0" smtClean="0">
                <a:latin typeface="Arial" panose="020B0604020202020204" pitchFamily="34" charset="0"/>
                <a:cs typeface="Arial" panose="020B0604020202020204" pitchFamily="34" charset="0"/>
              </a:rPr>
              <a:t>التي </a:t>
            </a:r>
            <a:r>
              <a:rPr lang="ar" sz="1200" dirty="0">
                <a:latin typeface="Arial" panose="020B0604020202020204" pitchFamily="34" charset="0"/>
                <a:cs typeface="Arial" panose="020B0604020202020204" pitchFamily="34" charset="0"/>
              </a:rPr>
              <a:t>تستهدف الخلايا المصابة بكمون </a:t>
            </a:r>
            <a:r>
              <a:rPr lang="ar" sz="1200" dirty="0" smtClean="0">
                <a:latin typeface="Arial" panose="020B0604020202020204" pitchFamily="34" charset="0"/>
                <a:cs typeface="Arial" panose="020B0604020202020204" pitchFamily="34" charset="0"/>
              </a:rPr>
              <a:t>(</a:t>
            </a:r>
            <a:r>
              <a:rPr lang="en-GB" sz="1200" dirty="0" smtClean="0">
                <a:latin typeface="Arial" panose="020B0604020202020204" pitchFamily="34" charset="0"/>
                <a:cs typeface="Arial" panose="020B0604020202020204" pitchFamily="34" charset="0"/>
              </a:rPr>
              <a:t>Tsai, J </a:t>
            </a:r>
            <a:r>
              <a:rPr lang="en-GB" sz="1200" dirty="0" err="1" smtClean="0">
                <a:latin typeface="Arial" panose="020B0604020202020204" pitchFamily="34" charset="0"/>
                <a:cs typeface="Arial" panose="020B0604020202020204" pitchFamily="34" charset="0"/>
              </a:rPr>
              <a:t>Virol</a:t>
            </a:r>
            <a:r>
              <a:rPr lang="en-GB" sz="1200" dirty="0" smtClean="0">
                <a:latin typeface="Arial" panose="020B0604020202020204" pitchFamily="34" charset="0"/>
                <a:cs typeface="Arial" panose="020B0604020202020204" pitchFamily="34" charset="0"/>
              </a:rPr>
              <a:t>, 2017</a:t>
            </a:r>
            <a:r>
              <a:rPr lang="ar" sz="1200" dirty="0" smtClean="0">
                <a:latin typeface="Arial" panose="020B0604020202020204" pitchFamily="34" charset="0"/>
                <a:cs typeface="Arial" panose="020B0604020202020204" pitchFamily="34" charset="0"/>
              </a:rPr>
              <a:t>)؛ </a:t>
            </a:r>
            <a:r>
              <a:rPr lang="ar" sz="1200" dirty="0">
                <a:latin typeface="Arial" panose="020B0604020202020204" pitchFamily="34" charset="0"/>
                <a:cs typeface="Arial" panose="020B0604020202020204" pitchFamily="34" charset="0"/>
              </a:rPr>
              <a:t>أدى العقار </a:t>
            </a:r>
            <a:r>
              <a:rPr lang="en-GB" sz="1200" dirty="0" smtClean="0"/>
              <a:t>GS-9620</a:t>
            </a:r>
            <a:r>
              <a:rPr lang="ar-EG" sz="1200" dirty="0" smtClean="0"/>
              <a:t> </a:t>
            </a:r>
            <a:r>
              <a:rPr lang="ar" sz="1200" dirty="0" smtClean="0">
                <a:latin typeface="Arial" panose="020B0604020202020204" pitchFamily="34" charset="0"/>
                <a:cs typeface="Arial" panose="020B0604020202020204" pitchFamily="34" charset="0"/>
              </a:rPr>
              <a:t>مع </a:t>
            </a:r>
            <a:r>
              <a:rPr lang="ar" sz="1200" dirty="0">
                <a:latin typeface="Arial" panose="020B0604020202020204" pitchFamily="34" charset="0"/>
                <a:cs typeface="Arial" panose="020B0604020202020204" pitchFamily="34" charset="0"/>
              </a:rPr>
              <a:t>الجسم المضاد واسع التحييد إلى تأخر ارتداد الفيروس في قردة المكاك.</a:t>
            </a:r>
            <a:endParaRPr lang="en-GB"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المرحلة الأولى من دراسة سلامة تصاعد الجرعة لعقار فيساتوليمود في 48 مصابًا بفيروس HIV، لديهم </a:t>
            </a:r>
            <a:r>
              <a:rPr lang="ar-EG" dirty="0" smtClean="0">
                <a:latin typeface="Arial" panose="020B0604020202020204" pitchFamily="34" charset="0"/>
                <a:cs typeface="Arial" panose="020B0604020202020204" pitchFamily="34" charset="0"/>
              </a:rPr>
              <a:t>كبت </a:t>
            </a:r>
            <a:r>
              <a:rPr lang="ar" dirty="0" smtClean="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فيروسي بالعلاج بمضادات الفيروسات </a:t>
            </a:r>
            <a:r>
              <a:rPr lang="ar-EG" dirty="0" err="1" smtClean="0">
                <a:latin typeface="Arial" panose="020B0604020202020204" pitchFamily="34" charset="0"/>
                <a:cs typeface="Arial" panose="020B0604020202020204" pitchFamily="34" charset="0"/>
              </a:rPr>
              <a:t>القهقرية</a:t>
            </a:r>
            <a:r>
              <a:rPr lang="ar" dirty="0" smtClean="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لأكثر من سنة.</a:t>
            </a:r>
            <a:endParaRPr lang="en-GB"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sz="1200" dirty="0">
                <a:latin typeface="Arial" panose="020B0604020202020204" pitchFamily="34" charset="0"/>
                <a:cs typeface="Arial" panose="020B0604020202020204" pitchFamily="34" charset="0"/>
              </a:rPr>
              <a:t>حفز فيساتوليمود نشاط الخلايا القاتلة الطبيعية (NK) والخلايا </a:t>
            </a:r>
            <a:r>
              <a:rPr lang="ar-EG" sz="1200" dirty="0" smtClean="0">
                <a:latin typeface="Arial" panose="020B0604020202020204" pitchFamily="34" charset="0"/>
                <a:cs typeface="Arial" panose="020B0604020202020204" pitchFamily="34" charset="0"/>
              </a:rPr>
              <a:t>4</a:t>
            </a:r>
            <a:r>
              <a:rPr lang="ar" sz="1200" dirty="0" smtClean="0">
                <a:latin typeface="Arial" panose="020B0604020202020204" pitchFamily="34" charset="0"/>
                <a:cs typeface="Arial" panose="020B0604020202020204" pitchFamily="34" charset="0"/>
              </a:rPr>
              <a:t>CD و</a:t>
            </a:r>
            <a:r>
              <a:rPr lang="ar-EG" sz="1200" dirty="0" smtClean="0">
                <a:latin typeface="Arial" panose="020B0604020202020204" pitchFamily="34" charset="0"/>
                <a:cs typeface="Arial" panose="020B0604020202020204" pitchFamily="34" charset="0"/>
              </a:rPr>
              <a:t>8</a:t>
            </a:r>
            <a:r>
              <a:rPr lang="ar" sz="1200" dirty="0" smtClean="0">
                <a:latin typeface="Arial" panose="020B0604020202020204" pitchFamily="34" charset="0"/>
                <a:cs typeface="Arial" panose="020B0604020202020204" pitchFamily="34" charset="0"/>
              </a:rPr>
              <a:t>CD </a:t>
            </a:r>
            <a:r>
              <a:rPr lang="ar" sz="1200" dirty="0">
                <a:latin typeface="Arial" panose="020B0604020202020204" pitchFamily="34" charset="0"/>
                <a:cs typeface="Arial" panose="020B0604020202020204" pitchFamily="34" charset="0"/>
              </a:rPr>
              <a:t>عند جرعات أعلى؛ لا توجد أحداث سلبية مرتبطة بعقار الدراسة. تم عزل معظم حالات ارتفاع الحمل الفيروسي بالبلازما &gt; 20 نسخة/مل.</a:t>
            </a:r>
            <a:endParaRPr lang="en-US" sz="12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sz="1200" dirty="0">
                <a:latin typeface="Arial" panose="020B0604020202020204" pitchFamily="34" charset="0"/>
                <a:cs typeface="Arial" panose="020B0604020202020204" pitchFamily="34" charset="0"/>
              </a:rPr>
              <a:t>يظهر الشكل عملية التوزيع العشوائي والجرعات في هذه الدراسة.</a:t>
            </a:r>
          </a:p>
          <a:p>
            <a:pPr rtl="1"/>
            <a:endParaRPr lang="en-GB" sz="9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1"/>
          <a:lstStyle/>
          <a:p>
            <a:pPr rtl="1"/>
            <a:fld id="{7E4FA5F4-21C2-4964-AA4F-52D8DDAF78E0}" type="slidenum">
              <a:rPr lang="en-GB" smtClean="0"/>
              <a:t>12</a:t>
            </a:fld>
            <a:endParaRPr lang="en-GB"/>
          </a:p>
        </p:txBody>
      </p:sp>
    </p:spTree>
    <p:extLst>
      <p:ext uri="{BB962C8B-B14F-4D97-AF65-F5344CB8AC3E}">
        <p14:creationId xmlns:p14="http://schemas.microsoft.com/office/powerpoint/2010/main" val="3717915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يجري اختبار </a:t>
            </a:r>
            <a:r>
              <a:rPr lang="en-GB" sz="1200" dirty="0" smtClean="0"/>
              <a:t>VRC01</a:t>
            </a:r>
            <a:r>
              <a:rPr lang="ar" dirty="0" smtClean="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في المرحلة 2ب من دراسات الوقاية بواسطة الأجسام المضادة (AMP) في مشاركين لديهم نتيجة سلبية لفيروس HIV ومخاطر عالية </a:t>
            </a:r>
            <a:r>
              <a:rPr lang="ar" dirty="0" smtClean="0">
                <a:latin typeface="Arial" panose="020B0604020202020204" pitchFamily="34" charset="0"/>
                <a:cs typeface="Arial" panose="020B0604020202020204" pitchFamily="34" charset="0"/>
              </a:rPr>
              <a:t>للإصابة</a:t>
            </a:r>
            <a:r>
              <a:rPr lang="ar-EG" baseline="0" dirty="0" smtClean="0">
                <a:latin typeface="Arial" panose="020B0604020202020204" pitchFamily="34" charset="0"/>
                <a:cs typeface="Arial" panose="020B0604020202020204" pitchFamily="34" charset="0"/>
              </a:rPr>
              <a:t> بالفيروس.</a:t>
            </a:r>
            <a:endParaRPr lang="ar"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en-GB" sz="1200" dirty="0" smtClean="0"/>
              <a:t>VRC 607/ACTG 5378</a:t>
            </a:r>
            <a:r>
              <a:rPr lang="ar" dirty="0" smtClean="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هي المرحلة الأولى من دراسة سلامة الجرعة الأحادية في بالغين ذوي نتيجة إيجابية لفيروس HIV.</a:t>
            </a: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تلقى 7 مشاركين في الجزء أ جرعة وريدية واحدة بمقدار 40 مجم/كجم من </a:t>
            </a:r>
            <a:r>
              <a:rPr lang="en-GB" sz="1200" dirty="0" smtClean="0"/>
              <a:t>VRC01</a:t>
            </a:r>
            <a:r>
              <a:rPr lang="ar" dirty="0" smtClean="0">
                <a:latin typeface="Arial" panose="020B0604020202020204" pitchFamily="34" charset="0"/>
                <a:cs typeface="Arial" panose="020B0604020202020204" pitchFamily="34" charset="0"/>
              </a:rPr>
              <a:t>LS</a:t>
            </a:r>
            <a:r>
              <a:rPr lang="ar" dirty="0">
                <a:latin typeface="Arial" panose="020B0604020202020204" pitchFamily="34" charset="0"/>
                <a:cs typeface="Arial" panose="020B0604020202020204" pitchFamily="34" charset="0"/>
              </a:rPr>
              <a:t>، وتلقى 9 مشاركين في الجزء ب جرعة وريدية واحدة بمقدار 40 مجم/كجم من </a:t>
            </a:r>
            <a:r>
              <a:rPr lang="en-GB" sz="1200" dirty="0" smtClean="0"/>
              <a:t>VRC07-523LS</a:t>
            </a:r>
            <a:r>
              <a:rPr lang="ar" dirty="0" smtClean="0">
                <a:latin typeface="Arial" panose="020B0604020202020204" pitchFamily="34" charset="0"/>
                <a:cs typeface="Arial" panose="020B0604020202020204" pitchFamily="34" charset="0"/>
              </a:rPr>
              <a:t>.</a:t>
            </a:r>
            <a:r>
              <a:rPr lang="ar" dirty="0">
                <a:latin typeface="Arial" panose="020B0604020202020204" pitchFamily="34" charset="0"/>
                <a:cs typeface="Arial" panose="020B0604020202020204" pitchFamily="34" charset="0"/>
              </a:rPr>
              <a:t>	</a:t>
            </a: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بعد 7 أيام من التسريب، حدث لدى 8 من أصل 9 مشاركين في مجموعة </a:t>
            </a:r>
            <a:r>
              <a:rPr lang="en-GB" sz="1200" dirty="0" smtClean="0"/>
              <a:t>VRC07-523LS</a:t>
            </a:r>
            <a:r>
              <a:rPr lang="ar" dirty="0" smtClean="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من الدراسة انخفاض بمقدار 1.2 log10 على الأقل في الحمل الفيروسي </a:t>
            </a:r>
            <a:r>
              <a:rPr lang="ar" dirty="0">
                <a:solidFill>
                  <a:srgbClr val="FF0000"/>
                </a:solidFill>
                <a:latin typeface="Arial" panose="020B0604020202020204" pitchFamily="34" charset="0"/>
                <a:cs typeface="Arial" panose="020B0604020202020204" pitchFamily="34" charset="0"/>
              </a:rPr>
              <a:t>(الشكل 1ب)</a:t>
            </a:r>
            <a:r>
              <a:rPr lang="ar" dirty="0">
                <a:latin typeface="Arial" panose="020B0604020202020204" pitchFamily="34" charset="0"/>
                <a:cs typeface="Arial" panose="020B0604020202020204" pitchFamily="34" charset="0"/>
              </a:rPr>
              <a:t>.</a:t>
            </a: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سوف تبحث دراسة مستقبلية جرعات </a:t>
            </a:r>
            <a:r>
              <a:rPr lang="en-GB" sz="1200" dirty="0" smtClean="0"/>
              <a:t>VRC07-523LS</a:t>
            </a:r>
            <a:r>
              <a:rPr lang="ar" dirty="0" smtClean="0">
                <a:latin typeface="Arial" panose="020B0604020202020204" pitchFamily="34" charset="0"/>
                <a:cs typeface="Arial" panose="020B0604020202020204" pitchFamily="34" charset="0"/>
              </a:rPr>
              <a:t>مع </a:t>
            </a:r>
            <a:r>
              <a:rPr lang="ar" dirty="0">
                <a:latin typeface="Arial" panose="020B0604020202020204" pitchFamily="34" charset="0"/>
                <a:cs typeface="Arial" panose="020B0604020202020204" pitchFamily="34" charset="0"/>
              </a:rPr>
              <a:t>حقن كابوفيجرافير، كل شهرين</a:t>
            </a:r>
            <a:r>
              <a:rPr lang="ar" dirty="0"/>
              <a:t>.</a:t>
            </a:r>
          </a:p>
        </p:txBody>
      </p:sp>
      <p:sp>
        <p:nvSpPr>
          <p:cNvPr id="4" name="Slide Number Placeholder 3"/>
          <p:cNvSpPr>
            <a:spLocks noGrp="1"/>
          </p:cNvSpPr>
          <p:nvPr>
            <p:ph type="sldNum" sz="quarter" idx="5"/>
          </p:nvPr>
        </p:nvSpPr>
        <p:spPr/>
        <p:txBody>
          <a:bodyPr rtlCol="1"/>
          <a:lstStyle/>
          <a:p>
            <a:pPr rtl="1"/>
            <a:fld id="{7E4FA5F4-21C2-4964-AA4F-52D8DDAF78E0}" type="slidenum">
              <a:rPr lang="en-GB" smtClean="0"/>
              <a:t>13</a:t>
            </a:fld>
            <a:endParaRPr lang="en-GB"/>
          </a:p>
        </p:txBody>
      </p:sp>
    </p:spTree>
    <p:extLst>
      <p:ext uri="{BB962C8B-B14F-4D97-AF65-F5344CB8AC3E}">
        <p14:creationId xmlns:p14="http://schemas.microsoft.com/office/powerpoint/2010/main" val="716129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dirty="0">
                <a:solidFill>
                  <a:srgbClr val="FF0000"/>
                </a:solidFill>
                <a:latin typeface="Arial" panose="020B0604020202020204" pitchFamily="34" charset="0"/>
                <a:cs typeface="Arial" panose="020B0604020202020204" pitchFamily="34" charset="0"/>
              </a:rPr>
              <a:t>ديبوت ميدروكسي بروجيستيرون (ديبو بروفيرا، أو DMPA). </a:t>
            </a:r>
          </a:p>
          <a:p>
            <a:pPr marL="171450" indent="-171450" algn="r" rtl="1">
              <a:buFont typeface="Arial" panose="020B0604020202020204" pitchFamily="34" charset="0"/>
              <a:buChar char="•"/>
            </a:pPr>
            <a:r>
              <a:rPr lang="ar" dirty="0">
                <a:latin typeface="Arial" panose="020B0604020202020204" pitchFamily="34" charset="0"/>
                <a:cs typeface="Arial" panose="020B0604020202020204" pitchFamily="34" charset="0"/>
              </a:rPr>
              <a:t>يحتوي المهبل على ميكروبيوم أقل تعقيدًا من ذلك الموجود في الأمعاء. يمكن تقسيم الميكروبيوم المهبلي إلى نوعين عامين، ذلك المحتوي على بكتيريا اللاكتوباسيلس (العصيات اللبنية)، إما لاكتوباسيلس كريسباتوس وإنرز وجينزيني وغيرها، وذلك الذي تزاح فيه العصيات اللبنية لصالح البكتيريا اللاهوائية الاختيارية، ومنها بريفوتيلا وموبيلونكس وجاردنيريلا وهو ما يعرف باسم اختلال الميكروبيوم المهبلي أو التهاب المهبل الجرثومي (Burgener, plenary </a:t>
            </a:r>
            <a:r>
              <a:rPr lang="en-GB" sz="1200" b="0" i="0" u="none" strike="noStrike" kern="1200" dirty="0" smtClean="0">
                <a:solidFill>
                  <a:schemeClr val="tx1"/>
                </a:solidFill>
                <a:effectLst/>
                <a:latin typeface="Arial" panose="020B0604020202020204" pitchFamily="34" charset="0"/>
                <a:ea typeface="+mn-ea"/>
                <a:cs typeface="Arial" panose="020B0604020202020204" pitchFamily="34" charset="0"/>
              </a:rPr>
              <a:t>TUPL0102</a:t>
            </a:r>
            <a:r>
              <a:rPr lang="ar" sz="1200" b="0" i="0" u="none" strike="noStrike" kern="1200" dirty="0" smtClean="0">
                <a:solidFill>
                  <a:schemeClr val="tx1"/>
                </a:solidFill>
                <a:effectLst/>
                <a:latin typeface="Arial" panose="020B0604020202020204" pitchFamily="34" charset="0"/>
                <a:ea typeface="+mn-ea"/>
                <a:cs typeface="Arial" panose="020B0604020202020204" pitchFamily="34" charset="0"/>
              </a:rPr>
              <a:t>).</a:t>
            </a:r>
            <a:endParaRPr lang="en-GB"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marL="171450" indent="-171450" algn="r" rtl="1">
              <a:buFont typeface="Arial" panose="020B0604020202020204" pitchFamily="34" charset="0"/>
              <a:buChar char="•"/>
            </a:pPr>
            <a:r>
              <a:rPr lang="ar" sz="1200" b="0" i="0" u="none" strike="noStrike" kern="1200" dirty="0">
                <a:solidFill>
                  <a:schemeClr val="tx1"/>
                </a:solidFill>
                <a:effectLst/>
                <a:latin typeface="Arial" panose="020B0604020202020204" pitchFamily="34" charset="0"/>
                <a:ea typeface="+mn-ea"/>
                <a:cs typeface="Arial" panose="020B0604020202020204" pitchFamily="34" charset="0"/>
              </a:rPr>
              <a:t>تعمل اللاكتوباسيلس على تهدئة الالتهاب؛ </a:t>
            </a:r>
            <a:r>
              <a:rPr lang="ar" dirty="0">
                <a:latin typeface="Arial" panose="020B0604020202020204" pitchFamily="34" charset="0"/>
                <a:cs typeface="Arial" panose="020B0604020202020204" pitchFamily="34" charset="0"/>
              </a:rPr>
              <a:t>وترتبط اللاكتوباسيلس كريسباتوس وإنرز بالحماية من الإصابة بفيروس HIV </a:t>
            </a:r>
            <a:r>
              <a:rPr lang="ar-EG" dirty="0" smtClean="0">
                <a:latin typeface="Arial" panose="020B0604020202020204" pitchFamily="34" charset="0"/>
                <a:cs typeface="Arial" panose="020B0604020202020204" pitchFamily="34" charset="0"/>
              </a:rPr>
              <a:t>(</a:t>
            </a:r>
            <a:r>
              <a:rPr lang="ar" dirty="0" smtClean="0">
                <a:latin typeface="Arial" panose="020B0604020202020204" pitchFamily="34" charset="0"/>
                <a:cs typeface="Arial" panose="020B0604020202020204" pitchFamily="34" charset="0"/>
              </a:rPr>
              <a:t>McLelland</a:t>
            </a:r>
            <a:r>
              <a:rPr lang="ar" dirty="0">
                <a:latin typeface="Arial" panose="020B0604020202020204" pitchFamily="34" charset="0"/>
                <a:cs typeface="Arial" panose="020B0604020202020204" pitchFamily="34" charset="0"/>
              </a:rPr>
              <a:t>; </a:t>
            </a:r>
            <a:r>
              <a:rPr lang="en-CA" dirty="0" smtClean="0">
                <a:latin typeface="Arial" panose="020B0604020202020204" pitchFamily="34" charset="0"/>
                <a:cs typeface="Arial" panose="020B0604020202020204" pitchFamily="34" charset="0"/>
              </a:rPr>
              <a:t>Lancet HIV 2018</a:t>
            </a:r>
            <a:r>
              <a:rPr lang="ar" dirty="0" smtClean="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Srinivasan, </a:t>
            </a:r>
            <a:r>
              <a:rPr lang="en-CA" dirty="0" smtClean="0">
                <a:latin typeface="Arial" panose="020B0604020202020204" pitchFamily="34" charset="0"/>
                <a:cs typeface="Arial" panose="020B0604020202020204" pitchFamily="34" charset="0"/>
              </a:rPr>
              <a:t>CROI 2018</a:t>
            </a:r>
            <a:r>
              <a:rPr lang="ar" dirty="0" smtClean="0">
                <a:latin typeface="Arial" panose="020B0604020202020204" pitchFamily="34" charset="0"/>
                <a:cs typeface="Arial" panose="020B0604020202020204" pitchFamily="34" charset="0"/>
              </a:rPr>
              <a:t>).</a:t>
            </a:r>
            <a:endParaRPr lang="ar" dirty="0">
              <a:latin typeface="Arial" panose="020B0604020202020204" pitchFamily="34" charset="0"/>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kern="1200" dirty="0">
                <a:solidFill>
                  <a:schemeClr val="tx1"/>
                </a:solidFill>
                <a:effectLst/>
                <a:latin typeface="Arial" panose="020B0604020202020204" pitchFamily="34" charset="0"/>
                <a:ea typeface="+mn-ea"/>
                <a:cs typeface="Arial" panose="020B0604020202020204" pitchFamily="34" charset="0"/>
              </a:rPr>
              <a:t>استخدم الباحثون نهجًا بيولوجيًا من أنظمة قائمة على التحليل البروتيومي لفحص ما إذا كان الميكروبيوم المهبلي يؤثر في الالتهابات ومعدلات الإصابة بفيروس HIV في النساء اللائي يستخدمن موانع حمل هرمونية مختلفة في تجربة </a:t>
            </a:r>
            <a:r>
              <a:rPr lang="en-US" sz="1200" dirty="0" smtClean="0"/>
              <a:t>CAPRISA-004</a:t>
            </a:r>
            <a:r>
              <a:rPr lang="ar" sz="1200" kern="1200" dirty="0" smtClean="0">
                <a:solidFill>
                  <a:schemeClr val="tx1"/>
                </a:solidFill>
                <a:effectLst/>
                <a:latin typeface="Arial" panose="020B0604020202020204" pitchFamily="34" charset="0"/>
                <a:ea typeface="+mn-ea"/>
                <a:cs typeface="Arial" panose="020B0604020202020204" pitchFamily="34" charset="0"/>
              </a:rPr>
              <a:t> </a:t>
            </a:r>
            <a:r>
              <a:rPr lang="ar" sz="1200" kern="1200" dirty="0">
                <a:solidFill>
                  <a:schemeClr val="tx1"/>
                </a:solidFill>
                <a:effectLst/>
                <a:latin typeface="Arial" panose="020B0604020202020204" pitchFamily="34" charset="0"/>
                <a:ea typeface="+mn-ea"/>
                <a:cs typeface="Arial" panose="020B0604020202020204" pitchFamily="34" charset="0"/>
              </a:rPr>
              <a:t>للوقاية من HIV في جنوب أفريقيا. ارتبط استخدام DMPA بزيادة خطر الإصابة بفيروس HIV في بعض الدراسات، لكن يثبت ذلك في تجربة أدلة خيارات منع الحمل (ECHO) عشوائية التوزيع والمعلن عنها حديثًا (Lancet 2019). </a:t>
            </a:r>
            <a:r>
              <a:rPr lang="ar" dirty="0">
                <a:solidFill>
                  <a:srgbClr val="FF0000"/>
                </a:solidFill>
                <a:latin typeface="Arial" panose="020B0604020202020204" pitchFamily="34" charset="0"/>
                <a:cs typeface="Arial" panose="020B0604020202020204" pitchFamily="34" charset="0"/>
              </a:rPr>
              <a:t>تم تحليل عينات من الطبقة المخاطية من المهبل وعنق الرحم من 61 امرأة ممن اكتسبن فيروس HIV داخل التجربة (حالات)، وكل النساء المتاحات اللائي بقين غير مصابات (مجموعة ضابطة بعدد 624) عن طريق التحليل البروتيومي القائم على مطيافية الكتلة.</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lgn="r" rtl="1">
              <a:buFont typeface="Arial" panose="020B0604020202020204" pitchFamily="34" charset="0"/>
              <a:buChar char="•"/>
            </a:pPr>
            <a:r>
              <a:rPr lang="ar" sz="1200" kern="1200" dirty="0">
                <a:solidFill>
                  <a:schemeClr val="tx1"/>
                </a:solidFill>
                <a:effectLst/>
                <a:latin typeface="Arial" panose="020B0604020202020204" pitchFamily="34" charset="0"/>
                <a:ea typeface="+mn-ea"/>
                <a:cs typeface="Arial" panose="020B0604020202020204" pitchFamily="34" charset="0"/>
              </a:rPr>
              <a:t>أثرت بيئة الميكروبيوم في خطر الإصابة بفيروس HIV في مجموعة DMPA فقط في الدراسة. كان خطر الإصابة بفيروس HIV أعلى بثلاثة أضعاف لدى من تلقين DMPA ممن لديهن ميكروبيوم مهبلي تسود فيه العصيات اللبنية، لكن تحليل التفاعل وجد اتجاهًا فقط </a:t>
            </a:r>
            <a:r>
              <a:rPr lang="ar" sz="1200" kern="1200" dirty="0" smtClean="0">
                <a:solidFill>
                  <a:schemeClr val="tx1"/>
                </a:solidFill>
                <a:effectLst/>
                <a:latin typeface="Arial" panose="020B0604020202020204" pitchFamily="34" charset="0"/>
                <a:ea typeface="+mn-ea"/>
                <a:cs typeface="Arial" panose="020B0604020202020204" pitchFamily="34" charset="0"/>
              </a:rPr>
              <a:t>(</a:t>
            </a:r>
            <a:r>
              <a:rPr lang="en-GB" sz="1200" i="1" kern="1200" dirty="0" smtClean="0">
                <a:solidFill>
                  <a:schemeClr val="tx1"/>
                </a:solidFill>
                <a:effectLst/>
                <a:latin typeface="Arial" panose="020B0604020202020204" pitchFamily="34" charset="0"/>
                <a:ea typeface="+mn-ea"/>
                <a:cs typeface="Arial" panose="020B0604020202020204" pitchFamily="34" charset="0"/>
              </a:rPr>
              <a:t>P=</a:t>
            </a:r>
            <a:r>
              <a:rPr lang="en-GB" sz="1200" kern="1200" dirty="0" smtClean="0">
                <a:solidFill>
                  <a:schemeClr val="tx1"/>
                </a:solidFill>
                <a:effectLst/>
                <a:latin typeface="Arial" panose="020B0604020202020204" pitchFamily="34" charset="0"/>
                <a:ea typeface="+mn-ea"/>
                <a:cs typeface="Arial" panose="020B0604020202020204" pitchFamily="34" charset="0"/>
              </a:rPr>
              <a:t>0.0686</a:t>
            </a:r>
            <a:r>
              <a:rPr lang="ar" sz="1200" kern="1200" dirty="0" smtClean="0">
                <a:solidFill>
                  <a:schemeClr val="tx1"/>
                </a:solidFill>
                <a:effectLst/>
                <a:latin typeface="Arial" panose="020B0604020202020204" pitchFamily="34" charset="0"/>
                <a:ea typeface="+mn-ea"/>
                <a:cs typeface="Arial" panose="020B0604020202020204" pitchFamily="34" charset="0"/>
              </a:rPr>
              <a:t>). </a:t>
            </a:r>
            <a:r>
              <a:rPr lang="ar" sz="1200" kern="1200" dirty="0">
                <a:solidFill>
                  <a:schemeClr val="tx1"/>
                </a:solidFill>
                <a:effectLst/>
                <a:latin typeface="Arial" panose="020B0604020202020204" pitchFamily="34" charset="0"/>
                <a:ea typeface="+mn-ea"/>
                <a:cs typeface="Arial" panose="020B0604020202020204" pitchFamily="34" charset="0"/>
              </a:rPr>
              <a:t>يلزم إجراء مزيد من التحليل لهذا الاتجاه.</a:t>
            </a:r>
          </a:p>
          <a:p>
            <a:pPr algn="r" rtl="1"/>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1"/>
          <a:lstStyle/>
          <a:p>
            <a:pPr rtl="1"/>
            <a:fld id="{7E4FA5F4-21C2-4964-AA4F-52D8DDAF78E0}" type="slidenum">
              <a:rPr lang="en-GB" smtClean="0"/>
              <a:t>14</a:t>
            </a:fld>
            <a:endParaRPr lang="en-GB"/>
          </a:p>
        </p:txBody>
      </p:sp>
    </p:spTree>
    <p:extLst>
      <p:ext uri="{BB962C8B-B14F-4D97-AF65-F5344CB8AC3E}">
        <p14:creationId xmlns:p14="http://schemas.microsoft.com/office/powerpoint/2010/main" val="605713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dirty="0" smtClean="0">
                <a:latin typeface="Arial" panose="020B0604020202020204" pitchFamily="34" charset="0"/>
                <a:cs typeface="Arial" panose="020B0604020202020204" pitchFamily="34" charset="0"/>
              </a:rPr>
              <a:t>معد</a:t>
            </a:r>
            <a:r>
              <a:rPr lang="ar-EG" sz="1200" dirty="0" smtClean="0">
                <a:latin typeface="Arial" panose="020B0604020202020204" pitchFamily="34" charset="0"/>
                <a:cs typeface="Arial" panose="020B0604020202020204" pitchFamily="34" charset="0"/>
              </a:rPr>
              <a:t>ِ</a:t>
            </a:r>
            <a:r>
              <a:rPr lang="ar" sz="1200" dirty="0" smtClean="0">
                <a:latin typeface="Arial" panose="020B0604020202020204" pitchFamily="34" charset="0"/>
                <a:cs typeface="Arial" panose="020B0604020202020204" pitchFamily="34" charset="0"/>
              </a:rPr>
              <a:t>لات </a:t>
            </a:r>
            <a:r>
              <a:rPr lang="ar" sz="1200" dirty="0">
                <a:latin typeface="Arial" panose="020B0604020202020204" pitchFamily="34" charset="0"/>
                <a:cs typeface="Arial" panose="020B0604020202020204" pitchFamily="34" charset="0"/>
              </a:rPr>
              <a:t>مستقبلات الإستروجين الانتقائية (SERMs).</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kern="1200" dirty="0">
                <a:solidFill>
                  <a:schemeClr val="tx1"/>
                </a:solidFill>
                <a:effectLst/>
                <a:latin typeface="Arial" panose="020B0604020202020204" pitchFamily="34" charset="0"/>
                <a:ea typeface="+mn-ea"/>
                <a:cs typeface="Arial" panose="020B0604020202020204" pitchFamily="34" charset="0"/>
              </a:rPr>
              <a:t>ثبت أن مستقبل الإستروجين ألفا </a:t>
            </a:r>
            <a:r>
              <a:rPr lang="ar" sz="1200" kern="1200" dirty="0" smtClean="0">
                <a:solidFill>
                  <a:schemeClr val="tx1"/>
                </a:solidFill>
                <a:effectLst/>
                <a:latin typeface="Arial" panose="020B0604020202020204" pitchFamily="34" charset="0"/>
                <a:ea typeface="+mn-ea"/>
                <a:cs typeface="Arial" panose="020B0604020202020204" pitchFamily="34" charset="0"/>
              </a:rPr>
              <a:t>(</a:t>
            </a:r>
            <a:r>
              <a:rPr lang="en-GB" sz="1200" kern="1200" dirty="0" smtClean="0">
                <a:solidFill>
                  <a:schemeClr val="tx1"/>
                </a:solidFill>
                <a:effectLst/>
                <a:latin typeface="Arial" panose="020B0604020202020204" pitchFamily="34" charset="0"/>
                <a:ea typeface="+mn-ea"/>
                <a:cs typeface="Arial" panose="020B0604020202020204" pitchFamily="34" charset="0"/>
              </a:rPr>
              <a:t>ESR-1</a:t>
            </a:r>
            <a:r>
              <a:rPr lang="ar" sz="1200" kern="1200" dirty="0" smtClean="0">
                <a:solidFill>
                  <a:schemeClr val="tx1"/>
                </a:solidFill>
                <a:effectLst/>
                <a:latin typeface="Arial" panose="020B0604020202020204" pitchFamily="34" charset="0"/>
                <a:ea typeface="+mn-ea"/>
                <a:cs typeface="Arial" panose="020B0604020202020204" pitchFamily="34" charset="0"/>
              </a:rPr>
              <a:t>) </a:t>
            </a:r>
            <a:r>
              <a:rPr lang="ar" sz="1200" kern="1200" dirty="0">
                <a:solidFill>
                  <a:schemeClr val="tx1"/>
                </a:solidFill>
                <a:effectLst/>
                <a:latin typeface="Arial" panose="020B0604020202020204" pitchFamily="34" charset="0"/>
                <a:ea typeface="+mn-ea"/>
                <a:cs typeface="Arial" panose="020B0604020202020204" pitchFamily="34" charset="0"/>
              </a:rPr>
              <a:t>ينظم كمون فيروس </a:t>
            </a:r>
            <a:r>
              <a:rPr lang="en-GB" sz="1200" kern="1200" dirty="0" smtClean="0">
                <a:solidFill>
                  <a:schemeClr val="tx1"/>
                </a:solidFill>
                <a:effectLst/>
                <a:latin typeface="Arial" panose="020B0604020202020204" pitchFamily="34" charset="0"/>
                <a:ea typeface="+mn-ea"/>
                <a:cs typeface="Arial" panose="020B0604020202020204" pitchFamily="34" charset="0"/>
              </a:rPr>
              <a:t>HIV-1</a:t>
            </a:r>
            <a:r>
              <a:rPr lang="ar" sz="1200" kern="1200" dirty="0" smtClean="0">
                <a:solidFill>
                  <a:schemeClr val="tx1"/>
                </a:solidFill>
                <a:effectLst/>
                <a:latin typeface="Arial" panose="020B0604020202020204" pitchFamily="34" charset="0"/>
                <a:ea typeface="+mn-ea"/>
                <a:cs typeface="Arial" panose="020B0604020202020204" pitchFamily="34" charset="0"/>
              </a:rPr>
              <a:t>. </a:t>
            </a:r>
            <a:r>
              <a:rPr lang="ar" sz="1200" kern="1200" dirty="0">
                <a:solidFill>
                  <a:schemeClr val="tx1"/>
                </a:solidFill>
                <a:effectLst/>
                <a:latin typeface="Arial" panose="020B0604020202020204" pitchFamily="34" charset="0"/>
                <a:ea typeface="+mn-ea"/>
                <a:cs typeface="Arial" panose="020B0604020202020204" pitchFamily="34" charset="0"/>
              </a:rPr>
              <a:t>يعوق الإستروجين نسخ الحمض الريبوزي لفيروس HIV والخروج من حالة الكمون وفي هذه الدراسة، كان مستودع </a:t>
            </a:r>
            <a:r>
              <a:rPr lang="en-GB" sz="1200" kern="1200" dirty="0" smtClean="0">
                <a:solidFill>
                  <a:schemeClr val="tx1"/>
                </a:solidFill>
                <a:effectLst/>
                <a:latin typeface="Arial" panose="020B0604020202020204" pitchFamily="34" charset="0"/>
                <a:ea typeface="+mn-ea"/>
                <a:cs typeface="Arial" panose="020B0604020202020204" pitchFamily="34" charset="0"/>
              </a:rPr>
              <a:t>HIV-1</a:t>
            </a:r>
            <a:r>
              <a:rPr lang="ar" sz="1200" kern="1200" dirty="0" smtClean="0">
                <a:solidFill>
                  <a:schemeClr val="tx1"/>
                </a:solidFill>
                <a:effectLst/>
                <a:latin typeface="Arial" panose="020B0604020202020204" pitchFamily="34" charset="0"/>
                <a:ea typeface="+mn-ea"/>
                <a:cs typeface="Arial" panose="020B0604020202020204" pitchFamily="34" charset="0"/>
              </a:rPr>
              <a:t> </a:t>
            </a:r>
            <a:r>
              <a:rPr lang="ar" sz="1200" kern="1200" dirty="0">
                <a:solidFill>
                  <a:schemeClr val="tx1"/>
                </a:solidFill>
                <a:effectLst/>
                <a:latin typeface="Arial" panose="020B0604020202020204" pitchFamily="34" charset="0"/>
                <a:ea typeface="+mn-ea"/>
                <a:cs typeface="Arial" panose="020B0604020202020204" pitchFamily="34" charset="0"/>
              </a:rPr>
              <a:t>القابل للتحفيز أصغر بصورة ملحوظة في النساء.</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kern="1200" dirty="0">
                <a:solidFill>
                  <a:schemeClr val="tx1"/>
                </a:solidFill>
                <a:effectLst/>
                <a:latin typeface="Arial" panose="020B0604020202020204" pitchFamily="34" charset="0"/>
                <a:ea typeface="+mn-ea"/>
                <a:cs typeface="Arial" panose="020B0604020202020204" pitchFamily="34" charset="0"/>
              </a:rPr>
              <a:t>تم تقييم عينات مأخوذة لعمل فصادة كريات الدم البيضاء من مجموعة متماثلة عددها 12 رجلًا وامرأة من نفس العمر الإنجابي يتلقون </a:t>
            </a:r>
            <a:r>
              <a:rPr lang="ar-EG" sz="1200" kern="1200" dirty="0" smtClean="0">
                <a:solidFill>
                  <a:schemeClr val="tx1"/>
                </a:solidFill>
                <a:effectLst/>
                <a:latin typeface="Arial" panose="020B0604020202020204" pitchFamily="34" charset="0"/>
                <a:ea typeface="+mn-ea"/>
                <a:cs typeface="Arial" panose="020B0604020202020204" pitchFamily="34" charset="0"/>
              </a:rPr>
              <a:t>كبت </a:t>
            </a:r>
            <a:r>
              <a:rPr lang="ar" sz="1200" kern="1200" dirty="0" smtClean="0">
                <a:solidFill>
                  <a:schemeClr val="tx1"/>
                </a:solidFill>
                <a:effectLst/>
                <a:latin typeface="Arial" panose="020B0604020202020204" pitchFamily="34" charset="0"/>
                <a:ea typeface="+mn-ea"/>
                <a:cs typeface="Arial" panose="020B0604020202020204" pitchFamily="34" charset="0"/>
              </a:rPr>
              <a:t>ا </a:t>
            </a:r>
            <a:r>
              <a:rPr lang="ar" sz="1200" kern="1200" dirty="0">
                <a:solidFill>
                  <a:schemeClr val="tx1"/>
                </a:solidFill>
                <a:effectLst/>
                <a:latin typeface="Arial" panose="020B0604020202020204" pitchFamily="34" charset="0"/>
                <a:ea typeface="+mn-ea"/>
                <a:cs typeface="Arial" panose="020B0604020202020204" pitchFamily="34" charset="0"/>
              </a:rPr>
              <a:t>كاملًا بعلاج مضادات الفيروسات </a:t>
            </a:r>
            <a:r>
              <a:rPr lang="ar-EG" sz="1200" kern="1200" dirty="0" err="1" smtClean="0">
                <a:solidFill>
                  <a:schemeClr val="tx1"/>
                </a:solidFill>
                <a:effectLst/>
                <a:latin typeface="Arial" panose="020B0604020202020204" pitchFamily="34" charset="0"/>
                <a:ea typeface="+mn-ea"/>
                <a:cs typeface="Arial" panose="020B0604020202020204" pitchFamily="34" charset="0"/>
              </a:rPr>
              <a:t>القهقرية</a:t>
            </a:r>
            <a:r>
              <a:rPr lang="ar" sz="1200" kern="1200" dirty="0" smtClean="0">
                <a:solidFill>
                  <a:schemeClr val="tx1"/>
                </a:solidFill>
                <a:effectLst/>
                <a:latin typeface="Arial" panose="020B0604020202020204" pitchFamily="34" charset="0"/>
                <a:ea typeface="+mn-ea"/>
                <a:cs typeface="Arial" panose="020B0604020202020204" pitchFamily="34" charset="0"/>
              </a:rPr>
              <a:t> </a:t>
            </a:r>
            <a:r>
              <a:rPr lang="ar" sz="1200" kern="1200" dirty="0">
                <a:solidFill>
                  <a:schemeClr val="tx1"/>
                </a:solidFill>
                <a:effectLst/>
                <a:latin typeface="Arial" panose="020B0604020202020204" pitchFamily="34" charset="0"/>
                <a:ea typeface="+mn-ea"/>
                <a:cs typeface="Arial" panose="020B0604020202020204" pitchFamily="34" charset="0"/>
              </a:rPr>
              <a:t>وذلك عن طريق تحليل جديد يقيس إنتاج الحمض الريبوزي الرسول المقترن لجين env (تحليل EDITS). كذلك، تم تقييم عينات طولية من نساء يتقدمن في انقطاع الطمث.</a:t>
            </a:r>
          </a:p>
          <a:p>
            <a:pPr marL="171450" indent="-171450" algn="r" rtl="1">
              <a:buFont typeface="Arial" panose="020B0604020202020204" pitchFamily="34" charset="0"/>
              <a:buChar char="•"/>
            </a:pPr>
            <a:r>
              <a:rPr lang="ar" sz="1200" kern="1200" dirty="0">
                <a:solidFill>
                  <a:schemeClr val="tx1"/>
                </a:solidFill>
                <a:effectLst/>
                <a:latin typeface="Arial" panose="020B0604020202020204" pitchFamily="34" charset="0"/>
                <a:ea typeface="+mn-ea"/>
                <a:cs typeface="Arial" panose="020B0604020202020204" pitchFamily="34" charset="0"/>
              </a:rPr>
              <a:t>أعاق الإستروجين انتشار فيروس </a:t>
            </a:r>
            <a:r>
              <a:rPr lang="en-GB" sz="1200" kern="1200" dirty="0" smtClean="0">
                <a:solidFill>
                  <a:schemeClr val="tx1"/>
                </a:solidFill>
                <a:effectLst/>
                <a:latin typeface="Arial" panose="020B0604020202020204" pitchFamily="34" charset="0"/>
                <a:ea typeface="+mn-ea"/>
                <a:cs typeface="Arial" panose="020B0604020202020204" pitchFamily="34" charset="0"/>
              </a:rPr>
              <a:t>HIV-1</a:t>
            </a:r>
            <a:r>
              <a:rPr lang="ar" sz="1200" kern="1200" dirty="0" smtClean="0">
                <a:solidFill>
                  <a:schemeClr val="tx1"/>
                </a:solidFill>
                <a:effectLst/>
                <a:latin typeface="Arial" panose="020B0604020202020204" pitchFamily="34" charset="0"/>
                <a:ea typeface="+mn-ea"/>
                <a:cs typeface="Arial" panose="020B0604020202020204" pitchFamily="34" charset="0"/>
              </a:rPr>
              <a:t> </a:t>
            </a:r>
            <a:r>
              <a:rPr lang="ar" sz="1200" kern="1200" dirty="0">
                <a:solidFill>
                  <a:schemeClr val="tx1"/>
                </a:solidFill>
                <a:effectLst/>
                <a:latin typeface="Arial" panose="020B0604020202020204" pitchFamily="34" charset="0"/>
                <a:ea typeface="+mn-ea"/>
                <a:cs typeface="Arial" panose="020B0604020202020204" pitchFamily="34" charset="0"/>
              </a:rPr>
              <a:t>من خلية إلى أخرى في النساء، لكن ليس في الرجال.</a:t>
            </a:r>
          </a:p>
          <a:p>
            <a:pPr marL="171450" indent="-171450" algn="r" rtl="1">
              <a:buFont typeface="Arial" panose="020B0604020202020204" pitchFamily="34" charset="0"/>
              <a:buChar char="•"/>
            </a:pPr>
            <a:r>
              <a:rPr lang="ar" sz="1200" kern="1200" dirty="0">
                <a:solidFill>
                  <a:schemeClr val="tx1"/>
                </a:solidFill>
                <a:effectLst/>
                <a:latin typeface="Arial" panose="020B0604020202020204" pitchFamily="34" charset="0"/>
                <a:ea typeface="+mn-ea"/>
                <a:cs typeface="Arial" panose="020B0604020202020204" pitchFamily="34" charset="0"/>
              </a:rPr>
              <a:t>مستقبل الإستروجين ألفا </a:t>
            </a:r>
            <a:r>
              <a:rPr lang="ar" sz="1200" kern="1200" dirty="0" smtClean="0">
                <a:solidFill>
                  <a:schemeClr val="tx1"/>
                </a:solidFill>
                <a:effectLst/>
                <a:latin typeface="Arial" panose="020B0604020202020204" pitchFamily="34" charset="0"/>
                <a:ea typeface="+mn-ea"/>
                <a:cs typeface="Arial" panose="020B0604020202020204" pitchFamily="34" charset="0"/>
              </a:rPr>
              <a:t>(</a:t>
            </a:r>
            <a:r>
              <a:rPr lang="en-GB" sz="1200" kern="1200" dirty="0" smtClean="0">
                <a:solidFill>
                  <a:schemeClr val="tx1"/>
                </a:solidFill>
                <a:effectLst/>
                <a:latin typeface="Arial" panose="020B0604020202020204" pitchFamily="34" charset="0"/>
                <a:ea typeface="+mn-ea"/>
                <a:cs typeface="Arial" panose="020B0604020202020204" pitchFamily="34" charset="0"/>
              </a:rPr>
              <a:t>ESR-1</a:t>
            </a:r>
            <a:r>
              <a:rPr lang="ar" sz="1200" kern="1200" dirty="0" smtClean="0">
                <a:solidFill>
                  <a:schemeClr val="tx1"/>
                </a:solidFill>
                <a:effectLst/>
                <a:latin typeface="Arial" panose="020B0604020202020204" pitchFamily="34" charset="0"/>
                <a:ea typeface="+mn-ea"/>
                <a:cs typeface="Arial" panose="020B0604020202020204" pitchFamily="34" charset="0"/>
              </a:rPr>
              <a:t>) </a:t>
            </a:r>
            <a:r>
              <a:rPr lang="ar" sz="1200" kern="1200" dirty="0">
                <a:solidFill>
                  <a:schemeClr val="tx1"/>
                </a:solidFill>
                <a:effectLst/>
                <a:latin typeface="Arial" panose="020B0604020202020204" pitchFamily="34" charset="0"/>
                <a:ea typeface="+mn-ea"/>
                <a:cs typeface="Arial" panose="020B0604020202020204" pitchFamily="34" charset="0"/>
              </a:rPr>
              <a:t>هو هدف جذاب دوائيًا يمكن استغلاله في تصميم استراتيجيات علاجية لعكس الكمون.</a:t>
            </a:r>
          </a:p>
          <a:p>
            <a:pPr marL="171450" indent="-171450" algn="r" rtl="1">
              <a:buFont typeface="Arial" panose="020B0604020202020204" pitchFamily="34" charset="0"/>
              <a:buChar char="•"/>
            </a:pPr>
            <a:r>
              <a:rPr lang="ar" sz="1200" kern="1200" dirty="0">
                <a:solidFill>
                  <a:schemeClr val="tx1"/>
                </a:solidFill>
                <a:effectLst/>
                <a:latin typeface="Arial" panose="020B0604020202020204" pitchFamily="34" charset="0"/>
                <a:ea typeface="+mn-ea"/>
                <a:cs typeface="Arial" panose="020B0604020202020204" pitchFamily="34" charset="0"/>
              </a:rPr>
              <a:t>اكتمل التسجيل في تجربة أولية لتأثيرات تاموكسيفين وفورينوستات على مستودع فيروس HIV لدى النساء المصابات بفيروس HIV في سن انقطاع الطمث </a:t>
            </a:r>
            <a:r>
              <a:rPr lang="ar" sz="1200" kern="1200" dirty="0" smtClean="0">
                <a:solidFill>
                  <a:schemeClr val="tx1"/>
                </a:solidFill>
                <a:effectLst/>
                <a:latin typeface="Arial" panose="020B0604020202020204" pitchFamily="34" charset="0"/>
                <a:ea typeface="+mn-ea"/>
                <a:cs typeface="Arial" panose="020B0604020202020204" pitchFamily="34" charset="0"/>
              </a:rPr>
              <a:t>(</a:t>
            </a:r>
            <a:r>
              <a:rPr lang="en-GB" sz="1200" kern="1200" dirty="0" smtClean="0">
                <a:solidFill>
                  <a:schemeClr val="tx1"/>
                </a:solidFill>
                <a:effectLst/>
                <a:latin typeface="Arial" panose="020B0604020202020204" pitchFamily="34" charset="0"/>
                <a:ea typeface="+mn-ea"/>
                <a:cs typeface="Arial" panose="020B0604020202020204" pitchFamily="34" charset="0"/>
              </a:rPr>
              <a:t>ACTG A5366</a:t>
            </a:r>
            <a:r>
              <a:rPr lang="ar" sz="1200" kern="1200" dirty="0" smtClean="0">
                <a:solidFill>
                  <a:schemeClr val="tx1"/>
                </a:solidFill>
                <a:effectLst/>
                <a:latin typeface="Arial" panose="020B0604020202020204" pitchFamily="34" charset="0"/>
                <a:ea typeface="+mn-ea"/>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1"/>
          <a:lstStyle/>
          <a:p>
            <a:pPr rtl="1"/>
            <a:fld id="{7E4FA5F4-21C2-4964-AA4F-52D8DDAF78E0}" type="slidenum">
              <a:rPr lang="en-GB" smtClean="0"/>
              <a:t>15</a:t>
            </a:fld>
            <a:endParaRPr lang="en-GB"/>
          </a:p>
        </p:txBody>
      </p:sp>
    </p:spTree>
    <p:extLst>
      <p:ext uri="{BB962C8B-B14F-4D97-AF65-F5344CB8AC3E}">
        <p14:creationId xmlns:p14="http://schemas.microsoft.com/office/powerpoint/2010/main" val="3557317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في جلسة عامة </a:t>
            </a:r>
            <a:r>
              <a:rPr lang="ar" dirty="0" smtClean="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WEPL0104</a:t>
            </a:r>
            <a:r>
              <a:rPr lang="ar" dirty="0" smtClean="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راجع جون فريتر أهمية تمييز عدوى HIV الأولية وتشخيصها والبدء المبكر في العلاج.</a:t>
            </a:r>
            <a:endParaRPr lang="en-GB"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البدء المبكر جدًا في العلاج (&lt;14 - 16 يومًا بعد الإصابة) مرتبط بسرعة التعافي المناعي وتقليل انتقال فيروس HIV.</a:t>
            </a: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اختبارات المستضد/الجسم المضاد من الجيل الرابع تتفاعل مع المصل بعد 14-20 يومًا (فايبيج 2) من الإصابة، ما يسمح بالتشخيص والبدء المبكر. </a:t>
            </a: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الحفاظ على المناعة المخصصة ضد فيروس HIV والحد من حجم المستودع ربما يتيح فرصًا لاحقة لطرق علاجية جديدة يمكنها تأخير ارتداد الفيروس بعد انقطاع العلاج مثل الأجسام المضادة واسعة التحييد وغيرها من العلاجات المناعية، وتقليل المستودع.</a:t>
            </a: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عرض فريتر بيانات غير منشورة من مانو مارشي أظهرت أن الجينات المسؤولة عن استجابات الإنترفيرون 1 وإنترفيرون جاما تتعزز كثيرًا في </a:t>
            </a:r>
            <a:r>
              <a:rPr lang="ar-EG" dirty="0" smtClean="0">
                <a:latin typeface="Arial" panose="020B0604020202020204" pitchFamily="34" charset="0"/>
                <a:cs typeface="Arial" panose="020B0604020202020204" pitchFamily="34" charset="0"/>
              </a:rPr>
              <a:t>المسيطرون المتميزون </a:t>
            </a:r>
            <a:r>
              <a:rPr lang="ar" dirty="0" smtClean="0">
                <a:latin typeface="Arial" panose="020B0604020202020204" pitchFamily="34" charset="0"/>
                <a:cs typeface="Arial" panose="020B0604020202020204" pitchFamily="34" charset="0"/>
              </a:rPr>
              <a:t>بعد العلاج </a:t>
            </a:r>
            <a:r>
              <a:rPr lang="ar" dirty="0">
                <a:latin typeface="Arial" panose="020B0604020202020204" pitchFamily="34" charset="0"/>
                <a:cs typeface="Arial" panose="020B0604020202020204" pitchFamily="34" charset="0"/>
              </a:rPr>
              <a:t>في وقت انقطاع العلاج؛ ويلزم إجراء المزيد من البحوث لتحديد ما إذا كانت أنماط تعبير هذه الجينات لها قدرة </a:t>
            </a:r>
            <a:r>
              <a:rPr lang="ar-EG" dirty="0" smtClean="0">
                <a:latin typeface="Arial" panose="020B0604020202020204" pitchFamily="34" charset="0"/>
                <a:cs typeface="Arial" panose="020B0604020202020204" pitchFamily="34" charset="0"/>
              </a:rPr>
              <a:t>تكهنية</a:t>
            </a:r>
            <a:r>
              <a:rPr lang="ar" dirty="0" smtClean="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في مجموعات أكبر وأكثر تنوعًا.</a:t>
            </a:r>
          </a:p>
          <a:p>
            <a:pPr marL="171450" indent="-171450" rtl="1">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1"/>
          <a:lstStyle/>
          <a:p>
            <a:pPr rtl="1"/>
            <a:fld id="{7E4FA5F4-21C2-4964-AA4F-52D8DDAF78E0}" type="slidenum">
              <a:rPr lang="en-GB" smtClean="0"/>
              <a:t>16</a:t>
            </a:fld>
            <a:endParaRPr lang="en-GB"/>
          </a:p>
        </p:txBody>
      </p:sp>
    </p:spTree>
    <p:extLst>
      <p:ext uri="{BB962C8B-B14F-4D97-AF65-F5344CB8AC3E}">
        <p14:creationId xmlns:p14="http://schemas.microsoft.com/office/powerpoint/2010/main" val="815901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171450" indent="-171450" rtl="1">
              <a:spcBef>
                <a:spcPts val="300"/>
              </a:spcBef>
              <a:buFont typeface="Arial" panose="020B0604020202020204" pitchFamily="34" charset="0"/>
              <a:buChar char="•"/>
            </a:pPr>
            <a:r>
              <a:rPr lang="ar" sz="1200" dirty="0">
                <a:latin typeface="Arial" panose="020B0604020202020204" pitchFamily="34" charset="0"/>
                <a:cs typeface="Arial" panose="020B0604020202020204" pitchFamily="34" charset="0"/>
              </a:rPr>
              <a:t>راجعت لايدي تروتمان ما هو معروف بشأن الخلايا </a:t>
            </a:r>
            <a:r>
              <a:rPr lang="ar" sz="1200" dirty="0" smtClean="0">
                <a:latin typeface="Arial" panose="020B0604020202020204" pitchFamily="34" charset="0"/>
                <a:cs typeface="Arial" panose="020B0604020202020204" pitchFamily="34" charset="0"/>
              </a:rPr>
              <a:t>+</a:t>
            </a:r>
            <a:r>
              <a:rPr lang="ar-EG" sz="1200" dirty="0" smtClean="0">
                <a:latin typeface="Arial" panose="020B0604020202020204" pitchFamily="34" charset="0"/>
                <a:cs typeface="Arial" panose="020B0604020202020204" pitchFamily="34" charset="0"/>
              </a:rPr>
              <a:t>8</a:t>
            </a:r>
            <a:r>
              <a:rPr lang="ar" sz="1200" dirty="0" smtClean="0">
                <a:latin typeface="Arial" panose="020B0604020202020204" pitchFamily="34" charset="0"/>
                <a:cs typeface="Arial" panose="020B0604020202020204" pitchFamily="34" charset="0"/>
              </a:rPr>
              <a:t>CD </a:t>
            </a:r>
            <a:r>
              <a:rPr lang="ar" sz="1200" dirty="0">
                <a:latin typeface="Arial" panose="020B0604020202020204" pitchFamily="34" charset="0"/>
                <a:cs typeface="Arial" panose="020B0604020202020204" pitchFamily="34" charset="0"/>
              </a:rPr>
              <a:t>المخصصة لفيروس HIV في عرض تقديمي بإحدى الندوات </a:t>
            </a:r>
            <a:r>
              <a:rPr lang="ar" sz="1200" dirty="0" smtClean="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WESY0203</a:t>
            </a:r>
            <a:r>
              <a:rPr lang="ar" sz="1200" dirty="0" smtClean="0">
                <a:latin typeface="Arial" panose="020B0604020202020204" pitchFamily="34" charset="0"/>
                <a:cs typeface="Arial" panose="020B0604020202020204" pitchFamily="34" charset="0"/>
              </a:rPr>
              <a:t>).</a:t>
            </a:r>
            <a:endParaRPr lang="ar" sz="1200" dirty="0">
              <a:latin typeface="Arial" panose="020B0604020202020204" pitchFamily="34" charset="0"/>
              <a:cs typeface="Arial" panose="020B0604020202020204" pitchFamily="34" charset="0"/>
            </a:endParaRPr>
          </a:p>
          <a:p>
            <a:pPr marL="171450" indent="-171450" rtl="1">
              <a:spcBef>
                <a:spcPts val="300"/>
              </a:spcBef>
              <a:buFont typeface="Arial" panose="020B0604020202020204" pitchFamily="34" charset="0"/>
              <a:buChar char="•"/>
            </a:pPr>
            <a:r>
              <a:rPr lang="ar" dirty="0">
                <a:latin typeface="Arial" panose="020B0604020202020204" pitchFamily="34" charset="0"/>
                <a:cs typeface="Arial" panose="020B0604020202020204" pitchFamily="34" charset="0"/>
              </a:rPr>
              <a:t>سمات الخلايا التائية </a:t>
            </a:r>
            <a:r>
              <a:rPr lang="ar-EG" dirty="0" smtClean="0">
                <a:latin typeface="Arial" panose="020B0604020202020204" pitchFamily="34" charset="0"/>
                <a:cs typeface="Arial" panose="020B0604020202020204" pitchFamily="34" charset="0"/>
              </a:rPr>
              <a:t>8</a:t>
            </a:r>
            <a:r>
              <a:rPr lang="ar" dirty="0" smtClean="0">
                <a:latin typeface="Arial" panose="020B0604020202020204" pitchFamily="34" charset="0"/>
                <a:cs typeface="Arial" panose="020B0604020202020204" pitchFamily="34" charset="0"/>
              </a:rPr>
              <a:t>CD </a:t>
            </a:r>
            <a:r>
              <a:rPr lang="ar" dirty="0">
                <a:latin typeface="Arial" panose="020B0604020202020204" pitchFamily="34" charset="0"/>
                <a:cs typeface="Arial" panose="020B0604020202020204" pitchFamily="34" charset="0"/>
              </a:rPr>
              <a:t>المخصصة لفيروس HIV: </a:t>
            </a:r>
            <a:r>
              <a:rPr lang="ar-EG" sz="1200" dirty="0" smtClean="0">
                <a:latin typeface="Arial" panose="020B0604020202020204" pitchFamily="34" charset="0"/>
                <a:cs typeface="Arial" panose="020B0604020202020204" pitchFamily="34" charset="0"/>
              </a:rPr>
              <a:t>تنتج </a:t>
            </a:r>
            <a:r>
              <a:rPr lang="ar" sz="1200" dirty="0" smtClean="0">
                <a:latin typeface="Arial" panose="020B0604020202020204" pitchFamily="34" charset="0"/>
                <a:cs typeface="Arial" panose="020B0604020202020204" pitchFamily="34" charset="0"/>
              </a:rPr>
              <a:t>مبكرًا </a:t>
            </a:r>
            <a:r>
              <a:rPr lang="ar" sz="1200" dirty="0">
                <a:latin typeface="Arial" panose="020B0604020202020204" pitchFamily="34" charset="0"/>
                <a:cs typeface="Arial" panose="020B0604020202020204" pitchFamily="34" charset="0"/>
              </a:rPr>
              <a:t>في المرحلة فايبيج 1؛ لها اتساع وتغطية عند وصول انتشار الفيروس في الدم إلى أقصاه مشابهة للعدوى المزمنة؛ تؤثر في نقطة الإطلاق الفيروسية وتحد من انتشار المستودعات في العدوى الحادة.</a:t>
            </a:r>
          </a:p>
          <a:p>
            <a:pPr marL="171450" indent="-171450" rtl="1">
              <a:spcBef>
                <a:spcPts val="300"/>
              </a:spcBef>
              <a:buFont typeface="Arial" panose="020B0604020202020204" pitchFamily="34" charset="0"/>
              <a:buChar char="•"/>
            </a:pPr>
            <a:r>
              <a:rPr lang="ar" dirty="0">
                <a:latin typeface="Arial" panose="020B0604020202020204" pitchFamily="34" charset="0"/>
                <a:cs typeface="Arial" panose="020B0604020202020204" pitchFamily="34" charset="0"/>
              </a:rPr>
              <a:t>استجابات الخلايا التائية </a:t>
            </a:r>
            <a:r>
              <a:rPr lang="ar-EG" dirty="0" smtClean="0">
                <a:latin typeface="Arial" panose="020B0604020202020204" pitchFamily="34" charset="0"/>
                <a:cs typeface="Arial" panose="020B0604020202020204" pitchFamily="34" charset="0"/>
              </a:rPr>
              <a:t>8</a:t>
            </a:r>
            <a:r>
              <a:rPr lang="ar" dirty="0" smtClean="0">
                <a:latin typeface="Arial" panose="020B0604020202020204" pitchFamily="34" charset="0"/>
                <a:cs typeface="Arial" panose="020B0604020202020204" pitchFamily="34" charset="0"/>
              </a:rPr>
              <a:t>CD المخصصة </a:t>
            </a:r>
            <a:r>
              <a:rPr lang="ar" dirty="0">
                <a:latin typeface="Arial" panose="020B0604020202020204" pitchFamily="34" charset="0"/>
                <a:cs typeface="Arial" panose="020B0604020202020204" pitchFamily="34" charset="0"/>
              </a:rPr>
              <a:t>لفيروس HIV بعد العلاج بمضادات الفيروسات </a:t>
            </a:r>
            <a:r>
              <a:rPr lang="ar-EG" dirty="0" err="1" smtClean="0">
                <a:latin typeface="Arial" panose="020B0604020202020204" pitchFamily="34" charset="0"/>
                <a:cs typeface="Arial" panose="020B0604020202020204" pitchFamily="34" charset="0"/>
              </a:rPr>
              <a:t>القهقرية</a:t>
            </a:r>
            <a:r>
              <a:rPr lang="ar" dirty="0" smtClean="0">
                <a:latin typeface="Arial" panose="020B0604020202020204" pitchFamily="34" charset="0"/>
                <a:cs typeface="Arial" panose="020B0604020202020204" pitchFamily="34" charset="0"/>
              </a:rPr>
              <a:t>: </a:t>
            </a:r>
            <a:r>
              <a:rPr lang="ar" sz="1200" dirty="0">
                <a:latin typeface="Arial" panose="020B0604020202020204" pitchFamily="34" charset="0"/>
                <a:cs typeface="Arial" panose="020B0604020202020204" pitchFamily="34" charset="0"/>
              </a:rPr>
              <a:t>تحتاج إلى انجذاب عالٍ نحو مستقبلات الخلايا التائية لكي تزيل الخلايا المصابة بفيروس HIV المعاد تنشيطها؛ الخلايا </a:t>
            </a:r>
            <a:r>
              <a:rPr lang="ar-EG" sz="1200" dirty="0" smtClean="0">
                <a:latin typeface="Arial" panose="020B0604020202020204" pitchFamily="34" charset="0"/>
                <a:cs typeface="Arial" panose="020B0604020202020204" pitchFamily="34" charset="0"/>
              </a:rPr>
              <a:t>8</a:t>
            </a:r>
            <a:r>
              <a:rPr lang="ar" sz="1200" dirty="0" smtClean="0">
                <a:latin typeface="Arial" panose="020B0604020202020204" pitchFamily="34" charset="0"/>
                <a:cs typeface="Arial" panose="020B0604020202020204" pitchFamily="34" charset="0"/>
              </a:rPr>
              <a:t>CD </a:t>
            </a:r>
            <a:r>
              <a:rPr lang="ar" sz="1200" dirty="0">
                <a:latin typeface="Arial" panose="020B0604020202020204" pitchFamily="34" charset="0"/>
                <a:cs typeface="Arial" panose="020B0604020202020204" pitchFamily="34" charset="0"/>
              </a:rPr>
              <a:t>لا تستعيد طاقتها الانتشارية والتسميمية إذا لم يبدأ العلاج بمضادات الفيروسات </a:t>
            </a:r>
            <a:r>
              <a:rPr lang="ar-EG" sz="1200" dirty="0" err="1" smtClean="0">
                <a:latin typeface="Arial" panose="020B0604020202020204" pitchFamily="34" charset="0"/>
                <a:cs typeface="Arial" panose="020B0604020202020204" pitchFamily="34" charset="0"/>
              </a:rPr>
              <a:t>القهقرية</a:t>
            </a:r>
            <a:r>
              <a:rPr lang="ar" sz="1200" dirty="0" smtClean="0">
                <a:latin typeface="Arial" panose="020B0604020202020204" pitchFamily="34" charset="0"/>
                <a:cs typeface="Arial" panose="020B0604020202020204" pitchFamily="34" charset="0"/>
              </a:rPr>
              <a:t> </a:t>
            </a:r>
            <a:r>
              <a:rPr lang="ar" sz="1200" dirty="0">
                <a:latin typeface="Arial" panose="020B0604020202020204" pitchFamily="34" charset="0"/>
                <a:cs typeface="Arial" panose="020B0604020202020204" pitchFamily="34" charset="0"/>
              </a:rPr>
              <a:t>في العدوى الحادة. تساهم الخلايا </a:t>
            </a:r>
            <a:r>
              <a:rPr lang="ar-EG" sz="1200" dirty="0" smtClean="0">
                <a:latin typeface="Arial" panose="020B0604020202020204" pitchFamily="34" charset="0"/>
                <a:cs typeface="Arial" panose="020B0604020202020204" pitchFamily="34" charset="0"/>
              </a:rPr>
              <a:t>8</a:t>
            </a:r>
            <a:r>
              <a:rPr lang="ar" sz="1200" dirty="0" smtClean="0">
                <a:latin typeface="Arial" panose="020B0604020202020204" pitchFamily="34" charset="0"/>
                <a:cs typeface="Arial" panose="020B0604020202020204" pitchFamily="34" charset="0"/>
              </a:rPr>
              <a:t>CD </a:t>
            </a:r>
            <a:r>
              <a:rPr lang="ar" sz="1200" dirty="0">
                <a:latin typeface="Arial" panose="020B0604020202020204" pitchFamily="34" charset="0"/>
                <a:cs typeface="Arial" panose="020B0604020202020204" pitchFamily="34" charset="0"/>
              </a:rPr>
              <a:t>المخصصة لفيروس HIV في خفض الحمل الفيروسي عند الارتداد الذي يعقب انقطاع العلاج التحليلي فقط إذا كان العلاج قد بدأ في المرحلة فايبيج 1، لكنها لا تكون بأعداد كافية عندما يبدأ العلاج بمضادات الفيروسات </a:t>
            </a:r>
            <a:r>
              <a:rPr lang="ar-EG" sz="1200" dirty="0" err="1" smtClean="0">
                <a:latin typeface="Arial" panose="020B0604020202020204" pitchFamily="34" charset="0"/>
                <a:cs typeface="Arial" panose="020B0604020202020204" pitchFamily="34" charset="0"/>
              </a:rPr>
              <a:t>القهقرية</a:t>
            </a:r>
            <a:r>
              <a:rPr lang="ar" sz="1200" dirty="0" smtClean="0">
                <a:latin typeface="Arial" panose="020B0604020202020204" pitchFamily="34" charset="0"/>
                <a:cs typeface="Arial" panose="020B0604020202020204" pitchFamily="34" charset="0"/>
              </a:rPr>
              <a:t> </a:t>
            </a:r>
            <a:r>
              <a:rPr lang="ar" sz="1200" dirty="0">
                <a:latin typeface="Arial" panose="020B0604020202020204" pitchFamily="34" charset="0"/>
                <a:cs typeface="Arial" panose="020B0604020202020204" pitchFamily="34" charset="0"/>
              </a:rPr>
              <a:t>في العدوى الحادة.</a:t>
            </a:r>
            <a:endParaRPr lang="en-US" sz="1200" dirty="0">
              <a:latin typeface="Arial" panose="020B0604020202020204" pitchFamily="34" charset="0"/>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b="0" i="0" u="none" strike="noStrike" kern="1200" dirty="0">
                <a:solidFill>
                  <a:schemeClr val="tx1"/>
                </a:solidFill>
                <a:effectLst/>
                <a:latin typeface="Arial" panose="020B0604020202020204" pitchFamily="34" charset="0"/>
                <a:ea typeface="+mn-ea"/>
                <a:cs typeface="Arial" panose="020B0604020202020204" pitchFamily="34" charset="0"/>
              </a:rPr>
              <a:t>أوضح هيروشي تاكاتا (البيانات معروضة في الشريحة) أن الخلايا التائية </a:t>
            </a:r>
            <a:r>
              <a:rPr lang="ar" sz="1200" b="0" i="0" u="none" strike="noStrike" kern="1200" dirty="0" smtClean="0">
                <a:solidFill>
                  <a:schemeClr val="tx1"/>
                </a:solidFill>
                <a:effectLst/>
                <a:latin typeface="Arial" panose="020B0604020202020204" pitchFamily="34" charset="0"/>
                <a:ea typeface="+mn-ea"/>
                <a:cs typeface="Arial" panose="020B0604020202020204" pitchFamily="34" charset="0"/>
              </a:rPr>
              <a:t>+</a:t>
            </a:r>
            <a:r>
              <a:rPr lang="ar-EG" sz="1200" b="0" i="0" u="none" strike="noStrike" kern="1200" dirty="0" smtClean="0">
                <a:solidFill>
                  <a:schemeClr val="tx1"/>
                </a:solidFill>
                <a:effectLst/>
                <a:latin typeface="Arial" panose="020B0604020202020204" pitchFamily="34" charset="0"/>
                <a:ea typeface="+mn-ea"/>
                <a:cs typeface="Arial" panose="020B0604020202020204" pitchFamily="34" charset="0"/>
              </a:rPr>
              <a:t>8</a:t>
            </a:r>
            <a:r>
              <a:rPr lang="ar" sz="1200" b="0" i="0" u="none" strike="noStrike" kern="1200" dirty="0" smtClean="0">
                <a:solidFill>
                  <a:schemeClr val="tx1"/>
                </a:solidFill>
                <a:effectLst/>
                <a:latin typeface="Arial" panose="020B0604020202020204" pitchFamily="34" charset="0"/>
                <a:ea typeface="+mn-ea"/>
                <a:cs typeface="Arial" panose="020B0604020202020204" pitchFamily="34" charset="0"/>
              </a:rPr>
              <a:t>CD </a:t>
            </a:r>
            <a:r>
              <a:rPr lang="ar" sz="1200" b="0" i="0" u="none" strike="noStrike" kern="1200" dirty="0">
                <a:solidFill>
                  <a:schemeClr val="tx1"/>
                </a:solidFill>
                <a:effectLst/>
                <a:latin typeface="Arial" panose="020B0604020202020204" pitchFamily="34" charset="0"/>
                <a:ea typeface="+mn-ea"/>
                <a:cs typeface="Arial" panose="020B0604020202020204" pitchFamily="34" charset="0"/>
              </a:rPr>
              <a:t>المخصصة لفيروس HIV للمشاركين في الدراسة </a:t>
            </a:r>
            <a:r>
              <a:rPr lang="en-GB" sz="1200" b="0" i="0" u="none" strike="noStrike" kern="1200" dirty="0" smtClean="0">
                <a:solidFill>
                  <a:schemeClr val="tx1"/>
                </a:solidFill>
                <a:effectLst/>
                <a:latin typeface="Arial" panose="020B0604020202020204" pitchFamily="34" charset="0"/>
                <a:ea typeface="+mn-ea"/>
                <a:cs typeface="Arial" panose="020B0604020202020204" pitchFamily="34" charset="0"/>
              </a:rPr>
              <a:t>RV254</a:t>
            </a:r>
            <a:r>
              <a:rPr lang="ar" sz="1200" b="0" i="0" u="none" strike="noStrike" kern="1200" dirty="0" smtClean="0">
                <a:solidFill>
                  <a:schemeClr val="tx1"/>
                </a:solidFill>
                <a:effectLst/>
                <a:latin typeface="Arial" panose="020B0604020202020204" pitchFamily="34" charset="0"/>
                <a:ea typeface="+mn-ea"/>
                <a:cs typeface="Arial" panose="020B0604020202020204" pitchFamily="34" charset="0"/>
              </a:rPr>
              <a:t> </a:t>
            </a:r>
            <a:r>
              <a:rPr lang="ar" sz="1200" b="0" i="0" u="none" strike="noStrike" kern="1200" dirty="0">
                <a:solidFill>
                  <a:schemeClr val="tx1"/>
                </a:solidFill>
                <a:effectLst/>
                <a:latin typeface="Arial" panose="020B0604020202020204" pitchFamily="34" charset="0"/>
                <a:ea typeface="+mn-ea"/>
                <a:cs typeface="Arial" panose="020B0604020202020204" pitchFamily="34" charset="0"/>
              </a:rPr>
              <a:t>للبدء بعلاج مضادات الفيروسات </a:t>
            </a:r>
            <a:r>
              <a:rPr lang="ar-EG" sz="1200" b="0" i="0" u="none" strike="noStrike" kern="1200" dirty="0" err="1" smtClean="0">
                <a:solidFill>
                  <a:schemeClr val="tx1"/>
                </a:solidFill>
                <a:effectLst/>
                <a:latin typeface="Arial" panose="020B0604020202020204" pitchFamily="34" charset="0"/>
                <a:ea typeface="+mn-ea"/>
                <a:cs typeface="Arial" panose="020B0604020202020204" pitchFamily="34" charset="0"/>
              </a:rPr>
              <a:t>القهقرية</a:t>
            </a:r>
            <a:r>
              <a:rPr lang="ar" sz="1200" b="0" i="0" u="none" strike="noStrike" kern="1200" dirty="0" smtClean="0">
                <a:solidFill>
                  <a:schemeClr val="tx1"/>
                </a:solidFill>
                <a:effectLst/>
                <a:latin typeface="Arial" panose="020B0604020202020204" pitchFamily="34" charset="0"/>
                <a:ea typeface="+mn-ea"/>
                <a:cs typeface="Arial" panose="020B0604020202020204" pitchFamily="34" charset="0"/>
              </a:rPr>
              <a:t> </a:t>
            </a:r>
            <a:r>
              <a:rPr lang="ar" sz="1200" b="0" i="0" u="none" strike="noStrike" kern="1200" dirty="0">
                <a:solidFill>
                  <a:schemeClr val="tx1"/>
                </a:solidFill>
                <a:effectLst/>
                <a:latin typeface="Arial" panose="020B0604020202020204" pitchFamily="34" charset="0"/>
                <a:ea typeface="+mn-ea"/>
                <a:cs typeface="Arial" panose="020B0604020202020204" pitchFamily="34" charset="0"/>
              </a:rPr>
              <a:t>خلال العدوى الحادة تمتعت بتعبير </a:t>
            </a:r>
            <a:r>
              <a:rPr lang="ar-EG" sz="1200" b="0" i="0" u="none" strike="noStrike" kern="1200" dirty="0" smtClean="0">
                <a:solidFill>
                  <a:schemeClr val="tx1"/>
                </a:solidFill>
                <a:effectLst/>
                <a:latin typeface="Arial" panose="020B0604020202020204" pitchFamily="34" charset="0"/>
                <a:ea typeface="+mn-ea"/>
                <a:cs typeface="Arial" panose="020B0604020202020204" pitchFamily="34" charset="0"/>
              </a:rPr>
              <a:t>1-</a:t>
            </a:r>
            <a:r>
              <a:rPr lang="ar" sz="1200" b="0" i="0" u="none" strike="noStrike" kern="1200" dirty="0" smtClean="0">
                <a:solidFill>
                  <a:schemeClr val="tx1"/>
                </a:solidFill>
                <a:effectLst/>
                <a:latin typeface="Arial" panose="020B0604020202020204" pitchFamily="34" charset="0"/>
                <a:ea typeface="+mn-ea"/>
                <a:cs typeface="Arial" panose="020B0604020202020204" pitchFamily="34" charset="0"/>
              </a:rPr>
              <a:t>PD </a:t>
            </a:r>
            <a:r>
              <a:rPr lang="ar" sz="1200" b="0" i="0" u="none" strike="noStrike" kern="1200" dirty="0">
                <a:solidFill>
                  <a:schemeClr val="tx1"/>
                </a:solidFill>
                <a:effectLst/>
                <a:latin typeface="Arial" panose="020B0604020202020204" pitchFamily="34" charset="0"/>
                <a:ea typeface="+mn-ea"/>
                <a:cs typeface="Arial" panose="020B0604020202020204" pitchFamily="34" charset="0"/>
              </a:rPr>
              <a:t>محدود، واحتفظت بالقدرة على الانتشار وبقدرة عالية على القتل، لكن أعدادها كانت أقل مقارنة بالأفراد الذين يعالجون من العدوى المزمنة.</a:t>
            </a:r>
            <a:r>
              <a:rPr lang="ar" sz="1200" b="0" dirty="0">
                <a:latin typeface="Arial" panose="020B0604020202020204" pitchFamily="34" charset="0"/>
                <a:cs typeface="Arial" panose="020B0604020202020204" pitchFamily="34" charset="0"/>
              </a:rPr>
              <a:t>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b="0" i="0" u="none" strike="noStrike" kern="1200" dirty="0">
                <a:solidFill>
                  <a:schemeClr val="tx1"/>
                </a:solidFill>
                <a:effectLst/>
                <a:latin typeface="Arial" panose="020B0604020202020204" pitchFamily="34" charset="0"/>
                <a:ea typeface="+mn-ea"/>
                <a:cs typeface="Arial" panose="020B0604020202020204" pitchFamily="34" charset="0"/>
              </a:rPr>
              <a:t>البدء في العلاج بمضادات الفيروسات </a:t>
            </a:r>
            <a:r>
              <a:rPr lang="ar-EG" sz="1200" b="0" i="0" u="none" strike="noStrike" kern="1200" dirty="0" err="1" smtClean="0">
                <a:solidFill>
                  <a:schemeClr val="tx1"/>
                </a:solidFill>
                <a:effectLst/>
                <a:latin typeface="Arial" panose="020B0604020202020204" pitchFamily="34" charset="0"/>
                <a:ea typeface="+mn-ea"/>
                <a:cs typeface="Arial" panose="020B0604020202020204" pitchFamily="34" charset="0"/>
              </a:rPr>
              <a:t>القهقرية</a:t>
            </a:r>
            <a:r>
              <a:rPr lang="ar" sz="1200" b="0" i="0" u="none" strike="noStrike" kern="1200" dirty="0" smtClean="0">
                <a:solidFill>
                  <a:schemeClr val="tx1"/>
                </a:solidFill>
                <a:effectLst/>
                <a:latin typeface="Arial" panose="020B0604020202020204" pitchFamily="34" charset="0"/>
                <a:ea typeface="+mn-ea"/>
                <a:cs typeface="Arial" panose="020B0604020202020204" pitchFamily="34" charset="0"/>
              </a:rPr>
              <a:t> </a:t>
            </a:r>
            <a:r>
              <a:rPr lang="ar" sz="1200" b="0" i="0" u="none" strike="noStrike" kern="1200" dirty="0">
                <a:solidFill>
                  <a:schemeClr val="tx1"/>
                </a:solidFill>
                <a:effectLst/>
                <a:latin typeface="Arial" panose="020B0604020202020204" pitchFamily="34" charset="0"/>
                <a:ea typeface="+mn-ea"/>
                <a:cs typeface="Arial" panose="020B0604020202020204" pitchFamily="34" charset="0"/>
              </a:rPr>
              <a:t>خلال عدوى HIV الحادة جنبًا إلى جنب مع </a:t>
            </a:r>
            <a:r>
              <a:rPr lang="ar-EG" sz="1200" b="0" i="0" u="none" strike="noStrike" kern="1200" dirty="0" smtClean="0">
                <a:solidFill>
                  <a:schemeClr val="tx1"/>
                </a:solidFill>
                <a:effectLst/>
                <a:latin typeface="Arial" panose="020B0604020202020204" pitchFamily="34" charset="0"/>
                <a:ea typeface="+mn-ea"/>
                <a:cs typeface="Arial" panose="020B0604020202020204" pitchFamily="34" charset="0"/>
              </a:rPr>
              <a:t>أساليب </a:t>
            </a:r>
            <a:r>
              <a:rPr lang="ar" sz="1200" b="0" i="0" u="none" strike="noStrike" kern="1200" dirty="0" smtClean="0">
                <a:solidFill>
                  <a:schemeClr val="tx1"/>
                </a:solidFill>
                <a:effectLst/>
                <a:latin typeface="Arial" panose="020B0604020202020204" pitchFamily="34" charset="0"/>
                <a:ea typeface="+mn-ea"/>
                <a:cs typeface="Arial" panose="020B0604020202020204" pitchFamily="34" charset="0"/>
              </a:rPr>
              <a:t>لرفع </a:t>
            </a:r>
            <a:r>
              <a:rPr lang="ar" sz="1200" b="0" i="0" u="none" strike="noStrike" kern="1200" dirty="0">
                <a:solidFill>
                  <a:schemeClr val="tx1"/>
                </a:solidFill>
                <a:effectLst/>
                <a:latin typeface="Arial" panose="020B0604020202020204" pitchFamily="34" charset="0"/>
                <a:ea typeface="+mn-ea"/>
                <a:cs typeface="Arial" panose="020B0604020202020204" pitchFamily="34" charset="0"/>
              </a:rPr>
              <a:t>أعداد الخلايا التائية </a:t>
            </a:r>
            <a:r>
              <a:rPr lang="ar-EG" sz="1200" b="0" i="0" u="none" strike="noStrike" kern="1200" dirty="0" smtClean="0">
                <a:solidFill>
                  <a:schemeClr val="tx1"/>
                </a:solidFill>
                <a:effectLst/>
                <a:latin typeface="Arial" panose="020B0604020202020204" pitchFamily="34" charset="0"/>
                <a:ea typeface="+mn-ea"/>
                <a:cs typeface="Arial" panose="020B0604020202020204" pitchFamily="34" charset="0"/>
              </a:rPr>
              <a:t>8</a:t>
            </a:r>
            <a:r>
              <a:rPr lang="ar" sz="1200" b="0" i="0" u="none" strike="noStrike" kern="1200" dirty="0" smtClean="0">
                <a:solidFill>
                  <a:schemeClr val="tx1"/>
                </a:solidFill>
                <a:effectLst/>
                <a:latin typeface="Arial" panose="020B0604020202020204" pitchFamily="34" charset="0"/>
                <a:ea typeface="+mn-ea"/>
                <a:cs typeface="Arial" panose="020B0604020202020204" pitchFamily="34" charset="0"/>
              </a:rPr>
              <a:t>CD </a:t>
            </a:r>
            <a:r>
              <a:rPr lang="ar" sz="1200" b="0" i="0" u="none" strike="noStrike" kern="1200" dirty="0">
                <a:solidFill>
                  <a:schemeClr val="tx1"/>
                </a:solidFill>
                <a:effectLst/>
                <a:latin typeface="Arial" panose="020B0604020202020204" pitchFamily="34" charset="0"/>
                <a:ea typeface="+mn-ea"/>
                <a:cs typeface="Arial" panose="020B0604020202020204" pitchFamily="34" charset="0"/>
              </a:rPr>
              <a:t>المخصصة لفيروس HIV يمكنه أن يعزز من السيطرة على عدوى فيروس HIV من خلال الخلايا التائية </a:t>
            </a:r>
            <a:r>
              <a:rPr lang="ar-EG" sz="1200" b="0" i="0" u="none" strike="noStrike" kern="1200" dirty="0" smtClean="0">
                <a:solidFill>
                  <a:schemeClr val="tx1"/>
                </a:solidFill>
                <a:effectLst/>
                <a:latin typeface="Arial" panose="020B0604020202020204" pitchFamily="34" charset="0"/>
                <a:ea typeface="+mn-ea"/>
                <a:cs typeface="Arial" panose="020B0604020202020204" pitchFamily="34" charset="0"/>
              </a:rPr>
              <a:t>8</a:t>
            </a:r>
            <a:r>
              <a:rPr lang="ar" sz="1200" b="0" i="0" u="none" strike="noStrike" kern="1200" dirty="0" smtClean="0">
                <a:solidFill>
                  <a:schemeClr val="tx1"/>
                </a:solidFill>
                <a:effectLst/>
                <a:latin typeface="Arial" panose="020B0604020202020204" pitchFamily="34" charset="0"/>
                <a:ea typeface="+mn-ea"/>
                <a:cs typeface="Arial" panose="020B0604020202020204" pitchFamily="34" charset="0"/>
              </a:rPr>
              <a:t>CD.</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1"/>
          <a:lstStyle/>
          <a:p>
            <a:pPr rtl="1"/>
            <a:fld id="{7E4FA5F4-21C2-4964-AA4F-52D8DDAF78E0}" type="slidenum">
              <a:rPr lang="en-GB" smtClean="0"/>
              <a:t>17</a:t>
            </a:fld>
            <a:endParaRPr lang="en-GB"/>
          </a:p>
        </p:txBody>
      </p:sp>
    </p:spTree>
    <p:extLst>
      <p:ext uri="{BB962C8B-B14F-4D97-AF65-F5344CB8AC3E}">
        <p14:creationId xmlns:p14="http://schemas.microsoft.com/office/powerpoint/2010/main" val="995225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endParaRPr lang="en-GB" dirty="0"/>
          </a:p>
        </p:txBody>
      </p:sp>
      <p:sp>
        <p:nvSpPr>
          <p:cNvPr id="4" name="Slide Number Placeholder 3"/>
          <p:cNvSpPr>
            <a:spLocks noGrp="1"/>
          </p:cNvSpPr>
          <p:nvPr>
            <p:ph type="sldNum" sz="quarter" idx="5"/>
          </p:nvPr>
        </p:nvSpPr>
        <p:spPr/>
        <p:txBody>
          <a:bodyPr rtlCol="1"/>
          <a:lstStyle/>
          <a:p>
            <a:pPr rtl="1"/>
            <a:fld id="{7E4FA5F4-21C2-4964-AA4F-52D8DDAF78E0}" type="slidenum">
              <a:rPr lang="en-GB" smtClean="0"/>
              <a:t>18</a:t>
            </a:fld>
            <a:endParaRPr lang="en-GB"/>
          </a:p>
        </p:txBody>
      </p:sp>
    </p:spTree>
    <p:extLst>
      <p:ext uri="{BB962C8B-B14F-4D97-AF65-F5344CB8AC3E}">
        <p14:creationId xmlns:p14="http://schemas.microsoft.com/office/powerpoint/2010/main" val="3794670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171450" marR="0" lvl="0" indent="-171450" algn="l" defTabSz="914400" rtl="1" eaLnBrk="1" fontAlgn="auto" latinLnBrk="0" hangingPunct="1">
              <a:lnSpc>
                <a:spcPct val="100000"/>
              </a:lnSpc>
              <a:spcBef>
                <a:spcPts val="0"/>
              </a:spcBef>
              <a:spcAft>
                <a:spcPts val="0"/>
              </a:spcAft>
              <a:buClrTx/>
              <a:buSzTx/>
              <a:buFont typeface="Arial"/>
              <a:buChar char="•"/>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rtlCol="1"/>
          <a:lstStyle/>
          <a:p>
            <a:pPr rtl="1"/>
            <a:fld id="{6FC7D159-9DD4-41A1-915D-943A0A890F2B}" type="slidenum">
              <a:rPr lang="en-GB" smtClean="0"/>
              <a:t>3</a:t>
            </a:fld>
            <a:endParaRPr lang="en-GB"/>
          </a:p>
        </p:txBody>
      </p:sp>
    </p:spTree>
    <p:extLst>
      <p:ext uri="{BB962C8B-B14F-4D97-AF65-F5344CB8AC3E}">
        <p14:creationId xmlns:p14="http://schemas.microsoft.com/office/powerpoint/2010/main" val="1369506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الطبقة الطلائية المخاطية هي </a:t>
            </a:r>
            <a:r>
              <a:rPr lang="ar-EG" dirty="0" smtClean="0">
                <a:latin typeface="Arial" panose="020B0604020202020204" pitchFamily="34" charset="0"/>
                <a:cs typeface="Arial" panose="020B0604020202020204" pitchFamily="34" charset="0"/>
              </a:rPr>
              <a:t>المدخل</a:t>
            </a:r>
            <a:r>
              <a:rPr lang="ar-EG" baseline="0" dirty="0" smtClean="0">
                <a:latin typeface="Arial" panose="020B0604020202020204" pitchFamily="34" charset="0"/>
                <a:cs typeface="Arial" panose="020B0604020202020204" pitchFamily="34" charset="0"/>
              </a:rPr>
              <a:t> </a:t>
            </a:r>
            <a:r>
              <a:rPr lang="ar" dirty="0" smtClean="0">
                <a:latin typeface="Arial" panose="020B0604020202020204" pitchFamily="34" charset="0"/>
                <a:cs typeface="Arial" panose="020B0604020202020204" pitchFamily="34" charset="0"/>
              </a:rPr>
              <a:t>الرئيسي </a:t>
            </a:r>
            <a:r>
              <a:rPr lang="ar" dirty="0">
                <a:latin typeface="Arial" panose="020B0604020202020204" pitchFamily="34" charset="0"/>
                <a:cs typeface="Arial" panose="020B0604020202020204" pitchFamily="34" charset="0"/>
              </a:rPr>
              <a:t>لدخول فيروس HIV في الانتقال الجنسي حيث يحدث أكثر من 85% من انتقال فيروس </a:t>
            </a:r>
            <a:r>
              <a:rPr lang="ar-EG" dirty="0" smtClean="0">
                <a:latin typeface="Arial" panose="020B0604020202020204" pitchFamily="34" charset="0"/>
                <a:cs typeface="Arial" panose="020B0604020202020204" pitchFamily="34" charset="0"/>
              </a:rPr>
              <a:t>1-</a:t>
            </a:r>
            <a:r>
              <a:rPr lang="ar" dirty="0" smtClean="0">
                <a:latin typeface="Arial" panose="020B0604020202020204" pitchFamily="34" charset="0"/>
                <a:cs typeface="Arial" panose="020B0604020202020204" pitchFamily="34" charset="0"/>
              </a:rPr>
              <a:t>HIV </a:t>
            </a:r>
            <a:r>
              <a:rPr lang="ar" dirty="0">
                <a:latin typeface="Arial" panose="020B0604020202020204" pitchFamily="34" charset="0"/>
                <a:cs typeface="Arial" panose="020B0604020202020204" pitchFamily="34" charset="0"/>
              </a:rPr>
              <a:t>أثناء الاتصال الجنسي؛ بعد اختراق الطبقة الطلائية المخاطية، يستهدف فيروس </a:t>
            </a:r>
            <a:r>
              <a:rPr lang="ar-EG" dirty="0" smtClean="0">
                <a:latin typeface="Arial" panose="020B0604020202020204" pitchFamily="34" charset="0"/>
                <a:cs typeface="Arial" panose="020B0604020202020204" pitchFamily="34" charset="0"/>
              </a:rPr>
              <a:t>1-</a:t>
            </a:r>
            <a:r>
              <a:rPr lang="ar" dirty="0" smtClean="0">
                <a:latin typeface="Arial" panose="020B0604020202020204" pitchFamily="34" charset="0"/>
                <a:cs typeface="Arial" panose="020B0604020202020204" pitchFamily="34" charset="0"/>
              </a:rPr>
              <a:t>HIV </a:t>
            </a:r>
            <a:r>
              <a:rPr lang="ar" dirty="0">
                <a:latin typeface="Arial" panose="020B0604020202020204" pitchFamily="34" charset="0"/>
                <a:cs typeface="Arial" panose="020B0604020202020204" pitchFamily="34" charset="0"/>
              </a:rPr>
              <a:t>الخلايا المناعية الموجودة بتلك الطبقة بما فيها البلاعم، ويكوّن مستودعات.</a:t>
            </a: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استخدم جانور خلايا </a:t>
            </a:r>
            <a:r>
              <a:rPr lang="ar-EG" dirty="0" smtClean="0">
                <a:latin typeface="Arial" panose="020B0604020202020204" pitchFamily="34" charset="0"/>
                <a:cs typeface="Arial" panose="020B0604020202020204" pitchFamily="34" charset="0"/>
              </a:rPr>
              <a:t>مجرى البول </a:t>
            </a:r>
            <a:r>
              <a:rPr lang="ar" dirty="0" smtClean="0">
                <a:latin typeface="Arial" panose="020B0604020202020204" pitchFamily="34" charset="0"/>
                <a:cs typeface="Arial" panose="020B0604020202020204" pitchFamily="34" charset="0"/>
              </a:rPr>
              <a:t>أ</a:t>
            </a:r>
            <a:r>
              <a:rPr lang="ar-EG" dirty="0" smtClean="0">
                <a:latin typeface="Arial" panose="020B0604020202020204" pitchFamily="34" charset="0"/>
                <a:cs typeface="Arial" panose="020B0604020202020204" pitchFamily="34" charset="0"/>
              </a:rPr>
              <a:t>ُ</a:t>
            </a:r>
            <a:r>
              <a:rPr lang="ar" dirty="0" smtClean="0">
                <a:latin typeface="Arial" panose="020B0604020202020204" pitchFamily="34" charset="0"/>
                <a:cs typeface="Arial" panose="020B0604020202020204" pitchFamily="34" charset="0"/>
              </a:rPr>
              <a:t>خذت </a:t>
            </a:r>
            <a:r>
              <a:rPr lang="ar" dirty="0">
                <a:latin typeface="Arial" panose="020B0604020202020204" pitchFamily="34" charset="0"/>
                <a:cs typeface="Arial" panose="020B0604020202020204" pitchFamily="34" charset="0"/>
              </a:rPr>
              <a:t>بعد عملية جراحية لتغيير الجنس </a:t>
            </a:r>
            <a:r>
              <a:rPr lang="ar" dirty="0" smtClean="0">
                <a:latin typeface="Arial" panose="020B0604020202020204" pitchFamily="34" charset="0"/>
                <a:cs typeface="Arial" panose="020B0604020202020204" pitchFamily="34" charset="0"/>
              </a:rPr>
              <a:t>ل</a:t>
            </a:r>
            <a:r>
              <a:rPr lang="ar-EG" dirty="0" smtClean="0">
                <a:latin typeface="Arial" panose="020B0604020202020204" pitchFamily="34" charset="0"/>
                <a:cs typeface="Arial" panose="020B0604020202020204" pitchFamily="34" charset="0"/>
              </a:rPr>
              <a:t>ل</a:t>
            </a:r>
            <a:r>
              <a:rPr lang="ar" dirty="0" smtClean="0">
                <a:latin typeface="Arial" panose="020B0604020202020204" pitchFamily="34" charset="0"/>
                <a:cs typeface="Arial" panose="020B0604020202020204" pitchFamily="34" charset="0"/>
              </a:rPr>
              <a:t>بحث </a:t>
            </a:r>
            <a:r>
              <a:rPr lang="ar-EG" dirty="0" smtClean="0">
                <a:latin typeface="Arial" panose="020B0604020202020204" pitchFamily="34" charset="0"/>
                <a:cs typeface="Arial" panose="020B0604020202020204" pitchFamily="34" charset="0"/>
              </a:rPr>
              <a:t>في </a:t>
            </a:r>
            <a:r>
              <a:rPr lang="ar" dirty="0" smtClean="0">
                <a:latin typeface="Arial" panose="020B0604020202020204" pitchFamily="34" charset="0"/>
                <a:cs typeface="Arial" panose="020B0604020202020204" pitchFamily="34" charset="0"/>
              </a:rPr>
              <a:t>عدوي النسيج المخاطي</a:t>
            </a:r>
            <a:r>
              <a:rPr lang="ar-EG" baseline="0" dirty="0" smtClean="0">
                <a:latin typeface="Arial" panose="020B0604020202020204" pitchFamily="34" charset="0"/>
                <a:cs typeface="Arial" panose="020B0604020202020204" pitchFamily="34" charset="0"/>
              </a:rPr>
              <a:t> بفيروس </a:t>
            </a:r>
            <a:r>
              <a:rPr lang="ar" dirty="0" smtClean="0">
                <a:latin typeface="Arial" panose="020B0604020202020204" pitchFamily="34" charset="0"/>
                <a:cs typeface="Arial" panose="020B0604020202020204" pitchFamily="34" charset="0"/>
              </a:rPr>
              <a:t>HIV  </a:t>
            </a:r>
            <a:r>
              <a:rPr lang="ar" dirty="0">
                <a:latin typeface="Arial" panose="020B0604020202020204" pitchFamily="34" charset="0"/>
                <a:cs typeface="Arial" panose="020B0604020202020204" pitchFamily="34" charset="0"/>
              </a:rPr>
              <a:t>وأثبت أن البلاعم الإحليلية احتوت على حمض نووي مدمج لفيروس </a:t>
            </a:r>
            <a:r>
              <a:rPr lang="ar-EG" dirty="0" smtClean="0">
                <a:latin typeface="Arial" panose="020B0604020202020204" pitchFamily="34" charset="0"/>
                <a:cs typeface="Arial" panose="020B0604020202020204" pitchFamily="34" charset="0"/>
              </a:rPr>
              <a:t>1-</a:t>
            </a:r>
            <a:r>
              <a:rPr lang="ar" dirty="0" smtClean="0">
                <a:latin typeface="Arial" panose="020B0604020202020204" pitchFamily="34" charset="0"/>
                <a:cs typeface="Arial" panose="020B0604020202020204" pitchFamily="34" charset="0"/>
              </a:rPr>
              <a:t>HIV </a:t>
            </a:r>
            <a:r>
              <a:rPr lang="ar" dirty="0">
                <a:latin typeface="Arial" panose="020B0604020202020204" pitchFamily="34" charset="0"/>
                <a:cs typeface="Arial" panose="020B0604020202020204" pitchFamily="34" charset="0"/>
              </a:rPr>
              <a:t>يمكن أن </a:t>
            </a:r>
            <a:r>
              <a:rPr lang="ar-EG" dirty="0" smtClean="0">
                <a:latin typeface="Arial" panose="020B0604020202020204" pitchFamily="34" charset="0"/>
                <a:cs typeface="Arial" panose="020B0604020202020204" pitchFamily="34" charset="0"/>
              </a:rPr>
              <a:t>تحفزه</a:t>
            </a:r>
            <a:r>
              <a:rPr lang="ar" dirty="0" smtClean="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عديدات السكاريد الشحمية (LPS) للتناسخ </a:t>
            </a:r>
            <a:r>
              <a:rPr lang="ar" dirty="0" smtClean="0">
                <a:latin typeface="Arial" panose="020B0604020202020204" pitchFamily="34" charset="0"/>
                <a:cs typeface="Arial" panose="020B0604020202020204" pitchFamily="34" charset="0"/>
              </a:rPr>
              <a:t>(</a:t>
            </a:r>
            <a:r>
              <a:rPr lang="en-GB" dirty="0" err="1" smtClean="0">
                <a:latin typeface="Arial" panose="020B0604020202020204" pitchFamily="34" charset="0"/>
                <a:cs typeface="Arial" panose="020B0604020202020204" pitchFamily="34" charset="0"/>
              </a:rPr>
              <a:t>Ganor</a:t>
            </a:r>
            <a:r>
              <a:rPr lang="en-GB" dirty="0" smtClean="0">
                <a:latin typeface="Arial" panose="020B0604020202020204" pitchFamily="34" charset="0"/>
                <a:cs typeface="Arial" panose="020B0604020202020204" pitchFamily="34" charset="0"/>
              </a:rPr>
              <a:t> TUSY0302</a:t>
            </a:r>
            <a:r>
              <a:rPr lang="ar" dirty="0" smtClean="0">
                <a:latin typeface="Arial" panose="020B0604020202020204" pitchFamily="34" charset="0"/>
                <a:cs typeface="Arial" panose="020B0604020202020204" pitchFamily="34" charset="0"/>
              </a:rPr>
              <a:t>). </a:t>
            </a:r>
            <a:endParaRPr lang="ar"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أثبت جانور أن البلاعم، وليس الخلايا التائية، في النسيج الإحليلي هي التي أنتجت فيروس </a:t>
            </a:r>
            <a:r>
              <a:rPr lang="ar-EG" dirty="0" smtClean="0">
                <a:latin typeface="Arial" panose="020B0604020202020204" pitchFamily="34" charset="0"/>
                <a:cs typeface="Arial" panose="020B0604020202020204" pitchFamily="34" charset="0"/>
              </a:rPr>
              <a:t>1-</a:t>
            </a:r>
            <a:r>
              <a:rPr lang="ar" dirty="0" smtClean="0">
                <a:latin typeface="Arial" panose="020B0604020202020204" pitchFamily="34" charset="0"/>
                <a:cs typeface="Arial" panose="020B0604020202020204" pitchFamily="34" charset="0"/>
              </a:rPr>
              <a:t>HIV </a:t>
            </a:r>
            <a:r>
              <a:rPr lang="ar" dirty="0">
                <a:latin typeface="Arial" panose="020B0604020202020204" pitchFamily="34" charset="0"/>
                <a:cs typeface="Arial" panose="020B0604020202020204" pitchFamily="34" charset="0"/>
              </a:rPr>
              <a:t>عند إعادة تنشيطها. أظهرت دراسات حديثة أخرى أن فيروس نقص المناعة القردي SIV يمكن أن يعاد تنشيطه من البلاعم الموجودة بالمخ والطحال والرئة، أما فيروس </a:t>
            </a:r>
            <a:r>
              <a:rPr lang="ar-EG" dirty="0" smtClean="0">
                <a:latin typeface="Arial" panose="020B0604020202020204" pitchFamily="34" charset="0"/>
                <a:cs typeface="Arial" panose="020B0604020202020204" pitchFamily="34" charset="0"/>
              </a:rPr>
              <a:t>1-</a:t>
            </a:r>
            <a:r>
              <a:rPr lang="ar" dirty="0" smtClean="0">
                <a:latin typeface="Arial" panose="020B0604020202020204" pitchFamily="34" charset="0"/>
                <a:cs typeface="Arial" panose="020B0604020202020204" pitchFamily="34" charset="0"/>
              </a:rPr>
              <a:t>HIV </a:t>
            </a:r>
            <a:r>
              <a:rPr lang="ar" dirty="0">
                <a:latin typeface="Arial" panose="020B0604020202020204" pitchFamily="34" charset="0"/>
                <a:cs typeface="Arial" panose="020B0604020202020204" pitchFamily="34" charset="0"/>
              </a:rPr>
              <a:t>يُعاد تنشيطه من بلاعم الكبد.</a:t>
            </a: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عنون جانور عرضه التقديمي عن فيروس HIV والبلاعم بعنوان «الأسطورة تصبح حقيقة» وناقش مقتضيات النتائج التي خرجت بها مجموعته عن البلاعم بخصوص استراتيجيات العلاج.</a:t>
            </a:r>
          </a:p>
          <a:p>
            <a:pPr marL="0" indent="0" rtl="1">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rtlCol="1"/>
          <a:lstStyle/>
          <a:p>
            <a:pPr rtl="1"/>
            <a:fld id="{7E4FA5F4-21C2-4964-AA4F-52D8DDAF78E0}" type="slidenum">
              <a:rPr lang="en-GB" smtClean="0"/>
              <a:t>4</a:t>
            </a:fld>
            <a:endParaRPr lang="en-GB"/>
          </a:p>
        </p:txBody>
      </p:sp>
    </p:spTree>
    <p:extLst>
      <p:ext uri="{BB962C8B-B14F-4D97-AF65-F5344CB8AC3E}">
        <p14:creationId xmlns:p14="http://schemas.microsoft.com/office/powerpoint/2010/main" val="2631508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لاحظوا تتابع الرسوم المتحركة في هذه الشريحة، بالعمود الأيمن.</a:t>
            </a:r>
            <a:endParaRPr lang="en-GB"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في حين أنّ الخلايا التائية </a:t>
            </a:r>
            <a:r>
              <a:rPr lang="ar-EG" dirty="0" smtClean="0">
                <a:latin typeface="Arial" panose="020B0604020202020204" pitchFamily="34" charset="0"/>
                <a:cs typeface="Arial" panose="020B0604020202020204" pitchFamily="34" charset="0"/>
              </a:rPr>
              <a:t>4</a:t>
            </a:r>
            <a:r>
              <a:rPr lang="ar" dirty="0" smtClean="0">
                <a:latin typeface="Arial" panose="020B0604020202020204" pitchFamily="34" charset="0"/>
                <a:cs typeface="Arial" panose="020B0604020202020204" pitchFamily="34" charset="0"/>
              </a:rPr>
              <a:t>CD </a:t>
            </a:r>
            <a:r>
              <a:rPr lang="ar" dirty="0">
                <a:latin typeface="Arial" panose="020B0604020202020204" pitchFamily="34" charset="0"/>
                <a:cs typeface="Arial" panose="020B0604020202020204" pitchFamily="34" charset="0"/>
              </a:rPr>
              <a:t>الذاكرة تكون إما خاملة أو </a:t>
            </a:r>
            <a:r>
              <a:rPr lang="ar-EG" dirty="0" smtClean="0">
                <a:latin typeface="Arial" panose="020B0604020202020204" pitchFamily="34" charset="0"/>
                <a:cs typeface="Arial" panose="020B0604020202020204" pitchFamily="34" charset="0"/>
              </a:rPr>
              <a:t>ناشطة</a:t>
            </a:r>
            <a:r>
              <a:rPr lang="ar" dirty="0" smtClean="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فالبلاعم </a:t>
            </a:r>
            <a:r>
              <a:rPr lang="ar-EG" dirty="0" smtClean="0">
                <a:latin typeface="Arial" panose="020B0604020202020204" pitchFamily="34" charset="0"/>
                <a:cs typeface="Arial" panose="020B0604020202020204" pitchFamily="34" charset="0"/>
              </a:rPr>
              <a:t>تكون </a:t>
            </a:r>
            <a:r>
              <a:rPr lang="ar" dirty="0" smtClean="0">
                <a:latin typeface="Arial" panose="020B0604020202020204" pitchFamily="34" charset="0"/>
                <a:cs typeface="Arial" panose="020B0604020202020204" pitchFamily="34" charset="0"/>
              </a:rPr>
              <a:t>مستقطبة </a:t>
            </a:r>
            <a:r>
              <a:rPr lang="ar" dirty="0">
                <a:latin typeface="Arial" panose="020B0604020202020204" pitchFamily="34" charset="0"/>
                <a:cs typeface="Arial" panose="020B0604020202020204" pitchFamily="34" charset="0"/>
              </a:rPr>
              <a:t>في </a:t>
            </a:r>
            <a:r>
              <a:rPr lang="ar-EG" dirty="0" smtClean="0">
                <a:latin typeface="Arial" panose="020B0604020202020204" pitchFamily="34" charset="0"/>
                <a:cs typeface="Arial" panose="020B0604020202020204" pitchFamily="34" charset="0"/>
              </a:rPr>
              <a:t>مجال واسع </a:t>
            </a:r>
            <a:r>
              <a:rPr lang="ar" dirty="0" smtClean="0">
                <a:latin typeface="Arial" panose="020B0604020202020204" pitchFamily="34" charset="0"/>
                <a:cs typeface="Arial" panose="020B0604020202020204" pitchFamily="34" charset="0"/>
              </a:rPr>
              <a:t>يتنوع </a:t>
            </a:r>
            <a:r>
              <a:rPr lang="ar" dirty="0">
                <a:latin typeface="Arial" panose="020B0604020202020204" pitchFamily="34" charset="0"/>
                <a:cs typeface="Arial" panose="020B0604020202020204" pitchFamily="34" charset="0"/>
              </a:rPr>
              <a:t>من </a:t>
            </a:r>
            <a:r>
              <a:rPr lang="ar-EG" dirty="0" smtClean="0">
                <a:latin typeface="Arial" panose="020B0604020202020204" pitchFamily="34" charset="0"/>
                <a:cs typeface="Arial" panose="020B0604020202020204" pitchFamily="34" charset="0"/>
              </a:rPr>
              <a:t>النمط </a:t>
            </a:r>
            <a:r>
              <a:rPr lang="ar" dirty="0" smtClean="0">
                <a:latin typeface="Arial" panose="020B0604020202020204" pitchFamily="34" charset="0"/>
                <a:cs typeface="Arial" panose="020B0604020202020204" pitchFamily="34" charset="0"/>
              </a:rPr>
              <a:t>الظاهري </a:t>
            </a:r>
            <a:r>
              <a:rPr lang="ar-EG" dirty="0" smtClean="0">
                <a:latin typeface="Arial" panose="020B0604020202020204" pitchFamily="34" charset="0"/>
                <a:cs typeface="Arial" panose="020B0604020202020204" pitchFamily="34" charset="0"/>
              </a:rPr>
              <a:t>1</a:t>
            </a:r>
            <a:r>
              <a:rPr lang="ar" dirty="0" smtClean="0">
                <a:latin typeface="Arial" panose="020B0604020202020204" pitchFamily="34" charset="0"/>
                <a:cs typeface="Arial" panose="020B0604020202020204" pitchFamily="34" charset="0"/>
              </a:rPr>
              <a:t>M </a:t>
            </a:r>
            <a:r>
              <a:rPr lang="ar" dirty="0">
                <a:latin typeface="Arial" panose="020B0604020202020204" pitchFamily="34" charset="0"/>
                <a:cs typeface="Arial" panose="020B0604020202020204" pitchFamily="34" charset="0"/>
              </a:rPr>
              <a:t>أو </a:t>
            </a:r>
            <a:r>
              <a:rPr lang="ar-EG" dirty="0" smtClean="0">
                <a:latin typeface="Arial" panose="020B0604020202020204" pitchFamily="34" charset="0"/>
                <a:cs typeface="Arial" panose="020B0604020202020204" pitchFamily="34" charset="0"/>
              </a:rPr>
              <a:t>2</a:t>
            </a:r>
            <a:r>
              <a:rPr lang="ar" dirty="0" smtClean="0">
                <a:latin typeface="Arial" panose="020B0604020202020204" pitchFamily="34" charset="0"/>
                <a:cs typeface="Arial" panose="020B0604020202020204" pitchFamily="34" charset="0"/>
              </a:rPr>
              <a:t>M، </a:t>
            </a:r>
            <a:r>
              <a:rPr lang="ar" dirty="0">
                <a:latin typeface="Arial" panose="020B0604020202020204" pitchFamily="34" charset="0"/>
                <a:cs typeface="Arial" panose="020B0604020202020204" pitchFamily="34" charset="0"/>
              </a:rPr>
              <a:t>وتتحول إلى </a:t>
            </a:r>
            <a:r>
              <a:rPr lang="ar-EG" dirty="0" smtClean="0">
                <a:latin typeface="Arial" panose="020B0604020202020204" pitchFamily="34" charset="0"/>
                <a:cs typeface="Arial" panose="020B0604020202020204" pitchFamily="34" charset="0"/>
              </a:rPr>
              <a:t>أنماط </a:t>
            </a:r>
            <a:r>
              <a:rPr lang="ar" dirty="0" smtClean="0">
                <a:latin typeface="Arial" panose="020B0604020202020204" pitchFamily="34" charset="0"/>
                <a:cs typeface="Arial" panose="020B0604020202020204" pitchFamily="34" charset="0"/>
              </a:rPr>
              <a:t>ظاهرية </a:t>
            </a:r>
            <a:r>
              <a:rPr lang="ar" dirty="0">
                <a:latin typeface="Arial" panose="020B0604020202020204" pitchFamily="34" charset="0"/>
                <a:cs typeface="Arial" panose="020B0604020202020204" pitchFamily="34" charset="0"/>
              </a:rPr>
              <a:t>مختلفة بناءً على النسيج المعني، وهو ما يجعل التعرف على مستودع البلاعم أصعب. </a:t>
            </a: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يُحفظ مخزون الخلايا التائية </a:t>
            </a:r>
            <a:r>
              <a:rPr lang="ar" dirty="0" smtClean="0">
                <a:latin typeface="Arial" panose="020B0604020202020204" pitchFamily="34" charset="0"/>
                <a:cs typeface="Arial" panose="020B0604020202020204" pitchFamily="34" charset="0"/>
              </a:rPr>
              <a:t>+</a:t>
            </a:r>
            <a:r>
              <a:rPr lang="ar-EG" dirty="0" smtClean="0">
                <a:latin typeface="Arial" panose="020B0604020202020204" pitchFamily="34" charset="0"/>
                <a:cs typeface="Arial" panose="020B0604020202020204" pitchFamily="34" charset="0"/>
              </a:rPr>
              <a:t>4</a:t>
            </a:r>
            <a:r>
              <a:rPr lang="ar" dirty="0" smtClean="0">
                <a:latin typeface="Arial" panose="020B0604020202020204" pitchFamily="34" charset="0"/>
                <a:cs typeface="Arial" panose="020B0604020202020204" pitchFamily="34" charset="0"/>
              </a:rPr>
              <a:t>CD </a:t>
            </a:r>
            <a:r>
              <a:rPr lang="ar" dirty="0">
                <a:latin typeface="Arial" panose="020B0604020202020204" pitchFamily="34" charset="0"/>
                <a:cs typeface="Arial" panose="020B0604020202020204" pitchFamily="34" charset="0"/>
              </a:rPr>
              <a:t>المصابة بعدوى كامنة </a:t>
            </a:r>
            <a:r>
              <a:rPr lang="ar" dirty="0" smtClean="0">
                <a:latin typeface="Arial" panose="020B0604020202020204" pitchFamily="34" charset="0"/>
                <a:cs typeface="Arial" panose="020B0604020202020204" pitchFamily="34" charset="0"/>
              </a:rPr>
              <a:t>ب</a:t>
            </a:r>
            <a:r>
              <a:rPr lang="ar-EG" dirty="0" smtClean="0">
                <a:latin typeface="Arial" panose="020B0604020202020204" pitchFamily="34" charset="0"/>
                <a:cs typeface="Arial" panose="020B0604020202020204" pitchFamily="34" charset="0"/>
              </a:rPr>
              <a:t>التكاثر  </a:t>
            </a:r>
            <a:r>
              <a:rPr lang="ar-EG" dirty="0" err="1" smtClean="0">
                <a:latin typeface="Arial" panose="020B0604020202020204" pitchFamily="34" charset="0"/>
                <a:cs typeface="Arial" panose="020B0604020202020204" pitchFamily="34" charset="0"/>
              </a:rPr>
              <a:t>الاستتبابي</a:t>
            </a:r>
            <a:r>
              <a:rPr lang="ar-EG" dirty="0" smtClean="0">
                <a:latin typeface="Arial" panose="020B0604020202020204" pitchFamily="34" charset="0"/>
                <a:cs typeface="Arial" panose="020B0604020202020204" pitchFamily="34" charset="0"/>
              </a:rPr>
              <a:t> </a:t>
            </a:r>
            <a:r>
              <a:rPr lang="ar" dirty="0" smtClean="0">
                <a:latin typeface="Arial" panose="020B0604020202020204" pitchFamily="34" charset="0"/>
                <a:cs typeface="Arial" panose="020B0604020202020204" pitchFamily="34" charset="0"/>
              </a:rPr>
              <a:t>والتوسع </a:t>
            </a:r>
            <a:r>
              <a:rPr lang="ar" dirty="0">
                <a:latin typeface="Arial" panose="020B0604020202020204" pitchFamily="34" charset="0"/>
                <a:cs typeface="Arial" panose="020B0604020202020204" pitchFamily="34" charset="0"/>
              </a:rPr>
              <a:t>النسيلي، أما مستودع البلاعم فيُحفظ </a:t>
            </a:r>
            <a:r>
              <a:rPr lang="ar" dirty="0" smtClean="0">
                <a:latin typeface="Arial" panose="020B0604020202020204" pitchFamily="34" charset="0"/>
                <a:cs typeface="Arial" panose="020B0604020202020204" pitchFamily="34" charset="0"/>
              </a:rPr>
              <a:t>بالتجدد </a:t>
            </a:r>
            <a:r>
              <a:rPr lang="ar" dirty="0">
                <a:latin typeface="Arial" panose="020B0604020202020204" pitchFamily="34" charset="0"/>
                <a:cs typeface="Arial" panose="020B0604020202020204" pitchFamily="34" charset="0"/>
              </a:rPr>
              <a:t>الذاتي الذي قد يحدث بواسطة IL-13/IL-4R في البلاعم الإحليلية. </a:t>
            </a: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ما يبقى غامضًا هو إلى أي مدى يمثل فيروس HIV في مستودعات البلاعم كمونًا فيروسيًا أوليًا وفيروسات مؤرشفة، أو مستودعًا نشطًا ذا إنتاج مستمر لفيروس </a:t>
            </a:r>
            <a:r>
              <a:rPr lang="ar-EG" dirty="0" smtClean="0">
                <a:latin typeface="Arial" panose="020B0604020202020204" pitchFamily="34" charset="0"/>
                <a:cs typeface="Arial" panose="020B0604020202020204" pitchFamily="34" charset="0"/>
              </a:rPr>
              <a:t>1-</a:t>
            </a:r>
            <a:r>
              <a:rPr lang="ar" dirty="0" smtClean="0">
                <a:latin typeface="Arial" panose="020B0604020202020204" pitchFamily="34" charset="0"/>
                <a:cs typeface="Arial" panose="020B0604020202020204" pitchFamily="34" charset="0"/>
              </a:rPr>
              <a:t>HIV.</a:t>
            </a:r>
            <a:endParaRPr lang="ar"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يلزم عمل بحوث وتحليلات أخرى لتحديد ما إذا كانت البلاعم الموجودة بالأنسجة تساهم في الارتداد الفيروسي.</a:t>
            </a:r>
          </a:p>
          <a:p>
            <a:pPr marL="171450" indent="-171450" rtl="1">
              <a:buFont typeface="Arial" panose="020B0604020202020204" pitchFamily="34" charset="0"/>
              <a:buChar char="•"/>
            </a:pPr>
            <a:endParaRPr lang="en-GB" sz="1200" b="0" i="0" u="none" strike="noStrike" kern="1200" dirty="0">
              <a:solidFill>
                <a:schemeClr val="tx1"/>
              </a:solidFill>
              <a:effectLst/>
              <a:latin typeface="+mn-lt"/>
              <a:ea typeface="+mn-ea"/>
              <a:cs typeface="+mn-cs"/>
            </a:endParaRPr>
          </a:p>
          <a:p>
            <a:pPr marL="171450" indent="-171450" rtl="1">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rtlCol="1"/>
          <a:lstStyle/>
          <a:p>
            <a:pPr rtl="1"/>
            <a:fld id="{7E4FA5F4-21C2-4964-AA4F-52D8DDAF78E0}" type="slidenum">
              <a:rPr lang="en-GB" smtClean="0"/>
              <a:t>5</a:t>
            </a:fld>
            <a:endParaRPr lang="en-GB"/>
          </a:p>
        </p:txBody>
      </p:sp>
    </p:spTree>
    <p:extLst>
      <p:ext uri="{BB962C8B-B14F-4D97-AF65-F5344CB8AC3E}">
        <p14:creationId xmlns:p14="http://schemas.microsoft.com/office/powerpoint/2010/main" val="1969143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endParaRPr lang="en-GB" dirty="0"/>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لاحظوا تتابع الرسوم المتحركة في هذه الشريحة.</a:t>
            </a:r>
            <a:endParaRPr lang="en-GB"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TCR – مستقبل خلايا تائية؛ TLR – مستقبلات شبيهة بالتول، CAR – مستقبل المستضدات الخميرية.</a:t>
            </a:r>
            <a:endParaRPr lang="en-GB"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الاختلافات بين مستودع الخلايا التائية </a:t>
            </a:r>
            <a:r>
              <a:rPr lang="ar" dirty="0" smtClean="0">
                <a:latin typeface="Arial" panose="020B0604020202020204" pitchFamily="34" charset="0"/>
                <a:cs typeface="Arial" panose="020B0604020202020204" pitchFamily="34" charset="0"/>
              </a:rPr>
              <a:t>+</a:t>
            </a:r>
            <a:r>
              <a:rPr lang="ar-EG" dirty="0" smtClean="0">
                <a:latin typeface="Arial" panose="020B0604020202020204" pitchFamily="34" charset="0"/>
                <a:cs typeface="Arial" panose="020B0604020202020204" pitchFamily="34" charset="0"/>
              </a:rPr>
              <a:t>4</a:t>
            </a:r>
            <a:r>
              <a:rPr lang="ar" dirty="0" smtClean="0">
                <a:latin typeface="Arial" panose="020B0604020202020204" pitchFamily="34" charset="0"/>
                <a:cs typeface="Arial" panose="020B0604020202020204" pitchFamily="34" charset="0"/>
              </a:rPr>
              <a:t>CD </a:t>
            </a:r>
            <a:r>
              <a:rPr lang="ar" dirty="0">
                <a:latin typeface="Arial" panose="020B0604020202020204" pitchFamily="34" charset="0"/>
                <a:cs typeface="Arial" panose="020B0604020202020204" pitchFamily="34" charset="0"/>
              </a:rPr>
              <a:t>ومستودع البلاعم لها مقتضيات بخصوص تصميم استراتيجيات ’الصدمة والقتل‘.</a:t>
            </a: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في حين أن منشطات TCR ومثبطات HDAC مناسبة لتنشيط فيروس HIV في الخلايا التائية، فهي غير ذات صلة بالنسبة للبلاعم، حيث تحفز مثبطات HDAC تدهور فيروس HIV في البلاعم. استخدمت عدة مستقبلات TLR للخلايا التائية، ورأى المؤلفون أن نواهض </a:t>
            </a:r>
            <a:r>
              <a:rPr lang="ar-EG" dirty="0" smtClean="0">
                <a:latin typeface="Arial" panose="020B0604020202020204" pitchFamily="34" charset="0"/>
                <a:cs typeface="Arial" panose="020B0604020202020204" pitchFamily="34" charset="0"/>
              </a:rPr>
              <a:t>4</a:t>
            </a:r>
            <a:r>
              <a:rPr lang="ar" dirty="0" smtClean="0">
                <a:latin typeface="Arial" panose="020B0604020202020204" pitchFamily="34" charset="0"/>
                <a:cs typeface="Arial" panose="020B0604020202020204" pitchFamily="34" charset="0"/>
              </a:rPr>
              <a:t>TLR </a:t>
            </a:r>
            <a:r>
              <a:rPr lang="ar" dirty="0">
                <a:latin typeface="Arial" panose="020B0604020202020204" pitchFamily="34" charset="0"/>
                <a:cs typeface="Arial" panose="020B0604020202020204" pitchFamily="34" charset="0"/>
              </a:rPr>
              <a:t>ربما تكون أنسب منشطات من نوع TLR لإعادة تنشيط فيروس HIV المأخوذ من البلاعم. </a:t>
            </a: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بخصوص قتل البلاعم عبر الخلايا، ينبغي دراسة الخلايا القاتلة الطبيعية والإزالة عبر الخلايا التائية لمستقبلات CAR، مع العلم بأن البلاعم مقاومة للقتل من جانب الخلايا الليمفاوية التائية السامة (CTL). </a:t>
            </a: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كما ينبغي دراسة المقاربات الجديدة بشأن القتل بواسطة الأجسام المضادة والجزيئات المحفزة للاستماتة وغيرها لأنه لا توجد </a:t>
            </a:r>
            <a:r>
              <a:rPr lang="ar-EG" dirty="0" smtClean="0">
                <a:latin typeface="Arial" panose="020B0604020202020204" pitchFamily="34" charset="0"/>
                <a:cs typeface="Arial" panose="020B0604020202020204" pitchFamily="34" charset="0"/>
              </a:rPr>
              <a:t>معطيات </a:t>
            </a:r>
            <a:r>
              <a:rPr lang="ar" dirty="0" smtClean="0">
                <a:latin typeface="Arial" panose="020B0604020202020204" pitchFamily="34" charset="0"/>
                <a:cs typeface="Arial" panose="020B0604020202020204" pitchFamily="34" charset="0"/>
              </a:rPr>
              <a:t>بعد </a:t>
            </a:r>
            <a:r>
              <a:rPr lang="ar" dirty="0">
                <a:latin typeface="Arial" panose="020B0604020202020204" pitchFamily="34" charset="0"/>
                <a:cs typeface="Arial" panose="020B0604020202020204" pitchFamily="34" charset="0"/>
              </a:rPr>
              <a:t>بشأن البلاعم المصابة بفيروس </a:t>
            </a:r>
            <a:r>
              <a:rPr lang="ar-EG" dirty="0" smtClean="0">
                <a:latin typeface="Arial" panose="020B0604020202020204" pitchFamily="34" charset="0"/>
                <a:cs typeface="Arial" panose="020B0604020202020204" pitchFamily="34" charset="0"/>
              </a:rPr>
              <a:t>1-</a:t>
            </a:r>
            <a:r>
              <a:rPr lang="ar" dirty="0" smtClean="0">
                <a:latin typeface="Arial" panose="020B0604020202020204" pitchFamily="34" charset="0"/>
                <a:cs typeface="Arial" panose="020B0604020202020204" pitchFamily="34" charset="0"/>
              </a:rPr>
              <a:t>HIV. </a:t>
            </a:r>
            <a:endParaRPr lang="ar"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رسالة أخيرة </a:t>
            </a:r>
            <a:r>
              <a:rPr lang="ar-EG" dirty="0" smtClean="0">
                <a:latin typeface="Arial" panose="020B0604020202020204" pitchFamily="34" charset="0"/>
                <a:cs typeface="Arial" panose="020B0604020202020204" pitchFamily="34" charset="0"/>
              </a:rPr>
              <a:t>مستخلصة</a:t>
            </a:r>
            <a:r>
              <a:rPr lang="ar" dirty="0" smtClean="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تحتاج البحوث على فيروس </a:t>
            </a:r>
            <a:r>
              <a:rPr lang="ar-EG" dirty="0" smtClean="0">
                <a:latin typeface="Arial" panose="020B0604020202020204" pitchFamily="34" charset="0"/>
                <a:cs typeface="Arial" panose="020B0604020202020204" pitchFamily="34" charset="0"/>
              </a:rPr>
              <a:t>1-</a:t>
            </a:r>
            <a:r>
              <a:rPr lang="ar" dirty="0" smtClean="0">
                <a:latin typeface="Arial" panose="020B0604020202020204" pitchFamily="34" charset="0"/>
                <a:cs typeface="Arial" panose="020B0604020202020204" pitchFamily="34" charset="0"/>
              </a:rPr>
              <a:t>HIV </a:t>
            </a:r>
            <a:r>
              <a:rPr lang="ar" dirty="0">
                <a:latin typeface="Arial" panose="020B0604020202020204" pitchFamily="34" charset="0"/>
                <a:cs typeface="Arial" panose="020B0604020202020204" pitchFamily="34" charset="0"/>
              </a:rPr>
              <a:t>في البلاعم إلى اللحاق بالبحوث على فيروس HIV في الخلايا التائية.</a:t>
            </a:r>
          </a:p>
          <a:p>
            <a:pPr marL="171450" indent="-171450" rtl="1">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1"/>
          <a:lstStyle/>
          <a:p>
            <a:pPr rtl="1"/>
            <a:fld id="{7E4FA5F4-21C2-4964-AA4F-52D8DDAF78E0}" type="slidenum">
              <a:rPr lang="en-GB" smtClean="0"/>
              <a:t>6</a:t>
            </a:fld>
            <a:endParaRPr lang="en-GB"/>
          </a:p>
        </p:txBody>
      </p:sp>
    </p:spTree>
    <p:extLst>
      <p:ext uri="{BB962C8B-B14F-4D97-AF65-F5344CB8AC3E}">
        <p14:creationId xmlns:p14="http://schemas.microsoft.com/office/powerpoint/2010/main" val="1449310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171450" indent="-171450" rtl="1">
              <a:buFont typeface="Arial" panose="020B0604020202020204" pitchFamily="34" charset="0"/>
              <a:buChar char="•"/>
            </a:pPr>
            <a:r>
              <a:rPr lang="ar" sz="1200" dirty="0">
                <a:latin typeface="Arial" panose="020B0604020202020204" pitchFamily="34" charset="0"/>
                <a:cs typeface="Arial" panose="020B0604020202020204" pitchFamily="34" charset="0"/>
              </a:rPr>
              <a:t>وجود فيروس </a:t>
            </a:r>
            <a:r>
              <a:rPr lang="ar-EG" sz="1200" dirty="0" smtClean="0">
                <a:latin typeface="Arial" panose="020B0604020202020204" pitchFamily="34" charset="0"/>
                <a:cs typeface="Arial" panose="020B0604020202020204" pitchFamily="34" charset="0"/>
              </a:rPr>
              <a:t>1-</a:t>
            </a:r>
            <a:r>
              <a:rPr lang="ar" sz="1200" dirty="0" smtClean="0">
                <a:latin typeface="Arial" panose="020B0604020202020204" pitchFamily="34" charset="0"/>
                <a:cs typeface="Arial" panose="020B0604020202020204" pitchFamily="34" charset="0"/>
              </a:rPr>
              <a:t>HIV </a:t>
            </a:r>
            <a:r>
              <a:rPr lang="ar" sz="1200" dirty="0">
                <a:latin typeface="Arial" panose="020B0604020202020204" pitchFamily="34" charset="0"/>
                <a:cs typeface="Arial" panose="020B0604020202020204" pitchFamily="34" charset="0"/>
              </a:rPr>
              <a:t>المدمج في الخلايا التائية </a:t>
            </a:r>
            <a:r>
              <a:rPr lang="ar" sz="1200" dirty="0" smtClean="0">
                <a:latin typeface="Arial" panose="020B0604020202020204" pitchFamily="34" charset="0"/>
                <a:cs typeface="Arial" panose="020B0604020202020204" pitchFamily="34" charset="0"/>
              </a:rPr>
              <a:t>+</a:t>
            </a:r>
            <a:r>
              <a:rPr lang="ar-EG" sz="1200" dirty="0" smtClean="0">
                <a:latin typeface="Arial" panose="020B0604020202020204" pitchFamily="34" charset="0"/>
                <a:cs typeface="Arial" panose="020B0604020202020204" pitchFamily="34" charset="0"/>
              </a:rPr>
              <a:t>4</a:t>
            </a:r>
            <a:r>
              <a:rPr lang="ar" sz="1200" dirty="0" smtClean="0">
                <a:latin typeface="Arial" panose="020B0604020202020204" pitchFamily="34" charset="0"/>
                <a:cs typeface="Arial" panose="020B0604020202020204" pitchFamily="34" charset="0"/>
              </a:rPr>
              <a:t>CD </a:t>
            </a:r>
            <a:r>
              <a:rPr lang="ar" sz="1200" dirty="0">
                <a:latin typeface="Arial" panose="020B0604020202020204" pitchFamily="34" charset="0"/>
                <a:cs typeface="Arial" panose="020B0604020202020204" pitchFamily="34" charset="0"/>
              </a:rPr>
              <a:t>الساذجة هو أمر ثابت لكن لم يثبت </a:t>
            </a:r>
            <a:r>
              <a:rPr lang="ar-EG" sz="1200" dirty="0" smtClean="0">
                <a:latin typeface="Arial" panose="020B0604020202020204" pitchFamily="34" charset="0"/>
                <a:cs typeface="Arial" panose="020B0604020202020204" pitchFamily="34" charset="0"/>
              </a:rPr>
              <a:t>مساهمة هذه الخلايا </a:t>
            </a:r>
            <a:r>
              <a:rPr lang="ar" sz="1200" dirty="0" smtClean="0">
                <a:latin typeface="Arial" panose="020B0604020202020204" pitchFamily="34" charset="0"/>
                <a:cs typeface="Arial" panose="020B0604020202020204" pitchFamily="34" charset="0"/>
              </a:rPr>
              <a:t>في </a:t>
            </a:r>
            <a:r>
              <a:rPr lang="ar" sz="1200" dirty="0">
                <a:latin typeface="Arial" panose="020B0604020202020204" pitchFamily="34" charset="0"/>
                <a:cs typeface="Arial" panose="020B0604020202020204" pitchFamily="34" charset="0"/>
              </a:rPr>
              <a:t>الحفاظ على مستودع </a:t>
            </a:r>
            <a:r>
              <a:rPr lang="ar" sz="1200" dirty="0" smtClean="0">
                <a:latin typeface="Arial" panose="020B0604020202020204" pitchFamily="34" charset="0"/>
                <a:cs typeface="Arial" panose="020B0604020202020204" pitchFamily="34" charset="0"/>
              </a:rPr>
              <a:t>HIV</a:t>
            </a:r>
            <a:r>
              <a:rPr lang="ar-EG" sz="1200" baseline="0" dirty="0" smtClean="0">
                <a:latin typeface="Arial" panose="020B0604020202020204" pitchFamily="34" charset="0"/>
                <a:cs typeface="Arial" panose="020B0604020202020204" pitchFamily="34" charset="0"/>
              </a:rPr>
              <a:t> لا تزال غير واضحة.</a:t>
            </a:r>
            <a:endParaRPr lang="ar" sz="1200" dirty="0">
              <a:latin typeface="Arial" panose="020B0604020202020204" pitchFamily="34" charset="0"/>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dirty="0">
                <a:latin typeface="Arial" panose="020B0604020202020204" pitchFamily="34" charset="0"/>
                <a:cs typeface="Arial" panose="020B0604020202020204" pitchFamily="34" charset="0"/>
              </a:rPr>
              <a:t>الخلايا التائية </a:t>
            </a:r>
            <a:r>
              <a:rPr lang="ar" sz="1200" dirty="0" smtClean="0">
                <a:latin typeface="Arial" panose="020B0604020202020204" pitchFamily="34" charset="0"/>
                <a:cs typeface="Arial" panose="020B0604020202020204" pitchFamily="34" charset="0"/>
              </a:rPr>
              <a:t>+</a:t>
            </a:r>
            <a:r>
              <a:rPr lang="ar-EG" sz="1200" dirty="0" smtClean="0">
                <a:latin typeface="Arial" panose="020B0604020202020204" pitchFamily="34" charset="0"/>
                <a:cs typeface="Arial" panose="020B0604020202020204" pitchFamily="34" charset="0"/>
              </a:rPr>
              <a:t>4</a:t>
            </a:r>
            <a:r>
              <a:rPr lang="ar" sz="1200" dirty="0" smtClean="0">
                <a:latin typeface="Arial" panose="020B0604020202020204" pitchFamily="34" charset="0"/>
                <a:cs typeface="Arial" panose="020B0604020202020204" pitchFamily="34" charset="0"/>
              </a:rPr>
              <a:t>CD </a:t>
            </a:r>
            <a:r>
              <a:rPr lang="ar" sz="1200" dirty="0">
                <a:latin typeface="Arial" panose="020B0604020202020204" pitchFamily="34" charset="0"/>
                <a:cs typeface="Arial" panose="020B0604020202020204" pitchFamily="34" charset="0"/>
              </a:rPr>
              <a:t>الساذجة هي مستودع مهم لأنها معمرة وأكثر صمتًا من الناحية النسخية وتستطيع تجديد المستودعات الذاكرة عن طريق </a:t>
            </a:r>
            <a:r>
              <a:rPr lang="ar" sz="1200" dirty="0" smtClean="0">
                <a:latin typeface="Arial" panose="020B0604020202020204" pitchFamily="34" charset="0"/>
                <a:cs typeface="Arial" panose="020B0604020202020204" pitchFamily="34" charset="0"/>
              </a:rPr>
              <a:t>التمايز</a:t>
            </a:r>
            <a:r>
              <a:rPr lang="en-US" sz="1200" dirty="0" smtClean="0">
                <a:latin typeface="Arial" panose="020B0604020202020204" pitchFamily="34" charset="0"/>
                <a:cs typeface="Arial" panose="020B0604020202020204" pitchFamily="34" charset="0"/>
              </a:rPr>
              <a:t>.</a:t>
            </a:r>
            <a:endParaRPr lang="ar" sz="1200" dirty="0">
              <a:latin typeface="Arial" panose="020B0604020202020204" pitchFamily="34" charset="0"/>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dirty="0">
                <a:latin typeface="Arial" panose="020B0604020202020204" pitchFamily="34" charset="0"/>
                <a:cs typeface="Arial" panose="020B0604020202020204" pitchFamily="34" charset="0"/>
              </a:rPr>
              <a:t>Symons: أخذت عينات من 24 فردًا يتلقون العلاج بمضادات الفيروسات </a:t>
            </a:r>
            <a:r>
              <a:rPr lang="ar-EG" sz="1200" dirty="0" err="1" smtClean="0">
                <a:latin typeface="Arial" panose="020B0604020202020204" pitchFamily="34" charset="0"/>
                <a:cs typeface="Arial" panose="020B0604020202020204" pitchFamily="34" charset="0"/>
              </a:rPr>
              <a:t>القهقرية</a:t>
            </a:r>
            <a:r>
              <a:rPr lang="ar" sz="1200" dirty="0" smtClean="0">
                <a:latin typeface="Arial" panose="020B0604020202020204" pitchFamily="34" charset="0"/>
                <a:cs typeface="Arial" panose="020B0604020202020204" pitchFamily="34" charset="0"/>
              </a:rPr>
              <a:t> </a:t>
            </a:r>
            <a:r>
              <a:rPr lang="ar" sz="1200" dirty="0">
                <a:latin typeface="Arial" panose="020B0604020202020204" pitchFamily="34" charset="0"/>
                <a:cs typeface="Arial" panose="020B0604020202020204" pitchFamily="34" charset="0"/>
              </a:rPr>
              <a:t>لتمييز مواقع اندماج (IS) فيروس HIV والتوسع النسخي في المجموعات الفرعية من الخلايا التائية </a:t>
            </a:r>
            <a:r>
              <a:rPr lang="ar-EG" sz="1200" dirty="0" smtClean="0">
                <a:latin typeface="Arial" panose="020B0604020202020204" pitchFamily="34" charset="0"/>
                <a:cs typeface="Arial" panose="020B0604020202020204" pitchFamily="34" charset="0"/>
              </a:rPr>
              <a:t>4</a:t>
            </a:r>
            <a:r>
              <a:rPr lang="ar" sz="1200" dirty="0" smtClean="0">
                <a:latin typeface="Arial" panose="020B0604020202020204" pitchFamily="34" charset="0"/>
                <a:cs typeface="Arial" panose="020B0604020202020204" pitchFamily="34" charset="0"/>
              </a:rPr>
              <a:t>CD </a:t>
            </a:r>
            <a:r>
              <a:rPr lang="ar" sz="1200" dirty="0">
                <a:latin typeface="Arial" panose="020B0604020202020204" pitchFamily="34" charset="0"/>
                <a:cs typeface="Arial" panose="020B0604020202020204" pitchFamily="34" charset="0"/>
              </a:rPr>
              <a:t>في الدم. تم الكشف عن وجود نسبة أعلى من مواقع الاندماج المتوسعة نسيلياً في الخلايا التائية </a:t>
            </a:r>
            <a:r>
              <a:rPr lang="ar" sz="1200" dirty="0" smtClean="0">
                <a:latin typeface="Arial" panose="020B0604020202020204" pitchFamily="34" charset="0"/>
                <a:cs typeface="Arial" panose="020B0604020202020204" pitchFamily="34" charset="0"/>
              </a:rPr>
              <a:t>+</a:t>
            </a:r>
            <a:r>
              <a:rPr lang="ar-EG" sz="1200" dirty="0" smtClean="0">
                <a:latin typeface="Arial" panose="020B0604020202020204" pitchFamily="34" charset="0"/>
                <a:cs typeface="Arial" panose="020B0604020202020204" pitchFamily="34" charset="0"/>
              </a:rPr>
              <a:t>4</a:t>
            </a:r>
            <a:r>
              <a:rPr lang="ar" sz="1200" dirty="0" smtClean="0">
                <a:latin typeface="Arial" panose="020B0604020202020204" pitchFamily="34" charset="0"/>
                <a:cs typeface="Arial" panose="020B0604020202020204" pitchFamily="34" charset="0"/>
              </a:rPr>
              <a:t>CD </a:t>
            </a:r>
            <a:r>
              <a:rPr lang="ar" sz="1200" dirty="0">
                <a:latin typeface="Arial" panose="020B0604020202020204" pitchFamily="34" charset="0"/>
                <a:cs typeface="Arial" panose="020B0604020202020204" pitchFamily="34" charset="0"/>
              </a:rPr>
              <a:t>نهائية التمايز والذاكرة الفاعلة مقارنة بالخلايا الذاكرة الجذعية والساذجة.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dirty="0">
                <a:latin typeface="Arial" panose="020B0604020202020204" pitchFamily="34" charset="0"/>
                <a:cs typeface="Arial" panose="020B0604020202020204" pitchFamily="34" charset="0"/>
              </a:rPr>
              <a:t>كانت مواقع الاندماج المتوسعة نسيلياً، مقارنة بالمواقع غير النسيلية، تربة خصبة للانتشار وبقاء الخلايا والوظيفة المناعية، وكانت موجودة في مناطق من الجينوم يعد الوصول إليها أيسر.</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dirty="0">
                <a:latin typeface="Arial" panose="020B0604020202020204" pitchFamily="34" charset="0"/>
                <a:cs typeface="Arial" panose="020B0604020202020204" pitchFamily="34" charset="0"/>
              </a:rPr>
              <a:t>كان الوصول إلى مواقع الاندماج في خلايا </a:t>
            </a:r>
            <a:r>
              <a:rPr lang="ar" sz="1200" dirty="0" smtClean="0">
                <a:latin typeface="Arial" panose="020B0604020202020204" pitchFamily="34" charset="0"/>
                <a:cs typeface="Arial" panose="020B0604020202020204" pitchFamily="34" charset="0"/>
              </a:rPr>
              <a:t>+</a:t>
            </a:r>
            <a:r>
              <a:rPr lang="ar-EG" sz="1200" dirty="0" smtClean="0">
                <a:latin typeface="Arial" panose="020B0604020202020204" pitchFamily="34" charset="0"/>
                <a:cs typeface="Arial" panose="020B0604020202020204" pitchFamily="34" charset="0"/>
              </a:rPr>
              <a:t>4</a:t>
            </a:r>
            <a:r>
              <a:rPr lang="ar" sz="1200" dirty="0" smtClean="0">
                <a:latin typeface="Arial" panose="020B0604020202020204" pitchFamily="34" charset="0"/>
                <a:cs typeface="Arial" panose="020B0604020202020204" pitchFamily="34" charset="0"/>
              </a:rPr>
              <a:t>CD </a:t>
            </a:r>
            <a:r>
              <a:rPr lang="ar" sz="1200" dirty="0">
                <a:latin typeface="Arial" panose="020B0604020202020204" pitchFamily="34" charset="0"/>
                <a:cs typeface="Arial" panose="020B0604020202020204" pitchFamily="34" charset="0"/>
              </a:rPr>
              <a:t>الساذجة أصعب بالنسبة للاستثارة </a:t>
            </a:r>
            <a:r>
              <a:rPr lang="ar" sz="1200" dirty="0" smtClean="0">
                <a:latin typeface="Arial" panose="020B0604020202020204" pitchFamily="34" charset="0"/>
                <a:cs typeface="Arial" panose="020B0604020202020204" pitchFamily="34" charset="0"/>
              </a:rPr>
              <a:t>بالمستضدات</a:t>
            </a:r>
            <a:r>
              <a:rPr lang="en-US" sz="1200" dirty="0" smtClean="0">
                <a:latin typeface="Arial" panose="020B0604020202020204" pitchFamily="34" charset="0"/>
                <a:cs typeface="Arial" panose="020B0604020202020204" pitchFamily="34" charset="0"/>
              </a:rPr>
              <a:t>.</a:t>
            </a:r>
            <a:r>
              <a:rPr lang="ar" sz="1200" dirty="0" smtClean="0">
                <a:latin typeface="Arial" panose="020B0604020202020204" pitchFamily="34" charset="0"/>
                <a:cs typeface="Arial" panose="020B0604020202020204" pitchFamily="34" charset="0"/>
              </a:rPr>
              <a:t> </a:t>
            </a:r>
            <a:endParaRPr lang="ar" sz="1200" dirty="0">
              <a:latin typeface="Arial" panose="020B0604020202020204" pitchFamily="34" charset="0"/>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dirty="0">
                <a:latin typeface="Arial" panose="020B0604020202020204" pitchFamily="34" charset="0"/>
                <a:cs typeface="Arial" panose="020B0604020202020204" pitchFamily="34" charset="0"/>
              </a:rPr>
              <a:t>الفرق الواضح في مواقع الاندماج بين الخلايا المصابة المتوسعة نسيلياً والمتوسعة غير نسيلياً يدعم نموذجًا يفترض آليتين منفصلتين لاستمرار بقاء فيروس HIV في الخلايا التائية تحت العلاج بمضادات الفيروسات </a:t>
            </a:r>
            <a:r>
              <a:rPr lang="ar-EG" sz="1200" dirty="0" err="1" smtClean="0">
                <a:latin typeface="Arial" panose="020B0604020202020204" pitchFamily="34" charset="0"/>
                <a:cs typeface="Arial" panose="020B0604020202020204" pitchFamily="34" charset="0"/>
              </a:rPr>
              <a:t>القهقرية</a:t>
            </a:r>
            <a:r>
              <a:rPr lang="ar" sz="1200" dirty="0" smtClean="0">
                <a:latin typeface="Arial" panose="020B0604020202020204" pitchFamily="34" charset="0"/>
                <a:cs typeface="Arial" panose="020B0604020202020204" pitchFamily="34" charset="0"/>
              </a:rPr>
              <a:t>.</a:t>
            </a:r>
            <a:endParaRPr lang="ar" sz="1200" dirty="0">
              <a:latin typeface="Arial" panose="020B0604020202020204" pitchFamily="34" charset="0"/>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lgn="r" rtl="1">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rtlCol="1"/>
          <a:lstStyle/>
          <a:p>
            <a:pPr rtl="1"/>
            <a:fld id="{7E4FA5F4-21C2-4964-AA4F-52D8DDAF78E0}" type="slidenum">
              <a:rPr lang="en-GB" smtClean="0"/>
              <a:t>7</a:t>
            </a:fld>
            <a:endParaRPr lang="en-GB"/>
          </a:p>
        </p:txBody>
      </p:sp>
    </p:spTree>
    <p:extLst>
      <p:ext uri="{BB962C8B-B14F-4D97-AF65-F5344CB8AC3E}">
        <p14:creationId xmlns:p14="http://schemas.microsoft.com/office/powerpoint/2010/main" val="1388383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AdT – نسيج شحمي؛ PTM – قردة مكاك ذيل الخنزير؛ PMPA – تينوفوفير؛ FTC – إمتريسيتابين؛ DTG – دولوتيجرافير.</a:t>
            </a:r>
            <a:endParaRPr lang="en-GB"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sz="1200" dirty="0">
                <a:solidFill>
                  <a:srgbClr val="000000"/>
                </a:solidFill>
                <a:latin typeface="Arial" panose="020B0604020202020204" pitchFamily="34" charset="0"/>
                <a:ea typeface="ＭＳ Ｐゴシック" pitchFamily="-65" charset="-128"/>
                <a:cs typeface="Arial" panose="020B0604020202020204" pitchFamily="34" charset="0"/>
              </a:rPr>
              <a:t>ستة</a:t>
            </a:r>
            <a:r>
              <a:rPr lang="ar" sz="1200" b="1" dirty="0">
                <a:solidFill>
                  <a:srgbClr val="000000"/>
                </a:solidFill>
                <a:latin typeface="Arial" panose="020B0604020202020204" pitchFamily="34" charset="0"/>
                <a:ea typeface="ＭＳ Ｐゴシック" pitchFamily="-65" charset="-128"/>
                <a:cs typeface="Arial" panose="020B0604020202020204" pitchFamily="34" charset="0"/>
              </a:rPr>
              <a:t> </a:t>
            </a:r>
            <a:r>
              <a:rPr lang="ar" sz="1200" dirty="0">
                <a:solidFill>
                  <a:srgbClr val="000000"/>
                </a:solidFill>
                <a:latin typeface="Arial" panose="020B0604020202020204" pitchFamily="34" charset="0"/>
                <a:ea typeface="ＭＳ Ｐゴシック" pitchFamily="-65" charset="-128"/>
                <a:cs typeface="Arial" panose="020B0604020202020204" pitchFamily="34" charset="0"/>
              </a:rPr>
              <a:t> من قردة مكاك ذيل الخنزير مصابة بفيروس نقص المناعة القردي </a:t>
            </a:r>
            <a:r>
              <a:rPr lang="ar" sz="1200" dirty="0" smtClean="0">
                <a:solidFill>
                  <a:srgbClr val="000000"/>
                </a:solidFill>
                <a:latin typeface="Arial" panose="020B0604020202020204" pitchFamily="34" charset="0"/>
                <a:ea typeface="ＭＳ Ｐゴシック" pitchFamily="-65" charset="-128"/>
                <a:cs typeface="Arial" panose="020B0604020202020204" pitchFamily="34" charset="0"/>
              </a:rPr>
              <a:t>(</a:t>
            </a:r>
            <a:r>
              <a:rPr lang="en-US" sz="1200" dirty="0" smtClean="0">
                <a:solidFill>
                  <a:srgbClr val="000000"/>
                </a:solidFill>
                <a:latin typeface="Arial" panose="020B0604020202020204" pitchFamily="34" charset="0"/>
                <a:ea typeface="ＭＳ Ｐゴシック" pitchFamily="-65" charset="-128"/>
                <a:cs typeface="Arial" panose="020B0604020202020204" pitchFamily="34" charset="0"/>
              </a:rPr>
              <a:t>300 TCID50</a:t>
            </a:r>
            <a:r>
              <a:rPr lang="ar" sz="1200" dirty="0" smtClean="0">
                <a:solidFill>
                  <a:srgbClr val="000000"/>
                </a:solidFill>
                <a:latin typeface="Arial" panose="020B0604020202020204" pitchFamily="34" charset="0"/>
                <a:ea typeface="ＭＳ Ｐゴシック" pitchFamily="-65" charset="-128"/>
                <a:cs typeface="Arial" panose="020B0604020202020204" pitchFamily="34" charset="0"/>
              </a:rPr>
              <a:t>). </a:t>
            </a:r>
            <a:r>
              <a:rPr lang="ar" sz="1200" dirty="0">
                <a:solidFill>
                  <a:srgbClr val="000000"/>
                </a:solidFill>
                <a:latin typeface="Arial" panose="020B0604020202020204" pitchFamily="34" charset="0"/>
                <a:cs typeface="Arial" panose="020B0604020202020204" pitchFamily="34" charset="0"/>
              </a:rPr>
              <a:t>العلاج بمضادات الفيروسات </a:t>
            </a:r>
            <a:r>
              <a:rPr lang="ar-EG" sz="1200" dirty="0" err="1" smtClean="0">
                <a:solidFill>
                  <a:srgbClr val="000000"/>
                </a:solidFill>
                <a:latin typeface="Arial" panose="020B0604020202020204" pitchFamily="34" charset="0"/>
                <a:cs typeface="Arial" panose="020B0604020202020204" pitchFamily="34" charset="0"/>
              </a:rPr>
              <a:t>القهقرية</a:t>
            </a:r>
            <a:r>
              <a:rPr lang="ar" sz="1200" dirty="0" smtClean="0">
                <a:solidFill>
                  <a:srgbClr val="000000"/>
                </a:solidFill>
                <a:latin typeface="Arial" panose="020B0604020202020204" pitchFamily="34" charset="0"/>
                <a:cs typeface="Arial" panose="020B0604020202020204" pitchFamily="34" charset="0"/>
              </a:rPr>
              <a:t> </a:t>
            </a:r>
            <a:r>
              <a:rPr lang="ar" sz="1200" dirty="0">
                <a:solidFill>
                  <a:srgbClr val="000000"/>
                </a:solidFill>
                <a:latin typeface="Arial" panose="020B0604020202020204" pitchFamily="34" charset="0"/>
                <a:cs typeface="Arial" panose="020B0604020202020204" pitchFamily="34" charset="0"/>
              </a:rPr>
              <a:t>(ART): مركب من مضادات الفيروسات </a:t>
            </a:r>
            <a:r>
              <a:rPr lang="ar-EG" sz="1200" dirty="0" err="1" smtClean="0">
                <a:solidFill>
                  <a:srgbClr val="000000"/>
                </a:solidFill>
                <a:latin typeface="Arial" panose="020B0604020202020204" pitchFamily="34" charset="0"/>
                <a:cs typeface="Arial" panose="020B0604020202020204" pitchFamily="34" charset="0"/>
              </a:rPr>
              <a:t>القهقرية</a:t>
            </a:r>
            <a:r>
              <a:rPr lang="ar" sz="1200" dirty="0" smtClean="0">
                <a:solidFill>
                  <a:srgbClr val="000000"/>
                </a:solidFill>
                <a:latin typeface="Arial" panose="020B0604020202020204" pitchFamily="34" charset="0"/>
                <a:cs typeface="Arial" panose="020B0604020202020204" pitchFamily="34" charset="0"/>
              </a:rPr>
              <a:t> [PMPA </a:t>
            </a:r>
            <a:r>
              <a:rPr lang="ar-EG" sz="1200" dirty="0" smtClean="0">
                <a:solidFill>
                  <a:srgbClr val="000000"/>
                </a:solidFill>
                <a:latin typeface="Arial" panose="020B0604020202020204" pitchFamily="34" charset="0"/>
                <a:cs typeface="Arial" panose="020B0604020202020204" pitchFamily="34" charset="0"/>
              </a:rPr>
              <a:t>(</a:t>
            </a:r>
            <a:r>
              <a:rPr lang="ar" sz="1200" dirty="0" smtClean="0">
                <a:solidFill>
                  <a:srgbClr val="000000"/>
                </a:solidFill>
                <a:latin typeface="Arial" panose="020B0604020202020204" pitchFamily="34" charset="0"/>
                <a:cs typeface="Arial" panose="020B0604020202020204" pitchFamily="34" charset="0"/>
              </a:rPr>
              <a:t>20 مجم/مل</a:t>
            </a:r>
            <a:r>
              <a:rPr lang="ar-EG" sz="1200" dirty="0" smtClean="0">
                <a:solidFill>
                  <a:srgbClr val="000000"/>
                </a:solidFill>
                <a:latin typeface="Arial" panose="020B0604020202020204" pitchFamily="34" charset="0"/>
                <a:cs typeface="Arial" panose="020B0604020202020204" pitchFamily="34" charset="0"/>
              </a:rPr>
              <a:t>)</a:t>
            </a:r>
            <a:r>
              <a:rPr lang="ar" sz="1200" dirty="0" smtClean="0">
                <a:solidFill>
                  <a:srgbClr val="000000"/>
                </a:solidFill>
                <a:latin typeface="Arial" panose="020B0604020202020204" pitchFamily="34" charset="0"/>
                <a:cs typeface="Arial" panose="020B0604020202020204" pitchFamily="34" charset="0"/>
              </a:rPr>
              <a:t> + FTC </a:t>
            </a:r>
            <a:r>
              <a:rPr lang="ar-EG" sz="1200" dirty="0" smtClean="0">
                <a:solidFill>
                  <a:srgbClr val="000000"/>
                </a:solidFill>
                <a:latin typeface="Arial" panose="020B0604020202020204" pitchFamily="34" charset="0"/>
                <a:cs typeface="Arial" panose="020B0604020202020204" pitchFamily="34" charset="0"/>
              </a:rPr>
              <a:t>(</a:t>
            </a:r>
            <a:r>
              <a:rPr lang="ar" sz="1200" dirty="0" smtClean="0">
                <a:solidFill>
                  <a:srgbClr val="000000"/>
                </a:solidFill>
                <a:latin typeface="Arial" panose="020B0604020202020204" pitchFamily="34" charset="0"/>
                <a:cs typeface="Arial" panose="020B0604020202020204" pitchFamily="34" charset="0"/>
              </a:rPr>
              <a:t>40 مجم/مل) + DTG (2.5 مجم/مل)]، </a:t>
            </a:r>
            <a:r>
              <a:rPr lang="ar" sz="1200" dirty="0">
                <a:solidFill>
                  <a:srgbClr val="000000"/>
                </a:solidFill>
                <a:latin typeface="Arial" panose="020B0604020202020204" pitchFamily="34" charset="0"/>
                <a:cs typeface="Arial" panose="020B0604020202020204" pitchFamily="34" charset="0"/>
              </a:rPr>
              <a:t>يعطى تحت الجلد بدءًا من 48 يومًا بعد العدوى، طوال الدراسة.</a:t>
            </a:r>
            <a:endParaRPr lang="en-US" sz="1200" dirty="0">
              <a:solidFill>
                <a:srgbClr val="000000"/>
              </a:solidFill>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sz="1200" dirty="0">
                <a:latin typeface="Arial" panose="020B0604020202020204" pitchFamily="34" charset="0"/>
                <a:cs typeface="Arial" panose="020B0604020202020204" pitchFamily="34" charset="0"/>
              </a:rPr>
              <a:t>دراسة مصممة لتقييم ما إن كانت المؤشرات المناعية والفيروسية لعدوى فيروس نقص المناعة القردي SIVsab عند قردة مكاك ذيل الخنزير والتي عولجت بمضادات الفيروسات </a:t>
            </a:r>
            <a:r>
              <a:rPr lang="ar-EG" sz="1200" dirty="0" err="1" smtClean="0">
                <a:latin typeface="Arial" panose="020B0604020202020204" pitchFamily="34" charset="0"/>
                <a:cs typeface="Arial" panose="020B0604020202020204" pitchFamily="34" charset="0"/>
              </a:rPr>
              <a:t>القهقرية</a:t>
            </a:r>
            <a:r>
              <a:rPr lang="ar" sz="1200" dirty="0" smtClean="0">
                <a:latin typeface="Arial" panose="020B0604020202020204" pitchFamily="34" charset="0"/>
                <a:cs typeface="Arial" panose="020B0604020202020204" pitchFamily="34" charset="0"/>
              </a:rPr>
              <a:t> </a:t>
            </a:r>
            <a:r>
              <a:rPr lang="ar" sz="1200" dirty="0">
                <a:latin typeface="Arial" panose="020B0604020202020204" pitchFamily="34" charset="0"/>
                <a:cs typeface="Arial" panose="020B0604020202020204" pitchFamily="34" charset="0"/>
              </a:rPr>
              <a:t>(ARV) مشابهة لتلك الموضحة لدى المصابين بفيروس نقص المناعة البشري الذين يتلقون علاج مضادات الفيروسات </a:t>
            </a:r>
            <a:r>
              <a:rPr lang="ar-EG" sz="1200" dirty="0" err="1" smtClean="0">
                <a:latin typeface="Arial" panose="020B0604020202020204" pitchFamily="34" charset="0"/>
                <a:cs typeface="Arial" panose="020B0604020202020204" pitchFamily="34" charset="0"/>
              </a:rPr>
              <a:t>القهقرية</a:t>
            </a:r>
            <a:r>
              <a:rPr lang="ar" sz="1200" dirty="0" smtClean="0">
                <a:latin typeface="Arial" panose="020B0604020202020204" pitchFamily="34" charset="0"/>
                <a:cs typeface="Arial" panose="020B0604020202020204" pitchFamily="34" charset="0"/>
              </a:rPr>
              <a:t> </a:t>
            </a:r>
            <a:r>
              <a:rPr lang="ar" sz="1200" dirty="0">
                <a:latin typeface="Arial" panose="020B0604020202020204" pitchFamily="34" charset="0"/>
                <a:cs typeface="Arial" panose="020B0604020202020204" pitchFamily="34" charset="0"/>
              </a:rPr>
              <a:t>(ART).</a:t>
            </a:r>
            <a:endParaRPr lang="en-GB"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كجزء من هذا البحث، تم تقييم عبء الحمض النووي الفيروسي في الأنسجة؛ وكان النسيج الشحمي التأموري والصفاقي محتويان على مستويات مرتفعة من الحمض النووي والحمض الريبوزي لفيروس نقص المناعة البشري في القردة التي عولجت بمضادات الفيروسات </a:t>
            </a:r>
            <a:r>
              <a:rPr lang="ar-EG" dirty="0" err="1" smtClean="0">
                <a:latin typeface="Arial" panose="020B0604020202020204" pitchFamily="34" charset="0"/>
                <a:cs typeface="Arial" panose="020B0604020202020204" pitchFamily="34" charset="0"/>
              </a:rPr>
              <a:t>القهقرية</a:t>
            </a:r>
            <a:r>
              <a:rPr lang="ar" dirty="0" smtClean="0">
                <a:latin typeface="Arial" panose="020B0604020202020204" pitchFamily="34" charset="0"/>
                <a:cs typeface="Arial" panose="020B0604020202020204" pitchFamily="34" charset="0"/>
              </a:rPr>
              <a:t>. </a:t>
            </a:r>
            <a:r>
              <a:rPr lang="ar" sz="1200" b="0" dirty="0">
                <a:latin typeface="Arial" panose="020B0604020202020204" pitchFamily="34" charset="0"/>
                <a:cs typeface="Arial" panose="020B0604020202020204" pitchFamily="34" charset="0"/>
              </a:rPr>
              <a:t>النسيج الشحمي</a:t>
            </a:r>
            <a:r>
              <a:rPr lang="ar" sz="1200" dirty="0">
                <a:latin typeface="Arial" panose="020B0604020202020204" pitchFamily="34" charset="0"/>
                <a:cs typeface="Arial" panose="020B0604020202020204" pitchFamily="34" charset="0"/>
              </a:rPr>
              <a:t> هو مستودع تشريحي محتمل ومصدر محتمل للتناسخ الفيروسي الثمالي في قردة مكاك ذيل الخنزير المصابة بفيروس نقص المناعة القردي SIVsab وتخضع للعلاج بمضادات الفيروسات </a:t>
            </a:r>
            <a:r>
              <a:rPr lang="ar-EG" sz="1200" dirty="0" err="1" smtClean="0">
                <a:latin typeface="Arial" panose="020B0604020202020204" pitchFamily="34" charset="0"/>
                <a:cs typeface="Arial" panose="020B0604020202020204" pitchFamily="34" charset="0"/>
              </a:rPr>
              <a:t>القهقرية</a:t>
            </a:r>
            <a:r>
              <a:rPr lang="ar" sz="1200"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عزز العلاج بمضادات الفيروسات </a:t>
            </a:r>
            <a:r>
              <a:rPr lang="ar-EG" dirty="0" err="1" smtClean="0">
                <a:latin typeface="Arial" panose="020B0604020202020204" pitchFamily="34" charset="0"/>
                <a:cs typeface="Arial" panose="020B0604020202020204" pitchFamily="34" charset="0"/>
              </a:rPr>
              <a:t>القهقرية</a:t>
            </a:r>
            <a:r>
              <a:rPr lang="ar" dirty="0" smtClean="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حدوث زيادة كبيرة في الوزن في قردة مكاك ذيل الخنزير (زيادة بنسبة 50% تقريبًا على مدار 500 يوم من العلاج).</a:t>
            </a:r>
            <a:endParaRPr lang="en-GB"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الخلايا المناعية بالنسيج الشحمي تفرز سيتوكينات التهابية وربما تكون موقعًا مهمًا للالتهاب الثمالي عند العلاج بمضادات الفيروسات </a:t>
            </a:r>
            <a:r>
              <a:rPr lang="ar-EG" dirty="0" err="1" smtClean="0">
                <a:latin typeface="Arial" panose="020B0604020202020204" pitchFamily="34" charset="0"/>
                <a:cs typeface="Arial" panose="020B0604020202020204" pitchFamily="34" charset="0"/>
              </a:rPr>
              <a:t>القهقرية</a:t>
            </a:r>
            <a:r>
              <a:rPr lang="ar" dirty="0" smtClean="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اختلالات الأديبوكينات مرتبطة بالسمنة.</a:t>
            </a: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يمكن لقردة مكاك ذيل الخنزير أن تقدم نموذجًا حيوانيًا للتغيرات المرضية عند العلاج بمضادات الفيروسات </a:t>
            </a:r>
            <a:r>
              <a:rPr lang="ar-EG" dirty="0" err="1" smtClean="0">
                <a:latin typeface="Arial" panose="020B0604020202020204" pitchFamily="34" charset="0"/>
                <a:cs typeface="Arial" panose="020B0604020202020204" pitchFamily="34" charset="0"/>
              </a:rPr>
              <a:t>القهقرية</a:t>
            </a:r>
            <a:r>
              <a:rPr lang="ar" dirty="0" smtClean="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فيما يتعلق بالالتهابات.</a:t>
            </a:r>
          </a:p>
        </p:txBody>
      </p:sp>
      <p:sp>
        <p:nvSpPr>
          <p:cNvPr id="4" name="Slide Number Placeholder 3"/>
          <p:cNvSpPr>
            <a:spLocks noGrp="1"/>
          </p:cNvSpPr>
          <p:nvPr>
            <p:ph type="sldNum" sz="quarter" idx="5"/>
          </p:nvPr>
        </p:nvSpPr>
        <p:spPr/>
        <p:txBody>
          <a:bodyPr rtlCol="1"/>
          <a:lstStyle/>
          <a:p>
            <a:pPr rtl="1"/>
            <a:fld id="{7E4FA5F4-21C2-4964-AA4F-52D8DDAF78E0}" type="slidenum">
              <a:rPr lang="en-GB" smtClean="0"/>
              <a:t>8</a:t>
            </a:fld>
            <a:endParaRPr lang="en-GB"/>
          </a:p>
        </p:txBody>
      </p:sp>
    </p:spTree>
    <p:extLst>
      <p:ext uri="{BB962C8B-B14F-4D97-AF65-F5344CB8AC3E}">
        <p14:creationId xmlns:p14="http://schemas.microsoft.com/office/powerpoint/2010/main" val="344575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171450" indent="-171450" rtl="1">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SMAC: المنشط الثاني المشتق من الميتوكوندريا لبروتينات </a:t>
            </a:r>
            <a:r>
              <a:rPr lang="en-US" dirty="0" smtClean="0">
                <a:latin typeface="Arial" panose="020B0604020202020204" pitchFamily="34" charset="0"/>
                <a:cs typeface="Arial" panose="020B0604020202020204" pitchFamily="34" charset="0"/>
              </a:rPr>
              <a:t>.</a:t>
            </a:r>
            <a:r>
              <a:rPr lang="ar" dirty="0" smtClean="0">
                <a:latin typeface="Arial" panose="020B0604020202020204" pitchFamily="34" charset="0"/>
                <a:cs typeface="Arial" panose="020B0604020202020204" pitchFamily="34" charset="0"/>
              </a:rPr>
              <a:t>caspase</a:t>
            </a:r>
            <a:r>
              <a:rPr lang="ar" dirty="0">
                <a:latin typeface="Arial" panose="020B0604020202020204" pitchFamily="34" charset="0"/>
                <a:cs typeface="Arial" panose="020B0604020202020204" pitchFamily="34" charset="0"/>
              </a:rPr>
              <a:t>
LRAs: عوامل عاكسة للكمون.</a:t>
            </a: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تناولت العديد من العروض التقديمية في ندوات المؤتمر إمكانية تحديد العوامل </a:t>
            </a:r>
            <a:r>
              <a:rPr lang="ar" dirty="0" smtClean="0">
                <a:latin typeface="Arial" panose="020B0604020202020204" pitchFamily="34" charset="0"/>
                <a:cs typeface="Arial" panose="020B0604020202020204" pitchFamily="34" charset="0"/>
              </a:rPr>
              <a:t>الع</a:t>
            </a:r>
            <a:r>
              <a:rPr lang="ar-EG" dirty="0" smtClean="0">
                <a:latin typeface="Arial" panose="020B0604020202020204" pitchFamily="34" charset="0"/>
                <a:cs typeface="Arial" panose="020B0604020202020204" pitchFamily="34" charset="0"/>
              </a:rPr>
              <a:t>ا</a:t>
            </a:r>
            <a:r>
              <a:rPr lang="ar" dirty="0" smtClean="0">
                <a:latin typeface="Arial" panose="020B0604020202020204" pitchFamily="34" charset="0"/>
                <a:cs typeface="Arial" panose="020B0604020202020204" pitchFamily="34" charset="0"/>
              </a:rPr>
              <a:t>كسة </a:t>
            </a:r>
            <a:r>
              <a:rPr lang="ar" dirty="0">
                <a:latin typeface="Arial" panose="020B0604020202020204" pitchFamily="34" charset="0"/>
                <a:cs typeface="Arial" panose="020B0604020202020204" pitchFamily="34" charset="0"/>
              </a:rPr>
              <a:t>للكمون التي يمكن استخدامها في الحد من حجم المستودع في الخلايا المصابة بعدوى كامنة. أظهرت العديد من الدراسات الخاصة بمثبط HDAC المسمى روميديبسين نتائج متضاربة؛ استمر تحفيز التسمم الدموي الفيروسي لفترة قصيرة، وربما كان مرتبطًا بمعدل تكرار الجرعة. هناك حاجة إلى عوامل عاكسة للكمون أكثر تخصصًا وأطول تأثيرًا.</a:t>
            </a: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يجري تطوير محاكيات SMAC كعلاجات محتملة للسرطان. ربما تدفع محاكيات SMAC الخلايا التائية </a:t>
            </a:r>
            <a:r>
              <a:rPr lang="ar-EG" dirty="0" smtClean="0">
                <a:latin typeface="Arial" panose="020B0604020202020204" pitchFamily="34" charset="0"/>
                <a:cs typeface="Arial" panose="020B0604020202020204" pitchFamily="34" charset="0"/>
              </a:rPr>
              <a:t>4</a:t>
            </a:r>
            <a:r>
              <a:rPr lang="ar" dirty="0" smtClean="0">
                <a:latin typeface="Arial" panose="020B0604020202020204" pitchFamily="34" charset="0"/>
                <a:cs typeface="Arial" panose="020B0604020202020204" pitchFamily="34" charset="0"/>
              </a:rPr>
              <a:t>CD </a:t>
            </a:r>
            <a:r>
              <a:rPr lang="ar" dirty="0">
                <a:latin typeface="Arial" panose="020B0604020202020204" pitchFamily="34" charset="0"/>
                <a:cs typeface="Arial" panose="020B0604020202020204" pitchFamily="34" charset="0"/>
              </a:rPr>
              <a:t>المصابة بعدوى كامنة نحو الاستماتة وقد تم بحثها أيضًا كعواكس كمون </a:t>
            </a:r>
            <a:r>
              <a:rPr lang="ar" dirty="0" smtClean="0">
                <a:latin typeface="Arial" panose="020B0604020202020204" pitchFamily="34" charset="0"/>
                <a:cs typeface="Arial" panose="020B0604020202020204" pitchFamily="34" charset="0"/>
              </a:rPr>
              <a:t>(</a:t>
            </a:r>
            <a:r>
              <a:rPr lang="en-GB" dirty="0" err="1" smtClean="0">
                <a:latin typeface="Arial" panose="020B0604020202020204" pitchFamily="34" charset="0"/>
                <a:cs typeface="Arial" panose="020B0604020202020204" pitchFamily="34" charset="0"/>
              </a:rPr>
              <a:t>Pache</a:t>
            </a:r>
            <a:r>
              <a:rPr lang="en-GB" dirty="0" smtClean="0">
                <a:latin typeface="Arial" panose="020B0604020202020204" pitchFamily="34" charset="0"/>
                <a:cs typeface="Arial" panose="020B0604020202020204" pitchFamily="34" charset="0"/>
              </a:rPr>
              <a:t>, Cell Host Microbe, 2015</a:t>
            </a:r>
            <a:r>
              <a:rPr lang="ar" dirty="0" smtClean="0">
                <a:latin typeface="Arial" panose="020B0604020202020204" pitchFamily="34" charset="0"/>
                <a:cs typeface="Arial" panose="020B0604020202020204" pitchFamily="34" charset="0"/>
              </a:rPr>
              <a:t>).</a:t>
            </a:r>
            <a:endParaRPr lang="ar"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توصلت مجموعة ديفيد مارجوليس بجامعة كارولينا الشمالية إلى أن </a:t>
            </a:r>
            <a:r>
              <a:rPr lang="en-US" sz="1200" dirty="0" smtClean="0"/>
              <a:t>AZD5582 </a:t>
            </a:r>
            <a:r>
              <a:rPr lang="ar-EG" sz="1200" dirty="0" smtClean="0"/>
              <a:t> </a:t>
            </a:r>
            <a:r>
              <a:rPr lang="ar" dirty="0" smtClean="0">
                <a:latin typeface="Arial" panose="020B0604020202020204" pitchFamily="34" charset="0"/>
                <a:cs typeface="Arial" panose="020B0604020202020204" pitchFamily="34" charset="0"/>
              </a:rPr>
              <a:t>مرشح </a:t>
            </a:r>
            <a:r>
              <a:rPr lang="ar" dirty="0">
                <a:latin typeface="Arial" panose="020B0604020202020204" pitchFamily="34" charset="0"/>
                <a:cs typeface="Arial" panose="020B0604020202020204" pitchFamily="34" charset="0"/>
              </a:rPr>
              <a:t>محتمل ليكون محاكي SMAC. </a:t>
            </a:r>
          </a:p>
          <a:p>
            <a:pPr marL="171450" indent="-171450" rtl="1">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rtlCol="1"/>
          <a:lstStyle/>
          <a:p>
            <a:pPr rtl="1"/>
            <a:fld id="{7E4FA5F4-21C2-4964-AA4F-52D8DDAF78E0}" type="slidenum">
              <a:rPr lang="en-GB" smtClean="0"/>
              <a:t>9</a:t>
            </a:fld>
            <a:endParaRPr lang="en-GB"/>
          </a:p>
        </p:txBody>
      </p:sp>
    </p:spTree>
    <p:extLst>
      <p:ext uri="{BB962C8B-B14F-4D97-AF65-F5344CB8AC3E}">
        <p14:creationId xmlns:p14="http://schemas.microsoft.com/office/powerpoint/2010/main" val="405810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171450" indent="-171450" rtl="1">
              <a:buFont typeface="Arial" panose="020B0604020202020204" pitchFamily="34" charset="0"/>
              <a:buChar char="•"/>
            </a:pPr>
            <a:r>
              <a:rPr lang="ar" sz="1200" dirty="0" smtClean="0">
                <a:latin typeface="Arial" panose="020B0604020202020204" pitchFamily="34" charset="0"/>
                <a:cs typeface="Arial" panose="020B0604020202020204" pitchFamily="34" charset="0"/>
              </a:rPr>
              <a:t>STING = </a:t>
            </a:r>
            <a:r>
              <a:rPr lang="ar-EG" sz="1200" b="0" dirty="0" smtClean="0">
                <a:latin typeface="Arial" panose="020B0604020202020204" pitchFamily="34" charset="0"/>
                <a:cs typeface="Arial" panose="020B0604020202020204" pitchFamily="34" charset="0"/>
              </a:rPr>
              <a:t>منبّه </a:t>
            </a:r>
            <a:r>
              <a:rPr lang="ar" sz="1200" b="0" dirty="0" smtClean="0">
                <a:latin typeface="Arial" panose="020B0604020202020204" pitchFamily="34" charset="0"/>
                <a:cs typeface="Arial" panose="020B0604020202020204" pitchFamily="34" charset="0"/>
              </a:rPr>
              <a:t>جينات الإنترفيرون؛ يجري أيضًا تطوير هذه الفئة كعلاج محتمل للسرطان. يُنشط مسار STING لإنتاج الإنترفيرون بعد كشف الأحماض النووية للكائنات المسببة للعدوى داخل السيتوبلازم.</a:t>
            </a:r>
          </a:p>
          <a:p>
            <a:pPr marL="174625" indent="-174625" rtl="1">
              <a:buFont typeface="Arial" panose="020B0604020202020204" pitchFamily="34" charset="0"/>
              <a:buChar char="•"/>
            </a:pPr>
            <a:r>
              <a:rPr lang="ar" sz="1200" dirty="0" smtClean="0">
                <a:latin typeface="Arial" panose="020B0604020202020204" pitchFamily="34" charset="0"/>
                <a:cs typeface="Arial" panose="020B0604020202020204" pitchFamily="34" charset="0"/>
              </a:rPr>
              <a:t>STING: عامل إندوبلازمي مرتبط بالخلايا الشبكية يستشعر الأحماض النووية في العصارة الخلوية.</a:t>
            </a:r>
            <a:endParaRPr lang="en-US" sz="1200" dirty="0" smtClean="0">
              <a:latin typeface="Arial" panose="020B0604020202020204" pitchFamily="34" charset="0"/>
              <a:cs typeface="Arial" panose="020B0604020202020204" pitchFamily="34" charset="0"/>
            </a:endParaRPr>
          </a:p>
          <a:p>
            <a:pPr marL="174625" indent="-174625" rtl="1">
              <a:buFont typeface="Arial" panose="020B0604020202020204" pitchFamily="34" charset="0"/>
              <a:buChar char="•"/>
            </a:pPr>
            <a:r>
              <a:rPr lang="ar" sz="1200" dirty="0" smtClean="0">
                <a:latin typeface="Arial" panose="020B0604020202020204" pitchFamily="34" charset="0"/>
                <a:cs typeface="Arial" panose="020B0604020202020204" pitchFamily="34" charset="0"/>
              </a:rPr>
              <a:t>ينشط كلا من IRF3 - NFkB - STAT6.</a:t>
            </a:r>
            <a:endParaRPr lang="en-US" sz="1200" dirty="0" smtClean="0">
              <a:latin typeface="Arial" panose="020B0604020202020204" pitchFamily="34" charset="0"/>
              <a:cs typeface="Arial" panose="020B0604020202020204" pitchFamily="34" charset="0"/>
            </a:endParaRPr>
          </a:p>
          <a:p>
            <a:pPr marL="174625" indent="-174625" rtl="1">
              <a:buFont typeface="Arial" panose="020B0604020202020204" pitchFamily="34" charset="0"/>
              <a:buChar char="•"/>
            </a:pPr>
            <a:r>
              <a:rPr lang="ar" sz="1200" b="0" dirty="0" smtClean="0">
                <a:latin typeface="Arial" panose="020B0604020202020204" pitchFamily="34" charset="0"/>
                <a:ea typeface="Franklin Gothic Book" charset="0"/>
                <a:cs typeface="Arial" panose="020B0604020202020204" pitchFamily="34" charset="0"/>
              </a:rPr>
              <a:t>هل تحدث الاستجابة الزائدة للخلايا التائية </a:t>
            </a:r>
            <a:r>
              <a:rPr lang="ar-EG" sz="1200" b="0" dirty="0" smtClean="0">
                <a:latin typeface="Arial" panose="020B0604020202020204" pitchFamily="34" charset="0"/>
                <a:ea typeface="Franklin Gothic Book" charset="0"/>
                <a:cs typeface="Arial" panose="020B0604020202020204" pitchFamily="34" charset="0"/>
              </a:rPr>
              <a:t>+8</a:t>
            </a:r>
            <a:r>
              <a:rPr lang="ar" sz="1200" b="0" dirty="0" smtClean="0">
                <a:latin typeface="Arial" panose="020B0604020202020204" pitchFamily="34" charset="0"/>
                <a:ea typeface="Franklin Gothic Book" charset="0"/>
                <a:cs typeface="Arial" panose="020B0604020202020204" pitchFamily="34" charset="0"/>
              </a:rPr>
              <a:t>CD المخصصة لفيروس SIV</a:t>
            </a:r>
            <a:r>
              <a:rPr lang="ar-EG" sz="1200" b="0" dirty="0" smtClean="0">
                <a:latin typeface="Arial" panose="020B0604020202020204" pitchFamily="34" charset="0"/>
                <a:ea typeface="Franklin Gothic Book" charset="0"/>
                <a:cs typeface="Arial" panose="020B0604020202020204" pitchFamily="34" charset="0"/>
              </a:rPr>
              <a:t> </a:t>
            </a:r>
            <a:r>
              <a:rPr lang="ar" sz="1200" b="0" dirty="0" smtClean="0">
                <a:latin typeface="Arial" panose="020B0604020202020204" pitchFamily="34" charset="0"/>
                <a:ea typeface="Franklin Gothic Book" charset="0"/>
                <a:cs typeface="Arial" panose="020B0604020202020204" pitchFamily="34" charset="0"/>
              </a:rPr>
              <a:t>بسبب STINGa أم نتيجة للفيروس </a:t>
            </a:r>
            <a:r>
              <a:rPr lang="ar-EG" sz="1200" b="0" dirty="0" smtClean="0">
                <a:latin typeface="Arial" panose="020B0604020202020204" pitchFamily="34" charset="0"/>
                <a:ea typeface="Franklin Gothic Book" charset="0"/>
                <a:cs typeface="Arial" panose="020B0604020202020204" pitchFamily="34" charset="0"/>
              </a:rPr>
              <a:t>ال</a:t>
            </a:r>
            <a:r>
              <a:rPr lang="ar" sz="1200" b="0" dirty="0" smtClean="0">
                <a:latin typeface="Arial" panose="020B0604020202020204" pitchFamily="34" charset="0"/>
                <a:ea typeface="Franklin Gothic Book" charset="0"/>
                <a:cs typeface="Arial" panose="020B0604020202020204" pitchFamily="34" charset="0"/>
              </a:rPr>
              <a:t>حديث الإنتاج؟ </a:t>
            </a:r>
            <a:r>
              <a:rPr lang="ar-EG" sz="1200" b="0" i="0" dirty="0" smtClean="0">
                <a:latin typeface="Arial" panose="020B0604020202020204" pitchFamily="34" charset="0"/>
                <a:ea typeface="Franklin Gothic Book" charset="0"/>
                <a:cs typeface="Arial" panose="020B0604020202020204" pitchFamily="34" charset="0"/>
              </a:rPr>
              <a:t>لوحظ </a:t>
            </a:r>
            <a:r>
              <a:rPr lang="ar" sz="1200" b="0" i="0" dirty="0" smtClean="0">
                <a:latin typeface="Arial" panose="020B0604020202020204" pitchFamily="34" charset="0"/>
                <a:ea typeface="Franklin Gothic Book" charset="0"/>
                <a:cs typeface="Arial" panose="020B0604020202020204" pitchFamily="34" charset="0"/>
              </a:rPr>
              <a:t>وجود تسمم دموي فيروسي في حالات خاضعة للعلاج بمضادات الفيروسات </a:t>
            </a:r>
            <a:r>
              <a:rPr lang="ar-EG" sz="1200" b="0" i="0" dirty="0" smtClean="0">
                <a:latin typeface="Arial" panose="020B0604020202020204" pitchFamily="34" charset="0"/>
                <a:ea typeface="Franklin Gothic Book" charset="0"/>
                <a:cs typeface="Arial" panose="020B0604020202020204" pitchFamily="34" charset="0"/>
              </a:rPr>
              <a:t>القهقرية</a:t>
            </a:r>
            <a:r>
              <a:rPr lang="ar" sz="1200" b="0" i="0" dirty="0" smtClean="0">
                <a:latin typeface="Arial" panose="020B0604020202020204" pitchFamily="34" charset="0"/>
                <a:ea typeface="Franklin Gothic Book" charset="0"/>
                <a:cs typeface="Arial" panose="020B0604020202020204" pitchFamily="34" charset="0"/>
              </a:rPr>
              <a:t> بعد يوم واحد من آخر جرعة من STINGa؛ ولوحظت زيادة الخلايا التائية +</a:t>
            </a:r>
            <a:r>
              <a:rPr lang="ar-EG" sz="1200" b="0" i="0" dirty="0" smtClean="0">
                <a:latin typeface="Arial" panose="020B0604020202020204" pitchFamily="34" charset="0"/>
                <a:ea typeface="Franklin Gothic Book" charset="0"/>
                <a:cs typeface="Arial" panose="020B0604020202020204" pitchFamily="34" charset="0"/>
              </a:rPr>
              <a:t>8</a:t>
            </a:r>
            <a:r>
              <a:rPr lang="ar" sz="1200" b="0" i="0" dirty="0" smtClean="0">
                <a:latin typeface="Arial" panose="020B0604020202020204" pitchFamily="34" charset="0"/>
                <a:ea typeface="Franklin Gothic Book" charset="0"/>
                <a:cs typeface="Arial" panose="020B0604020202020204" pitchFamily="34" charset="0"/>
              </a:rPr>
              <a:t>CD المخصصة لفيروس SIV</a:t>
            </a:r>
            <a:r>
              <a:rPr lang="ar" sz="1200" i="0" dirty="0" smtClean="0">
                <a:latin typeface="Arial" panose="020B0604020202020204" pitchFamily="34" charset="0"/>
                <a:cs typeface="Arial" panose="020B0604020202020204" pitchFamily="34" charset="0"/>
              </a:rPr>
              <a:t> بعد 5 أيام من آخر جرعة من STINGa.</a:t>
            </a:r>
            <a:endParaRPr lang="en-US" sz="1200" b="1" i="0" dirty="0" smtClean="0">
              <a:latin typeface="Arial" panose="020B0604020202020204" pitchFamily="34" charset="0"/>
              <a:ea typeface="Franklin Gothic Book" charset="0"/>
              <a:cs typeface="Arial" panose="020B0604020202020204" pitchFamily="34" charset="0"/>
            </a:endParaRPr>
          </a:p>
          <a:p>
            <a:pPr marL="171450" indent="-171450" rtl="1">
              <a:buFont typeface="Arial" panose="020B0604020202020204" pitchFamily="34" charset="0"/>
              <a:buChar char="•"/>
            </a:pPr>
            <a:r>
              <a:rPr lang="ar" sz="1200" b="0" dirty="0" smtClean="0">
                <a:solidFill>
                  <a:schemeClr val="bg1"/>
                </a:solidFill>
                <a:latin typeface="Arial" panose="020B0604020202020204" pitchFamily="34" charset="0"/>
                <a:cs typeface="Arial" panose="020B0604020202020204" pitchFamily="34" charset="0"/>
              </a:rPr>
              <a:t>النتائج الواعدة في 2 من قردة المكاك الريسوسي </a:t>
            </a:r>
            <a:r>
              <a:rPr lang="ar-EG" sz="1200" b="0" dirty="0" smtClean="0">
                <a:solidFill>
                  <a:schemeClr val="bg1"/>
                </a:solidFill>
                <a:latin typeface="Arial" panose="020B0604020202020204" pitchFamily="34" charset="0"/>
                <a:cs typeface="Arial" panose="020B0604020202020204" pitchFamily="34" charset="0"/>
              </a:rPr>
              <a:t>الذين </a:t>
            </a:r>
            <a:r>
              <a:rPr lang="ar" sz="1200" b="0" dirty="0" smtClean="0">
                <a:solidFill>
                  <a:schemeClr val="bg1"/>
                </a:solidFill>
                <a:latin typeface="Arial" panose="020B0604020202020204" pitchFamily="34" charset="0"/>
                <a:cs typeface="Arial" panose="020B0604020202020204" pitchFamily="34" charset="0"/>
              </a:rPr>
              <a:t>حدث لديهما عكس للكمون وزيادة في استجابات الخلايا التائية +</a:t>
            </a:r>
            <a:r>
              <a:rPr lang="ar-EG" sz="1200" b="0" dirty="0" smtClean="0">
                <a:solidFill>
                  <a:schemeClr val="bg1"/>
                </a:solidFill>
                <a:latin typeface="Arial" panose="020B0604020202020204" pitchFamily="34" charset="0"/>
                <a:cs typeface="Arial" panose="020B0604020202020204" pitchFamily="34" charset="0"/>
              </a:rPr>
              <a:t>8</a:t>
            </a:r>
            <a:r>
              <a:rPr lang="ar" sz="1200" b="0" dirty="0" smtClean="0">
                <a:solidFill>
                  <a:schemeClr val="bg1"/>
                </a:solidFill>
                <a:latin typeface="Arial" panose="020B0604020202020204" pitchFamily="34" charset="0"/>
                <a:cs typeface="Arial" panose="020B0604020202020204" pitchFamily="34" charset="0"/>
              </a:rPr>
              <a:t>CD</a:t>
            </a:r>
            <a:r>
              <a:rPr lang="ar" sz="1200" b="0" baseline="30000" dirty="0" smtClean="0">
                <a:solidFill>
                  <a:schemeClr val="bg1"/>
                </a:solidFill>
                <a:latin typeface="Arial" panose="020B0604020202020204" pitchFamily="34" charset="0"/>
                <a:cs typeface="Arial" panose="020B0604020202020204" pitchFamily="34" charset="0"/>
              </a:rPr>
              <a:t> المخصصة لفيروس SIV </a:t>
            </a:r>
            <a:r>
              <a:rPr lang="ar-EG" sz="1200" b="0" baseline="30000" dirty="0" smtClean="0">
                <a:solidFill>
                  <a:schemeClr val="bg1"/>
                </a:solidFill>
                <a:latin typeface="Arial" panose="020B0604020202020204" pitchFamily="34" charset="0"/>
                <a:cs typeface="Arial" panose="020B0604020202020204" pitchFamily="34" charset="0"/>
              </a:rPr>
              <a:t>تستدعي إجراء </a:t>
            </a:r>
            <a:r>
              <a:rPr lang="ar" sz="1200" b="0" baseline="30000" dirty="0" smtClean="0">
                <a:solidFill>
                  <a:schemeClr val="bg1"/>
                </a:solidFill>
                <a:latin typeface="Arial" panose="020B0604020202020204" pitchFamily="34" charset="0"/>
                <a:cs typeface="Arial" panose="020B0604020202020204" pitchFamily="34" charset="0"/>
              </a:rPr>
              <a:t>دراسات أخرى </a:t>
            </a:r>
            <a:r>
              <a:rPr lang="ar-EG" sz="1200" b="0" baseline="30000" dirty="0" smtClean="0">
                <a:solidFill>
                  <a:schemeClr val="bg1"/>
                </a:solidFill>
                <a:latin typeface="Arial" panose="020B0604020202020204" pitchFamily="34" charset="0"/>
                <a:cs typeface="Arial" panose="020B0604020202020204" pitchFamily="34" charset="0"/>
              </a:rPr>
              <a:t>حول </a:t>
            </a:r>
            <a:r>
              <a:rPr lang="ar" sz="1200" b="0" baseline="30000" dirty="0" smtClean="0">
                <a:solidFill>
                  <a:schemeClr val="bg1"/>
                </a:solidFill>
                <a:latin typeface="Arial" panose="020B0604020202020204" pitchFamily="34" charset="0"/>
                <a:cs typeface="Arial" panose="020B0604020202020204" pitchFamily="34" charset="0"/>
              </a:rPr>
              <a:t>مسار STING</a:t>
            </a:r>
            <a:r>
              <a:rPr lang="ar" sz="1800" b="0" baseline="30000" dirty="0" smtClean="0">
                <a:solidFill>
                  <a:schemeClr val="bg1"/>
                </a:solidFill>
                <a:latin typeface="Arial" panose="020B0604020202020204" pitchFamily="34" charset="0"/>
                <a:cs typeface="Arial" panose="020B0604020202020204" pitchFamily="34" charset="0"/>
              </a:rPr>
              <a:t>.</a:t>
            </a:r>
            <a:endParaRPr lang="en-GB" sz="18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1"/>
          <a:lstStyle/>
          <a:p>
            <a:pPr rtl="1"/>
            <a:fld id="{7E4FA5F4-21C2-4964-AA4F-52D8DDAF78E0}" type="slidenum">
              <a:rPr lang="en-GB" smtClean="0"/>
              <a:t>10</a:t>
            </a:fld>
            <a:endParaRPr lang="en-GB"/>
          </a:p>
        </p:txBody>
      </p:sp>
    </p:spTree>
    <p:extLst>
      <p:ext uri="{BB962C8B-B14F-4D97-AF65-F5344CB8AC3E}">
        <p14:creationId xmlns:p14="http://schemas.microsoft.com/office/powerpoint/2010/main" val="1849527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rtlCol="1"/>
          <a:lstStyle/>
          <a:p>
            <a:pPr rtl="1"/>
            <a:r>
              <a:rPr lang="ar"/>
              <a:t>Click to edit Master title style</a:t>
            </a:r>
            <a:endParaRPr lang="en-GB"/>
          </a:p>
        </p:txBody>
      </p:sp>
      <p:sp>
        <p:nvSpPr>
          <p:cNvPr id="3" name="Subtitle 2"/>
          <p:cNvSpPr>
            <a:spLocks noGrp="1"/>
          </p:cNvSpPr>
          <p:nvPr>
            <p:ph type="subTitle" idx="1"/>
          </p:nvPr>
        </p:nvSpPr>
        <p:spPr>
          <a:xfrm>
            <a:off x="1371600" y="3886200"/>
            <a:ext cx="6400800" cy="1752600"/>
          </a:xfrm>
        </p:spPr>
        <p:txBody>
          <a:bodyPr rtlCol="1"/>
          <a:lstStyle>
            <a:lvl1pPr marL="0" indent="0" algn="ctr" rtl="1">
              <a:buNone/>
              <a:defRPr>
                <a:solidFill>
                  <a:schemeClr val="tx1">
                    <a:tint val="75000"/>
                  </a:schemeClr>
                </a:solidFill>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pPr rtl="1"/>
            <a:r>
              <a:rPr lang="ar"/>
              <a:t>Click to edit Master subtitle style</a:t>
            </a: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24"/>
            <a:ext cx="1368152" cy="1368152"/>
          </a:xfrm>
          <a:prstGeom prst="rect">
            <a:avLst/>
          </a:prstGeom>
        </p:spPr>
      </p:pic>
      <p:sp>
        <p:nvSpPr>
          <p:cNvPr id="5" name="Rectangle 4"/>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GB"/>
          </a:p>
        </p:txBody>
      </p:sp>
      <p:sp>
        <p:nvSpPr>
          <p:cNvPr id="6" name="TextBox 5"/>
          <p:cNvSpPr txBox="1"/>
          <p:nvPr userDrawn="1"/>
        </p:nvSpPr>
        <p:spPr>
          <a:xfrm>
            <a:off x="7149944" y="6505599"/>
            <a:ext cx="1886552" cy="292388"/>
          </a:xfrm>
          <a:prstGeom prst="rect">
            <a:avLst/>
          </a:prstGeom>
          <a:noFill/>
        </p:spPr>
        <p:txBody>
          <a:bodyPr wrap="square" rtlCol="1">
            <a:spAutoFit/>
          </a:bodyPr>
          <a:lstStyle/>
          <a:p>
            <a:pPr algn="r" rtl="1"/>
            <a:r>
              <a:rPr lang="ar" sz="130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69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GB"/>
          </a:p>
        </p:txBody>
      </p:sp>
      <p:sp>
        <p:nvSpPr>
          <p:cNvPr id="3" name="Vertical Text Placeholder 2"/>
          <p:cNvSpPr>
            <a:spLocks noGrp="1"/>
          </p:cNvSpPr>
          <p:nvPr>
            <p:ph type="body" orient="vert" idx="1"/>
          </p:nvPr>
        </p:nvSpPr>
        <p:spPr/>
        <p:txBody>
          <a:bodyPr vert="eaVert"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GB"/>
          </a:p>
        </p:txBody>
      </p:sp>
      <p:sp>
        <p:nvSpPr>
          <p:cNvPr id="8" name="TextBox 7"/>
          <p:cNvSpPr txBox="1"/>
          <p:nvPr userDrawn="1"/>
        </p:nvSpPr>
        <p:spPr>
          <a:xfrm>
            <a:off x="7149944" y="6505599"/>
            <a:ext cx="1886552" cy="292388"/>
          </a:xfrm>
          <a:prstGeom prst="rect">
            <a:avLst/>
          </a:prstGeom>
          <a:noFill/>
        </p:spPr>
        <p:txBody>
          <a:bodyPr wrap="square" rtlCol="1">
            <a:spAutoFit/>
          </a:bodyPr>
          <a:lstStyle/>
          <a:p>
            <a:pPr algn="r" rtl="1"/>
            <a:r>
              <a:rPr lang="ar" sz="130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99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rtlCol="1"/>
          <a:lstStyle/>
          <a:p>
            <a:pPr rtl="1"/>
            <a:r>
              <a:rPr lang="ar"/>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endParaRPr lang="en-GB"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GB"/>
          </a:p>
        </p:txBody>
      </p:sp>
      <p:sp>
        <p:nvSpPr>
          <p:cNvPr id="8" name="TextBox 7"/>
          <p:cNvSpPr txBox="1"/>
          <p:nvPr userDrawn="1"/>
        </p:nvSpPr>
        <p:spPr>
          <a:xfrm>
            <a:off x="7149944" y="6505599"/>
            <a:ext cx="1886552" cy="292388"/>
          </a:xfrm>
          <a:prstGeom prst="rect">
            <a:avLst/>
          </a:prstGeom>
          <a:noFill/>
        </p:spPr>
        <p:txBody>
          <a:bodyPr wrap="square" rtlCol="1">
            <a:spAutoFit/>
          </a:bodyPr>
          <a:lstStyle/>
          <a:p>
            <a:pPr algn="r" rtl="1"/>
            <a:r>
              <a:rPr lang="ar" sz="130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996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GB"/>
          </a:p>
        </p:txBody>
      </p:sp>
      <p:sp>
        <p:nvSpPr>
          <p:cNvPr id="3" name="Content Placeholder 2"/>
          <p:cNvSpPr>
            <a:spLocks noGrp="1"/>
          </p:cNvSpPr>
          <p:nvPr>
            <p:ph idx="1"/>
          </p:nvPr>
        </p:nvSpPr>
        <p:spPr/>
        <p:txBody>
          <a:bodyPr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GB"/>
          </a:p>
        </p:txBody>
      </p:sp>
      <p:sp>
        <p:nvSpPr>
          <p:cNvPr id="8" name="TextBox 7"/>
          <p:cNvSpPr txBox="1"/>
          <p:nvPr userDrawn="1"/>
        </p:nvSpPr>
        <p:spPr>
          <a:xfrm>
            <a:off x="7149944" y="6505599"/>
            <a:ext cx="1886552" cy="292388"/>
          </a:xfrm>
          <a:prstGeom prst="rect">
            <a:avLst/>
          </a:prstGeom>
          <a:noFill/>
        </p:spPr>
        <p:txBody>
          <a:bodyPr wrap="square" rtlCol="1">
            <a:spAutoFit/>
          </a:bodyPr>
          <a:lstStyle/>
          <a:p>
            <a:pPr algn="r" rtl="1"/>
            <a:r>
              <a:rPr lang="ar" sz="130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3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1" anchor="t"/>
          <a:lstStyle>
            <a:lvl1pPr algn="r" rtl="1">
              <a:defRPr sz="4000" b="1" cap="all"/>
            </a:lvl1pPr>
          </a:lstStyle>
          <a:p>
            <a:pPr rtl="1"/>
            <a:r>
              <a:rPr lang="ar"/>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rtlCol="1" anchor="b"/>
          <a:lstStyle>
            <a:lvl1pPr marL="0" indent="0" algn="r" rtl="1">
              <a:buNone/>
              <a:defRPr sz="2000">
                <a:solidFill>
                  <a:schemeClr val="tx1">
                    <a:tint val="75000"/>
                  </a:schemeClr>
                </a:solidFill>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ar"/>
              <a:t>Click to edit Master text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GB"/>
          </a:p>
        </p:txBody>
      </p:sp>
      <p:sp>
        <p:nvSpPr>
          <p:cNvPr id="8" name="TextBox 7"/>
          <p:cNvSpPr txBox="1"/>
          <p:nvPr userDrawn="1"/>
        </p:nvSpPr>
        <p:spPr>
          <a:xfrm>
            <a:off x="7149944" y="6505599"/>
            <a:ext cx="1886552" cy="292388"/>
          </a:xfrm>
          <a:prstGeom prst="rect">
            <a:avLst/>
          </a:prstGeom>
          <a:noFill/>
        </p:spPr>
        <p:txBody>
          <a:bodyPr wrap="square" rtlCol="1">
            <a:spAutoFit/>
          </a:bodyPr>
          <a:lstStyle/>
          <a:p>
            <a:pPr algn="r" rtl="1"/>
            <a:r>
              <a:rPr lang="ar" sz="130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95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rtlCol="1"/>
          <a:lstStyle>
            <a:lvl1pPr algn="r" rtl="1">
              <a:defRPr sz="2800"/>
            </a:lvl1pPr>
            <a:lvl2pPr algn="r" rtl="1">
              <a:defRPr sz="2400"/>
            </a:lvl2pPr>
            <a:lvl3pPr algn="r" rtl="1">
              <a:defRPr sz="2000"/>
            </a:lvl3pPr>
            <a:lvl4pPr algn="r" rtl="1">
              <a:defRPr sz="1800"/>
            </a:lvl4pPr>
            <a:lvl5pPr algn="r" rtl="1">
              <a:defRPr sz="1800"/>
            </a:lvl5pPr>
            <a:lvl6pPr algn="r" rtl="1">
              <a:defRPr sz="1800"/>
            </a:lvl6pPr>
            <a:lvl7pPr algn="r" rtl="1">
              <a:defRPr sz="1800"/>
            </a:lvl7pPr>
            <a:lvl8pPr algn="r" rtl="1">
              <a:defRPr sz="1800"/>
            </a:lvl8pPr>
            <a:lvl9pPr algn="r" rtl="1">
              <a:defRPr sz="1800"/>
            </a:lvl9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endParaRPr lang="en-GB"/>
          </a:p>
        </p:txBody>
      </p:sp>
      <p:sp>
        <p:nvSpPr>
          <p:cNvPr id="4" name="Content Placeholder 3"/>
          <p:cNvSpPr>
            <a:spLocks noGrp="1"/>
          </p:cNvSpPr>
          <p:nvPr>
            <p:ph sz="half" idx="2"/>
          </p:nvPr>
        </p:nvSpPr>
        <p:spPr>
          <a:xfrm>
            <a:off x="4648200" y="1600200"/>
            <a:ext cx="4038600" cy="4525963"/>
          </a:xfrm>
        </p:spPr>
        <p:txBody>
          <a:bodyPr rtlCol="1"/>
          <a:lstStyle>
            <a:lvl1pPr algn="r" rtl="1">
              <a:defRPr sz="2800"/>
            </a:lvl1pPr>
            <a:lvl2pPr algn="r" rtl="1">
              <a:defRPr sz="2400"/>
            </a:lvl2pPr>
            <a:lvl3pPr algn="r" rtl="1">
              <a:defRPr sz="2000"/>
            </a:lvl3pPr>
            <a:lvl4pPr algn="r" rtl="1">
              <a:defRPr sz="1800"/>
            </a:lvl4pPr>
            <a:lvl5pPr algn="r" rtl="1">
              <a:defRPr sz="1800"/>
            </a:lvl5pPr>
            <a:lvl6pPr algn="r" rtl="1">
              <a:defRPr sz="1800"/>
            </a:lvl6pPr>
            <a:lvl7pPr algn="r" rtl="1">
              <a:defRPr sz="1800"/>
            </a:lvl7pPr>
            <a:lvl8pPr algn="r" rtl="1">
              <a:defRPr sz="1800"/>
            </a:lvl8pPr>
            <a:lvl9pPr algn="r" rtl="1">
              <a:defRPr sz="1800"/>
            </a:lvl9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endParaRPr lang="en-GB"/>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24"/>
            <a:ext cx="1368152" cy="1368152"/>
          </a:xfrm>
          <a:prstGeom prst="rect">
            <a:avLst/>
          </a:prstGeom>
        </p:spPr>
      </p:pic>
      <p:sp>
        <p:nvSpPr>
          <p:cNvPr id="8" name="Rectangle 7"/>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GB"/>
          </a:p>
        </p:txBody>
      </p:sp>
      <p:sp>
        <p:nvSpPr>
          <p:cNvPr id="9" name="TextBox 8"/>
          <p:cNvSpPr txBox="1"/>
          <p:nvPr userDrawn="1"/>
        </p:nvSpPr>
        <p:spPr>
          <a:xfrm>
            <a:off x="7149944" y="6505599"/>
            <a:ext cx="1886552" cy="292388"/>
          </a:xfrm>
          <a:prstGeom prst="rect">
            <a:avLst/>
          </a:prstGeom>
          <a:noFill/>
        </p:spPr>
        <p:txBody>
          <a:bodyPr wrap="square" rtlCol="1">
            <a:spAutoFit/>
          </a:bodyPr>
          <a:lstStyle/>
          <a:p>
            <a:pPr algn="r" rtl="1"/>
            <a:r>
              <a:rPr lang="ar" sz="130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52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lvl1pPr algn="r" rtl="1">
              <a:defRPr/>
            </a:lvl1pPr>
          </a:lstStyle>
          <a:p>
            <a:pPr rtl="1"/>
            <a:r>
              <a:rPr lang="ar"/>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Click to edit Master text styles</a:t>
            </a:r>
          </a:p>
        </p:txBody>
      </p:sp>
      <p:sp>
        <p:nvSpPr>
          <p:cNvPr id="4" name="Content Placeholder 3"/>
          <p:cNvSpPr>
            <a:spLocks noGrp="1"/>
          </p:cNvSpPr>
          <p:nvPr>
            <p:ph sz="half" idx="2"/>
          </p:nvPr>
        </p:nvSpPr>
        <p:spPr>
          <a:xfrm>
            <a:off x="457200" y="2174875"/>
            <a:ext cx="4040188" cy="3951288"/>
          </a:xfrm>
        </p:spPr>
        <p:txBody>
          <a:bodyPr rtlCol="1"/>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endParaRPr lang="en-GB"/>
          </a:p>
        </p:txBody>
      </p:sp>
      <p:sp>
        <p:nvSpPr>
          <p:cNvPr id="5" name="Text Placeholder 4"/>
          <p:cNvSpPr>
            <a:spLocks noGrp="1"/>
          </p:cNvSpPr>
          <p:nvPr>
            <p:ph type="body" sz="quarter" idx="3"/>
          </p:nvPr>
        </p:nvSpPr>
        <p:spPr>
          <a:xfrm>
            <a:off x="4645025" y="1535113"/>
            <a:ext cx="4041775" cy="63976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Click to edit Master text styles</a:t>
            </a:r>
          </a:p>
        </p:txBody>
      </p:sp>
      <p:sp>
        <p:nvSpPr>
          <p:cNvPr id="6" name="Content Placeholder 5"/>
          <p:cNvSpPr>
            <a:spLocks noGrp="1"/>
          </p:cNvSpPr>
          <p:nvPr>
            <p:ph sz="quarter" idx="4"/>
          </p:nvPr>
        </p:nvSpPr>
        <p:spPr>
          <a:xfrm>
            <a:off x="4645025" y="2174875"/>
            <a:ext cx="4041775" cy="3951288"/>
          </a:xfrm>
        </p:spPr>
        <p:txBody>
          <a:bodyPr rtlCol="1"/>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24"/>
            <a:ext cx="1368152" cy="1368152"/>
          </a:xfrm>
          <a:prstGeom prst="rect">
            <a:avLst/>
          </a:prstGeom>
        </p:spPr>
      </p:pic>
      <p:sp>
        <p:nvSpPr>
          <p:cNvPr id="10" name="Rectangle 9"/>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GB"/>
          </a:p>
        </p:txBody>
      </p:sp>
      <p:sp>
        <p:nvSpPr>
          <p:cNvPr id="11" name="TextBox 10"/>
          <p:cNvSpPr txBox="1"/>
          <p:nvPr userDrawn="1"/>
        </p:nvSpPr>
        <p:spPr>
          <a:xfrm>
            <a:off x="7149944" y="6505599"/>
            <a:ext cx="1886552" cy="292388"/>
          </a:xfrm>
          <a:prstGeom prst="rect">
            <a:avLst/>
          </a:prstGeom>
          <a:noFill/>
        </p:spPr>
        <p:txBody>
          <a:bodyPr wrap="square" rtlCol="1">
            <a:spAutoFit/>
          </a:bodyPr>
          <a:lstStyle/>
          <a:p>
            <a:pPr algn="r" rtl="1"/>
            <a:r>
              <a:rPr lang="ar" sz="130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53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24"/>
            <a:ext cx="1368152" cy="1368152"/>
          </a:xfrm>
          <a:prstGeom prst="rect">
            <a:avLst/>
          </a:prstGeom>
        </p:spPr>
      </p:pic>
      <p:sp>
        <p:nvSpPr>
          <p:cNvPr id="6" name="Rectangle 5"/>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GB"/>
          </a:p>
        </p:txBody>
      </p:sp>
      <p:sp>
        <p:nvSpPr>
          <p:cNvPr id="7" name="TextBox 6"/>
          <p:cNvSpPr txBox="1"/>
          <p:nvPr userDrawn="1"/>
        </p:nvSpPr>
        <p:spPr>
          <a:xfrm>
            <a:off x="7149944" y="6505599"/>
            <a:ext cx="1886552" cy="292388"/>
          </a:xfrm>
          <a:prstGeom prst="rect">
            <a:avLst/>
          </a:prstGeom>
          <a:noFill/>
        </p:spPr>
        <p:txBody>
          <a:bodyPr wrap="square" rtlCol="1">
            <a:spAutoFit/>
          </a:bodyPr>
          <a:lstStyle/>
          <a:p>
            <a:pPr algn="r" rtl="1"/>
            <a:r>
              <a:rPr lang="ar" sz="130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3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38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1" anchor="b"/>
          <a:lstStyle>
            <a:lvl1pPr algn="r" rtl="1">
              <a:defRPr sz="2000" b="1"/>
            </a:lvl1pPr>
          </a:lstStyle>
          <a:p>
            <a:pPr rtl="1"/>
            <a:r>
              <a:rPr lang="ar"/>
              <a:t>Click to edit Master title style</a:t>
            </a:r>
            <a:endParaRPr lang="en-GB"/>
          </a:p>
        </p:txBody>
      </p:sp>
      <p:sp>
        <p:nvSpPr>
          <p:cNvPr id="3" name="Content Placeholder 2"/>
          <p:cNvSpPr>
            <a:spLocks noGrp="1"/>
          </p:cNvSpPr>
          <p:nvPr>
            <p:ph idx="1"/>
          </p:nvPr>
        </p:nvSpPr>
        <p:spPr>
          <a:xfrm>
            <a:off x="3575050" y="273050"/>
            <a:ext cx="5111750" cy="5853113"/>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endParaRPr lang="en-GB"/>
          </a:p>
        </p:txBody>
      </p:sp>
      <p:sp>
        <p:nvSpPr>
          <p:cNvPr id="4" name="Text Placeholder 3"/>
          <p:cNvSpPr>
            <a:spLocks noGrp="1"/>
          </p:cNvSpPr>
          <p:nvPr>
            <p:ph type="body" sz="half" idx="2"/>
          </p:nvPr>
        </p:nvSpPr>
        <p:spPr>
          <a:xfrm>
            <a:off x="457200" y="1435100"/>
            <a:ext cx="3008313" cy="4691063"/>
          </a:xfrm>
        </p:spPr>
        <p:txBody>
          <a:bodyPr rtlCol="1"/>
          <a:lstStyle>
            <a:lvl1pPr marL="0" indent="0" algn="r" rtl="1">
              <a:buNone/>
              <a:defRPr sz="14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24"/>
            <a:ext cx="1368152" cy="1368152"/>
          </a:xfrm>
          <a:prstGeom prst="rect">
            <a:avLst/>
          </a:prstGeom>
        </p:spPr>
      </p:pic>
      <p:sp>
        <p:nvSpPr>
          <p:cNvPr id="8" name="Rectangle 7"/>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GB"/>
          </a:p>
        </p:txBody>
      </p:sp>
      <p:sp>
        <p:nvSpPr>
          <p:cNvPr id="9" name="TextBox 8"/>
          <p:cNvSpPr txBox="1"/>
          <p:nvPr userDrawn="1"/>
        </p:nvSpPr>
        <p:spPr>
          <a:xfrm>
            <a:off x="7149944" y="6505599"/>
            <a:ext cx="1886552" cy="292388"/>
          </a:xfrm>
          <a:prstGeom prst="rect">
            <a:avLst/>
          </a:prstGeom>
          <a:noFill/>
        </p:spPr>
        <p:txBody>
          <a:bodyPr wrap="square" rtlCol="1">
            <a:spAutoFit/>
          </a:bodyPr>
          <a:lstStyle/>
          <a:p>
            <a:pPr algn="r" rtl="1"/>
            <a:r>
              <a:rPr lang="ar" sz="130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308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1" anchor="b"/>
          <a:lstStyle>
            <a:lvl1pPr algn="r" rtl="1">
              <a:defRPr sz="2000" b="1"/>
            </a:lvl1pPr>
          </a:lstStyle>
          <a:p>
            <a:pPr rtl="1"/>
            <a:r>
              <a:rPr lang="ar"/>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1"/>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endParaRPr lang="en-GB"/>
          </a:p>
        </p:txBody>
      </p:sp>
      <p:sp>
        <p:nvSpPr>
          <p:cNvPr id="4" name="Text Placeholder 3"/>
          <p:cNvSpPr>
            <a:spLocks noGrp="1"/>
          </p:cNvSpPr>
          <p:nvPr>
            <p:ph type="body" sz="half" idx="2"/>
          </p:nvPr>
        </p:nvSpPr>
        <p:spPr>
          <a:xfrm>
            <a:off x="1792288" y="5367338"/>
            <a:ext cx="5486400" cy="804862"/>
          </a:xfrm>
        </p:spPr>
        <p:txBody>
          <a:bodyPr rtlCol="1"/>
          <a:lstStyle>
            <a:lvl1pPr marL="0" indent="0" algn="r" rtl="1">
              <a:buNone/>
              <a:defRPr sz="14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24"/>
            <a:ext cx="1368152" cy="1368152"/>
          </a:xfrm>
          <a:prstGeom prst="rect">
            <a:avLst/>
          </a:prstGeom>
        </p:spPr>
      </p:pic>
      <p:sp>
        <p:nvSpPr>
          <p:cNvPr id="8" name="Rectangle 7"/>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GB"/>
          </a:p>
        </p:txBody>
      </p:sp>
      <p:sp>
        <p:nvSpPr>
          <p:cNvPr id="9" name="TextBox 8"/>
          <p:cNvSpPr txBox="1"/>
          <p:nvPr userDrawn="1"/>
        </p:nvSpPr>
        <p:spPr>
          <a:xfrm>
            <a:off x="7149944" y="6505599"/>
            <a:ext cx="1886552" cy="292388"/>
          </a:xfrm>
          <a:prstGeom prst="rect">
            <a:avLst/>
          </a:prstGeom>
          <a:noFill/>
        </p:spPr>
        <p:txBody>
          <a:bodyPr wrap="square" rtlCol="1">
            <a:spAutoFit/>
          </a:bodyPr>
          <a:lstStyle/>
          <a:p>
            <a:pPr algn="r" rtl="1"/>
            <a:r>
              <a:rPr lang="ar" sz="130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87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9632" y="188640"/>
            <a:ext cx="7427168" cy="1143000"/>
          </a:xfrm>
          <a:prstGeom prst="rect">
            <a:avLst/>
          </a:prstGeom>
        </p:spPr>
        <p:txBody>
          <a:bodyPr vert="horz" lIns="91440" tIns="45720" rIns="91440" bIns="45720" rtlCol="1" anchor="ctr">
            <a:normAutofit/>
          </a:bodyPr>
          <a:lstStyle/>
          <a:p>
            <a:pPr rtl="1"/>
            <a:r>
              <a:rPr lang="ar"/>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endParaRPr lang="en-GB"/>
          </a:p>
        </p:txBody>
      </p:sp>
    </p:spTree>
    <p:extLst>
      <p:ext uri="{BB962C8B-B14F-4D97-AF65-F5344CB8AC3E}">
        <p14:creationId xmlns:p14="http://schemas.microsoft.com/office/powerpoint/2010/main" val="272676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programme.ias2019.org/Abstract/Abstract/3882" TargetMode="External"/><Relationship Id="rId5" Type="http://schemas.openxmlformats.org/officeDocument/2006/relationships/slide" Target="slide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programme.ias2019.org/Programme/Session/1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programme.ias2019.org/Abstract/Abstract/1220" TargetMode="External"/><Relationship Id="rId5" Type="http://schemas.openxmlformats.org/officeDocument/2006/relationships/slide" Target="slide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programme.ias2019.org/Abstract/Abstract/4941" TargetMode="Externa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programme.ias2019.org/Programme/Session/1" TargetMode="External"/><Relationship Id="rId5" Type="http://schemas.openxmlformats.org/officeDocument/2006/relationships/hyperlink" Target="http://programme.ias2019.org/Abstract/Abstract/2257" TargetMode="Externa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programme.ias2019.org/Abstract/Abstract/234" TargetMode="External"/><Relationship Id="rId5" Type="http://schemas.openxmlformats.org/officeDocument/2006/relationships/slide" Target="slide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programme.ias2019.org/Programme/Session/1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hyperlink" Target="http://programme.ias2019.org/Abstract/Abstract/4769"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programme.ias2019.org/Programme/Session/14" TargetMode="External"/><Relationship Id="rId5" Type="http://schemas.openxmlformats.org/officeDocument/2006/relationships/slide" Target="slide3.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3.xml"/><Relationship Id="rId3" Type="http://schemas.openxmlformats.org/officeDocument/2006/relationships/slide" Target="slide4.xml"/><Relationship Id="rId7" Type="http://schemas.openxmlformats.org/officeDocument/2006/relationships/slide" Target="slide16.xml"/><Relationship Id="rId12"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15.xml"/><Relationship Id="rId5" Type="http://schemas.openxmlformats.org/officeDocument/2006/relationships/slide" Target="slide11.xml"/><Relationship Id="rId10" Type="http://schemas.openxmlformats.org/officeDocument/2006/relationships/slide" Target="slide12.xml"/><Relationship Id="rId4" Type="http://schemas.openxmlformats.org/officeDocument/2006/relationships/slide" Target="slide9.xml"/><Relationship Id="rId9" Type="http://schemas.openxmlformats.org/officeDocument/2006/relationships/slide" Target="slide10.xml"/><Relationship Id="rId14" Type="http://schemas.openxmlformats.org/officeDocument/2006/relationships/slide" Target="slide17.xml"/></Relationships>
</file>

<file path=ppt/slides/_rels/slide4.xml.rels><?xml version="1.0" encoding="UTF-8" standalone="yes"?>
<Relationships xmlns="http://schemas.openxmlformats.org/package/2006/relationships"><Relationship Id="rId3" Type="http://schemas.openxmlformats.org/officeDocument/2006/relationships/hyperlink" Target="http://programme.ias2019.org/Programme/Session/13"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programme.ias2019.org/Programme/Session/1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programme.ias2019.org/Programme/Session/13" TargetMode="Externa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programme.ias2019.org/Abstract/Abstract/5029" TargetMode="External"/><Relationship Id="rId4" Type="http://schemas.openxmlformats.org/officeDocument/2006/relationships/hyperlink" Target="http://programme.ias2019.org/Abstract/Abstract/159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programme.ias2019.org/Abstract/Abstract/3475" TargetMode="External"/><Relationship Id="rId5" Type="http://schemas.openxmlformats.org/officeDocument/2006/relationships/slide" Target="slide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programme.ias2019.org/Programme/Session/13" TargetMode="External"/><Relationship Id="rId4" Type="http://schemas.openxmlformats.org/officeDocument/2006/relationships/hyperlink" Target="http://programme.ias2019.org/Programme/Session/2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91833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248" y="322764"/>
            <a:ext cx="7402919" cy="857250"/>
          </a:xfrm>
        </p:spPr>
        <p:txBody>
          <a:bodyPr rtlCol="1">
            <a:normAutofit/>
          </a:bodyPr>
          <a:lstStyle/>
          <a:p>
            <a:pPr algn="r" rtl="1"/>
            <a:r>
              <a:rPr lang="ar" sz="2000" b="1" dirty="0">
                <a:solidFill>
                  <a:srgbClr val="E0001B"/>
                </a:solidFill>
              </a:rPr>
              <a:t>العوامل العاكسة للكمون (LRA)</a:t>
            </a:r>
            <a:r>
              <a:rPr lang="en-US" sz="2000" b="1" dirty="0">
                <a:solidFill>
                  <a:srgbClr val="FF0000"/>
                </a:solidFill>
              </a:rPr>
              <a:t/>
            </a:r>
            <a:br>
              <a:rPr lang="en-US" sz="2000" b="1" dirty="0">
                <a:solidFill>
                  <a:srgbClr val="FF0000"/>
                </a:solidFill>
              </a:rPr>
            </a:br>
            <a:r>
              <a:rPr lang="ar" sz="3000" b="1" dirty="0"/>
              <a:t>نواهض مسار STING كعوامل عاكسة كمون</a:t>
            </a:r>
          </a:p>
        </p:txBody>
      </p:sp>
      <p:pic>
        <p:nvPicPr>
          <p:cNvPr id="7" name="Picture 6">
            <a:extLst>
              <a:ext uri="{FF2B5EF4-FFF2-40B4-BE49-F238E27FC236}">
                <a16:creationId xmlns:a16="http://schemas.microsoft.com/office/drawing/2014/main" id="{17956B0D-C803-1547-B76A-6A78160FFE5D}"/>
              </a:ext>
            </a:extLst>
          </p:cNvPr>
          <p:cNvPicPr>
            <a:picLocks noChangeAspect="1"/>
          </p:cNvPicPr>
          <p:nvPr/>
        </p:nvPicPr>
        <p:blipFill>
          <a:blip r:embed="rId3"/>
          <a:stretch>
            <a:fillRect/>
          </a:stretch>
        </p:blipFill>
        <p:spPr>
          <a:xfrm>
            <a:off x="1115616" y="4299216"/>
            <a:ext cx="2550617" cy="1737842"/>
          </a:xfrm>
          <a:prstGeom prst="rect">
            <a:avLst/>
          </a:prstGeom>
        </p:spPr>
      </p:pic>
      <p:sp>
        <p:nvSpPr>
          <p:cNvPr id="9" name="TextBox 8">
            <a:extLst>
              <a:ext uri="{FF2B5EF4-FFF2-40B4-BE49-F238E27FC236}">
                <a16:creationId xmlns:a16="http://schemas.microsoft.com/office/drawing/2014/main" id="{AC8B223B-872B-2C4B-B564-5EA7104D7D8D}"/>
              </a:ext>
            </a:extLst>
          </p:cNvPr>
          <p:cNvSpPr txBox="1"/>
          <p:nvPr/>
        </p:nvSpPr>
        <p:spPr>
          <a:xfrm>
            <a:off x="805417" y="1467672"/>
            <a:ext cx="8338583" cy="2831544"/>
          </a:xfrm>
          <a:prstGeom prst="rect">
            <a:avLst/>
          </a:prstGeom>
          <a:noFill/>
        </p:spPr>
        <p:txBody>
          <a:bodyPr wrap="square" rtlCol="1">
            <a:spAutoFit/>
          </a:bodyPr>
          <a:lstStyle/>
          <a:p>
            <a:pPr marL="130969" indent="-130969" rtl="1">
              <a:buFont typeface="Arial" panose="020B0604020202020204" pitchFamily="34" charset="0"/>
              <a:buChar char="•"/>
            </a:pPr>
            <a:endParaRPr lang="en-US" dirty="0">
              <a:latin typeface="Franklin Gothic Book" panose="020B0503020102020204" pitchFamily="34" charset="0"/>
            </a:endParaRPr>
          </a:p>
          <a:p>
            <a:pPr marL="130969" indent="-130969" rtl="1">
              <a:buFont typeface="Arial" panose="020B0604020202020204" pitchFamily="34" charset="0"/>
              <a:buChar char="•"/>
            </a:pPr>
            <a:r>
              <a:rPr lang="ar" sz="1600" dirty="0">
                <a:latin typeface="Arial" panose="020B0604020202020204" pitchFamily="34" charset="0"/>
                <a:cs typeface="Arial" panose="020B0604020202020204" pitchFamily="34" charset="0"/>
              </a:rPr>
              <a:t>STING = </a:t>
            </a:r>
            <a:r>
              <a:rPr lang="ar-EG" sz="1600" dirty="0" smtClean="0">
                <a:latin typeface="Arial" panose="020B0604020202020204" pitchFamily="34" charset="0"/>
                <a:cs typeface="Arial" panose="020B0604020202020204" pitchFamily="34" charset="0"/>
              </a:rPr>
              <a:t>منبّه </a:t>
            </a:r>
            <a:r>
              <a:rPr lang="ar" sz="1600" dirty="0" smtClean="0">
                <a:latin typeface="Arial" panose="020B0604020202020204" pitchFamily="34" charset="0"/>
                <a:cs typeface="Arial" panose="020B0604020202020204" pitchFamily="34" charset="0"/>
              </a:rPr>
              <a:t>جينات </a:t>
            </a:r>
            <a:r>
              <a:rPr lang="ar" sz="1600" dirty="0">
                <a:latin typeface="Arial" panose="020B0604020202020204" pitchFamily="34" charset="0"/>
                <a:cs typeface="Arial" panose="020B0604020202020204" pitchFamily="34" charset="0"/>
              </a:rPr>
              <a:t>الإنترفيرون؛ يجري أيضًا تطوير هذه الفئة كعلاج محتمل للسرطان.</a:t>
            </a:r>
          </a:p>
          <a:p>
            <a:pPr marL="130969" indent="-130969" rtl="1">
              <a:buFont typeface="Arial" panose="020B0604020202020204" pitchFamily="34" charset="0"/>
              <a:buChar char="•"/>
            </a:pPr>
            <a:r>
              <a:rPr lang="ar" sz="1600" dirty="0">
                <a:latin typeface="Arial" panose="020B0604020202020204" pitchFamily="34" charset="0"/>
                <a:cs typeface="Arial" panose="020B0604020202020204" pitchFamily="34" charset="0"/>
              </a:rPr>
              <a:t>يُنشط مسار STING لإنتاج الإنترفيرون بعد كشف وجود الأحماض النووية الخاصة بالكائنات المسببة للإصابة داخل السيتوبلازم.</a:t>
            </a:r>
          </a:p>
          <a:p>
            <a:pPr marL="130969" indent="-130969" rtl="1">
              <a:buFont typeface="Arial" panose="020B0604020202020204" pitchFamily="34" charset="0"/>
              <a:buChar char="•"/>
            </a:pPr>
            <a:r>
              <a:rPr lang="ar" sz="1600" dirty="0">
                <a:latin typeface="Arial" panose="020B0604020202020204" pitchFamily="34" charset="0"/>
                <a:cs typeface="Arial" panose="020B0604020202020204" pitchFamily="34" charset="0"/>
              </a:rPr>
              <a:t>تحفيز استجابات الخلايا التائية مخصصة المستضدات وعارضة المستضدات والمرتبطة بالإنترفيرون من النوع I.</a:t>
            </a:r>
          </a:p>
          <a:p>
            <a:pPr marL="130969" indent="-130969" rtl="1">
              <a:buFont typeface="Arial" panose="020B0604020202020204" pitchFamily="34" charset="0"/>
              <a:buChar char="•"/>
            </a:pPr>
            <a:r>
              <a:rPr lang="ar" sz="1600" dirty="0">
                <a:latin typeface="Arial" panose="020B0604020202020204" pitchFamily="34" charset="0"/>
                <a:cs typeface="Arial" panose="020B0604020202020204" pitchFamily="34" charset="0"/>
              </a:rPr>
              <a:t>تلقى 6 من قردة المكاك، التي تم </a:t>
            </a:r>
            <a:r>
              <a:rPr lang="ar-EG" sz="1600" dirty="0" smtClean="0">
                <a:latin typeface="Arial" panose="020B0604020202020204" pitchFamily="34" charset="0"/>
                <a:cs typeface="Arial" panose="020B0604020202020204" pitchFamily="34" charset="0"/>
              </a:rPr>
              <a:t>كبت </a:t>
            </a:r>
            <a:r>
              <a:rPr lang="ar" sz="1600" dirty="0" smtClean="0">
                <a:latin typeface="Arial" panose="020B0604020202020204" pitchFamily="34" charset="0"/>
                <a:cs typeface="Arial" panose="020B0604020202020204" pitchFamily="34" charset="0"/>
              </a:rPr>
              <a:t>الفيروس </a:t>
            </a:r>
            <a:r>
              <a:rPr lang="ar" sz="1600" dirty="0">
                <a:latin typeface="Arial" panose="020B0604020202020204" pitchFamily="34" charset="0"/>
                <a:cs typeface="Arial" panose="020B0604020202020204" pitchFamily="34" charset="0"/>
              </a:rPr>
              <a:t>لديها بمضادات الفيروسات </a:t>
            </a:r>
            <a:r>
              <a:rPr lang="ar-EG" sz="1600" dirty="0" err="1" smtClean="0">
                <a:latin typeface="Arial" panose="020B0604020202020204" pitchFamily="34" charset="0"/>
                <a:cs typeface="Arial" panose="020B0604020202020204" pitchFamily="34" charset="0"/>
              </a:rPr>
              <a:t>القهقرية</a:t>
            </a:r>
            <a:r>
              <a:rPr lang="ar" sz="1600" dirty="0" smtClean="0">
                <a:latin typeface="Arial" panose="020B0604020202020204" pitchFamily="34" charset="0"/>
                <a:cs typeface="Arial" panose="020B0604020202020204" pitchFamily="34" charset="0"/>
              </a:rPr>
              <a:t>، </a:t>
            </a:r>
            <a:r>
              <a:rPr lang="ar" sz="1600" dirty="0">
                <a:latin typeface="Arial" panose="020B0604020202020204" pitchFamily="34" charset="0"/>
                <a:cs typeface="Arial" panose="020B0604020202020204" pitchFamily="34" charset="0"/>
              </a:rPr>
              <a:t>10 جرعات متصاعدة من ناهض STING.</a:t>
            </a:r>
          </a:p>
          <a:p>
            <a:pPr marL="130969" indent="-130969" rtl="1">
              <a:buFont typeface="Arial" panose="020B0604020202020204" pitchFamily="34" charset="0"/>
              <a:buChar char="•"/>
            </a:pPr>
            <a:r>
              <a:rPr lang="ar" sz="1600" dirty="0">
                <a:latin typeface="Arial" panose="020B0604020202020204" pitchFamily="34" charset="0"/>
                <a:cs typeface="Arial" panose="020B0604020202020204" pitchFamily="34" charset="0"/>
              </a:rPr>
              <a:t>تسمم دموي فيروسي مستحث في 2 من 6 من قردة المكاك، التي تم </a:t>
            </a:r>
            <a:r>
              <a:rPr lang="ar-EG" sz="1600" dirty="0" smtClean="0">
                <a:latin typeface="Arial" panose="020B0604020202020204" pitchFamily="34" charset="0"/>
                <a:cs typeface="Arial" panose="020B0604020202020204" pitchFamily="34" charset="0"/>
              </a:rPr>
              <a:t>كبت </a:t>
            </a:r>
            <a:r>
              <a:rPr lang="ar" sz="1600" dirty="0" smtClean="0">
                <a:latin typeface="Arial" panose="020B0604020202020204" pitchFamily="34" charset="0"/>
                <a:cs typeface="Arial" panose="020B0604020202020204" pitchFamily="34" charset="0"/>
              </a:rPr>
              <a:t> </a:t>
            </a:r>
            <a:r>
              <a:rPr lang="ar" sz="1600" dirty="0">
                <a:latin typeface="Arial" panose="020B0604020202020204" pitchFamily="34" charset="0"/>
                <a:cs typeface="Arial" panose="020B0604020202020204" pitchFamily="34" charset="0"/>
              </a:rPr>
              <a:t>الفيروس لديها بمضادات الفيروسات </a:t>
            </a:r>
            <a:r>
              <a:rPr lang="ar-EG" sz="1600" dirty="0" err="1" smtClean="0">
                <a:latin typeface="Arial" panose="020B0604020202020204" pitchFamily="34" charset="0"/>
                <a:cs typeface="Arial" panose="020B0604020202020204" pitchFamily="34" charset="0"/>
              </a:rPr>
              <a:t>القهقرية</a:t>
            </a:r>
            <a:r>
              <a:rPr lang="ar" sz="1600" dirty="0" smtClean="0">
                <a:latin typeface="Arial" panose="020B0604020202020204" pitchFamily="34" charset="0"/>
                <a:cs typeface="Arial" panose="020B0604020202020204" pitchFamily="34" charset="0"/>
              </a:rPr>
              <a:t>، </a:t>
            </a:r>
            <a:r>
              <a:rPr lang="ar" sz="1600" dirty="0">
                <a:latin typeface="Arial" panose="020B0604020202020204" pitchFamily="34" charset="0"/>
                <a:cs typeface="Arial" panose="020B0604020202020204" pitchFamily="34" charset="0"/>
              </a:rPr>
              <a:t>بعد الجرعة رقم 10.</a:t>
            </a:r>
          </a:p>
          <a:p>
            <a:pPr marL="130969" indent="-130969" rtl="1">
              <a:buFont typeface="Arial" panose="020B0604020202020204" pitchFamily="34" charset="0"/>
              <a:buChar char="•"/>
            </a:pPr>
            <a:r>
              <a:rPr lang="ar" sz="1600" dirty="0">
                <a:latin typeface="Arial" panose="020B0604020202020204" pitchFamily="34" charset="0"/>
                <a:cs typeface="Arial" panose="020B0604020202020204" pitchFamily="34" charset="0"/>
              </a:rPr>
              <a:t>أحد القردة ظهرت لديه زيادة في الحمض الريبوزي لفيروس SIV المرتبط بالخلايا.</a:t>
            </a:r>
          </a:p>
          <a:p>
            <a:pPr marL="130969" indent="-130969" rtl="1">
              <a:buFont typeface="Arial" panose="020B0604020202020204" pitchFamily="34" charset="0"/>
              <a:buChar char="•"/>
            </a:pPr>
            <a:r>
              <a:rPr lang="ar" sz="1600" dirty="0">
                <a:latin typeface="Arial" panose="020B0604020202020204" pitchFamily="34" charset="0"/>
                <a:cs typeface="Arial" panose="020B0604020202020204" pitchFamily="34" charset="0"/>
              </a:rPr>
              <a:t>كذلك ظهرت لدى 2 من 6 من قردة المكاك زيادة في استجابات الخلايا التائية المخصصة لفيروس SIV.</a:t>
            </a:r>
          </a:p>
        </p:txBody>
      </p:sp>
      <p:pic>
        <p:nvPicPr>
          <p:cNvPr id="3" name="Picture 2">
            <a:extLst>
              <a:ext uri="{FF2B5EF4-FFF2-40B4-BE49-F238E27FC236}">
                <a16:creationId xmlns:a16="http://schemas.microsoft.com/office/drawing/2014/main" id="{C11CAA11-0E2F-4E55-AC78-997C341DD0E6}"/>
              </a:ext>
            </a:extLst>
          </p:cNvPr>
          <p:cNvPicPr>
            <a:picLocks noChangeAspect="1"/>
          </p:cNvPicPr>
          <p:nvPr/>
        </p:nvPicPr>
        <p:blipFill>
          <a:blip r:embed="rId4"/>
          <a:stretch>
            <a:fillRect/>
          </a:stretch>
        </p:blipFill>
        <p:spPr>
          <a:xfrm>
            <a:off x="4860032" y="4420269"/>
            <a:ext cx="2230070" cy="1985564"/>
          </a:xfrm>
          <a:prstGeom prst="rect">
            <a:avLst/>
          </a:prstGeom>
        </p:spPr>
      </p:pic>
      <p:sp>
        <p:nvSpPr>
          <p:cNvPr id="10" name="Rectangle 9">
            <a:hlinkClick r:id="rId5" action="ppaction://hlinksldjump"/>
            <a:extLst>
              <a:ext uri="{FF2B5EF4-FFF2-40B4-BE49-F238E27FC236}">
                <a16:creationId xmlns:a16="http://schemas.microsoft.com/office/drawing/2014/main" id="{D0E5AC00-ED22-4DBE-AEA3-E704B9B61989}"/>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
        <p:nvSpPr>
          <p:cNvPr id="11" name="TextBox 10">
            <a:extLst>
              <a:ext uri="{FF2B5EF4-FFF2-40B4-BE49-F238E27FC236}">
                <a16:creationId xmlns:a16="http://schemas.microsoft.com/office/drawing/2014/main" id="{CD629308-A939-AE4E-848F-34F3EAFB80E4}"/>
              </a:ext>
            </a:extLst>
          </p:cNvPr>
          <p:cNvSpPr txBox="1"/>
          <p:nvPr/>
        </p:nvSpPr>
        <p:spPr>
          <a:xfrm>
            <a:off x="7527925" y="6075558"/>
            <a:ext cx="1511952" cy="253916"/>
          </a:xfrm>
          <a:prstGeom prst="rect">
            <a:avLst/>
          </a:prstGeom>
          <a:noFill/>
        </p:spPr>
        <p:txBody>
          <a:bodyPr wrap="none" rtlCol="0">
            <a:spAutoFit/>
          </a:bodyPr>
          <a:lstStyle/>
          <a:p>
            <a:pPr algn="r" rtl="0"/>
            <a:r>
              <a:rPr lang="fr" sz="1050">
                <a:latin typeface="Arial" panose="020B0604020202020204" pitchFamily="34" charset="0"/>
                <a:cs typeface="Arial" panose="020B0604020202020204" pitchFamily="34" charset="0"/>
                <a:hlinkClick r:id="rId6"/>
              </a:rPr>
              <a:t>Mavigner, WEAA0301</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3843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873" y="364342"/>
            <a:ext cx="7224994" cy="625580"/>
          </a:xfrm>
        </p:spPr>
        <p:txBody>
          <a:bodyPr rtlCol="1">
            <a:noAutofit/>
          </a:bodyPr>
          <a:lstStyle/>
          <a:p>
            <a:pPr algn="r" rtl="1"/>
            <a:r>
              <a:rPr lang="ar" sz="2000" b="1" dirty="0">
                <a:solidFill>
                  <a:srgbClr val="E0001B"/>
                </a:solidFill>
              </a:rPr>
              <a:t>الهدأة</a:t>
            </a:r>
            <a:r>
              <a:rPr lang="en-US" sz="1800" b="1" dirty="0">
                <a:solidFill>
                  <a:srgbClr val="FF0000"/>
                </a:solidFill>
              </a:rPr>
              <a:t/>
            </a:r>
            <a:br>
              <a:rPr lang="en-US" sz="1800" b="1" dirty="0">
                <a:solidFill>
                  <a:srgbClr val="FF0000"/>
                </a:solidFill>
              </a:rPr>
            </a:br>
            <a:r>
              <a:rPr lang="ar" sz="3000" b="1" dirty="0"/>
              <a:t>مريض سان فرانسيسكو</a:t>
            </a:r>
          </a:p>
        </p:txBody>
      </p:sp>
      <p:sp>
        <p:nvSpPr>
          <p:cNvPr id="18" name="TextBox 2">
            <a:extLst>
              <a:ext uri="{FF2B5EF4-FFF2-40B4-BE49-F238E27FC236}">
                <a16:creationId xmlns:a16="http://schemas.microsoft.com/office/drawing/2014/main" id="{6ADF2A20-8D68-2941-8116-8D1AFA2AA0E3}"/>
              </a:ext>
            </a:extLst>
          </p:cNvPr>
          <p:cNvSpPr txBox="1"/>
          <p:nvPr/>
        </p:nvSpPr>
        <p:spPr>
          <a:xfrm>
            <a:off x="837314" y="4467935"/>
            <a:ext cx="873119" cy="369332"/>
          </a:xfrm>
          <a:prstGeom prst="rect">
            <a:avLst/>
          </a:prstGeom>
          <a:noFill/>
        </p:spPr>
        <p:txBody>
          <a:bodyPr wrap="square" rtlCol="1" anchor="t">
            <a:spAutoFit/>
          </a:bodyP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rtl="1"/>
            <a:r>
              <a:rPr lang="ar" sz="900">
                <a:latin typeface="Arial" panose="020B0604020202020204" pitchFamily="34" charset="0"/>
                <a:cs typeface="Arial" panose="020B0604020202020204" pitchFamily="34" charset="0"/>
              </a:rPr>
              <a:t>حد الاكتشاف</a:t>
            </a:r>
          </a:p>
        </p:txBody>
      </p:sp>
      <p:sp>
        <p:nvSpPr>
          <p:cNvPr id="19" name="TextBox 18">
            <a:extLst>
              <a:ext uri="{FF2B5EF4-FFF2-40B4-BE49-F238E27FC236}">
                <a16:creationId xmlns:a16="http://schemas.microsoft.com/office/drawing/2014/main" id="{73D71BFA-3A68-9746-8D52-8F2EF764843F}"/>
              </a:ext>
            </a:extLst>
          </p:cNvPr>
          <p:cNvSpPr txBox="1"/>
          <p:nvPr/>
        </p:nvSpPr>
        <p:spPr>
          <a:xfrm>
            <a:off x="3900762" y="1606362"/>
            <a:ext cx="4742306" cy="1569660"/>
          </a:xfrm>
          <a:prstGeom prst="rect">
            <a:avLst/>
          </a:prstGeom>
          <a:noFill/>
        </p:spPr>
        <p:txBody>
          <a:bodyPr wrap="square" rtlCol="1">
            <a:spAutoFit/>
          </a:bodyPr>
          <a:lstStyle/>
          <a:p>
            <a:pPr rtl="1">
              <a:buClr>
                <a:srgbClr val="2F5597"/>
              </a:buClr>
            </a:pPr>
            <a:r>
              <a:rPr lang="ar" sz="1600" b="1" dirty="0">
                <a:latin typeface="Arial" panose="020B0604020202020204" pitchFamily="34" charset="0"/>
                <a:cs typeface="Arial" panose="020B0604020202020204" pitchFamily="34" charset="0"/>
              </a:rPr>
              <a:t>المعلومات السريرية</a:t>
            </a:r>
          </a:p>
          <a:p>
            <a:pPr marL="160735" indent="-160735" rtl="1">
              <a:buFont typeface="Wingdings" panose="05000000000000000000" pitchFamily="2" charset="2"/>
              <a:buChar char="§"/>
            </a:pPr>
            <a:r>
              <a:rPr lang="ar" sz="1600" dirty="0">
                <a:latin typeface="Arial" panose="020B0604020202020204" pitchFamily="34" charset="0"/>
                <a:cs typeface="Arial" panose="020B0604020202020204" pitchFamily="34" charset="0"/>
              </a:rPr>
              <a:t>تم تشخيص الإصابة بفيروس </a:t>
            </a:r>
            <a:r>
              <a:rPr lang="ar-EG" sz="1600" dirty="0" smtClean="0">
                <a:latin typeface="Arial" panose="020B0604020202020204" pitchFamily="34" charset="0"/>
                <a:cs typeface="Arial" panose="020B0604020202020204" pitchFamily="34" charset="0"/>
              </a:rPr>
              <a:t>1-</a:t>
            </a:r>
            <a:r>
              <a:rPr lang="ar" sz="1600" dirty="0" smtClean="0">
                <a:latin typeface="Arial" panose="020B0604020202020204" pitchFamily="34" charset="0"/>
                <a:cs typeface="Arial" panose="020B0604020202020204" pitchFamily="34" charset="0"/>
              </a:rPr>
              <a:t>HIV </a:t>
            </a:r>
            <a:r>
              <a:rPr lang="ar" sz="1600" dirty="0">
                <a:latin typeface="Arial" panose="020B0604020202020204" pitchFamily="34" charset="0"/>
                <a:cs typeface="Arial" panose="020B0604020202020204" pitchFamily="34" charset="0"/>
              </a:rPr>
              <a:t>في عام 1992</a:t>
            </a:r>
          </a:p>
          <a:p>
            <a:pPr marL="160735" indent="-160735" rtl="1">
              <a:buFont typeface="Wingdings" panose="05000000000000000000" pitchFamily="2" charset="2"/>
              <a:buChar char="§"/>
            </a:pPr>
            <a:r>
              <a:rPr lang="ar" sz="1600" dirty="0">
                <a:latin typeface="Arial" panose="020B0604020202020204" pitchFamily="34" charset="0"/>
                <a:cs typeface="Arial" panose="020B0604020202020204" pitchFamily="34" charset="0"/>
              </a:rPr>
              <a:t>لم يعالج قط بمضادات الفيروسات </a:t>
            </a:r>
            <a:r>
              <a:rPr lang="ar-EG" sz="1600" dirty="0" err="1" smtClean="0">
                <a:latin typeface="Arial" panose="020B0604020202020204" pitchFamily="34" charset="0"/>
                <a:cs typeface="Arial" panose="020B0604020202020204" pitchFamily="34" charset="0"/>
              </a:rPr>
              <a:t>القهقرية</a:t>
            </a:r>
            <a:endParaRPr lang="ar" sz="1600" dirty="0">
              <a:latin typeface="Arial" panose="020B0604020202020204" pitchFamily="34" charset="0"/>
              <a:cs typeface="Arial" panose="020B0604020202020204" pitchFamily="34" charset="0"/>
            </a:endParaRPr>
          </a:p>
          <a:p>
            <a:pPr marL="160735" indent="-160735" rtl="1">
              <a:buFont typeface="Wingdings" panose="05000000000000000000" pitchFamily="2" charset="2"/>
              <a:buChar char="§"/>
            </a:pPr>
            <a:r>
              <a:rPr lang="ar" sz="1600" dirty="0">
                <a:latin typeface="Arial" panose="020B0604020202020204" pitchFamily="34" charset="0"/>
                <a:cs typeface="Arial" panose="020B0604020202020204" pitchFamily="34" charset="0"/>
              </a:rPr>
              <a:t>مسيطر متميز (EC): سجل 24 عامًا من التسمم الدموي الفيروسي غير المكتشف (1995-2019)</a:t>
            </a:r>
          </a:p>
          <a:p>
            <a:pPr marL="160735" indent="-160735" rtl="1">
              <a:buFont typeface="Wingdings" panose="05000000000000000000" pitchFamily="2" charset="2"/>
              <a:buChar char="§"/>
            </a:pPr>
            <a:r>
              <a:rPr lang="ar" sz="1600" dirty="0">
                <a:latin typeface="Arial" panose="020B0604020202020204" pitchFamily="34" charset="0"/>
                <a:cs typeface="Arial" panose="020B0604020202020204" pitchFamily="34" charset="0"/>
              </a:rPr>
              <a:t>34 اختبار حمل فيروسي، جميعها دون حدود الاكتشاف</a:t>
            </a:r>
          </a:p>
        </p:txBody>
      </p:sp>
      <p:sp>
        <p:nvSpPr>
          <p:cNvPr id="20" name="TextBox 19">
            <a:extLst>
              <a:ext uri="{FF2B5EF4-FFF2-40B4-BE49-F238E27FC236}">
                <a16:creationId xmlns:a16="http://schemas.microsoft.com/office/drawing/2014/main" id="{780195F8-7265-4749-922F-030ADA7FECA3}"/>
              </a:ext>
            </a:extLst>
          </p:cNvPr>
          <p:cNvSpPr txBox="1"/>
          <p:nvPr/>
        </p:nvSpPr>
        <p:spPr>
          <a:xfrm>
            <a:off x="3999200" y="3221440"/>
            <a:ext cx="4499667" cy="2739211"/>
          </a:xfrm>
          <a:prstGeom prst="rect">
            <a:avLst/>
          </a:prstGeom>
          <a:noFill/>
        </p:spPr>
        <p:txBody>
          <a:bodyPr wrap="square" rtlCol="1">
            <a:spAutoFit/>
          </a:bodyPr>
          <a:lstStyle/>
          <a:p>
            <a:pPr rtl="1">
              <a:buClr>
                <a:srgbClr val="2F5597"/>
              </a:buClr>
            </a:pPr>
            <a:r>
              <a:rPr lang="ar" sz="1600" b="1" dirty="0">
                <a:latin typeface="Arial" panose="020B0604020202020204" pitchFamily="34" charset="0"/>
                <a:cs typeface="Arial" panose="020B0604020202020204" pitchFamily="34" charset="0"/>
              </a:rPr>
              <a:t>الفحوص المخبرية</a:t>
            </a:r>
          </a:p>
          <a:p>
            <a:pPr marL="257175" indent="-257175" rtl="1">
              <a:buAutoNum type="arabicPeriod"/>
            </a:pPr>
            <a:r>
              <a:rPr lang="ar" sz="1600" dirty="0">
                <a:latin typeface="Arial" panose="020B0604020202020204" pitchFamily="34" charset="0"/>
                <a:cs typeface="Arial" panose="020B0604020202020204" pitchFamily="34" charset="0"/>
              </a:rPr>
              <a:t>لم يتم العثور على فيروس </a:t>
            </a:r>
            <a:r>
              <a:rPr lang="ar-EG" sz="1600" dirty="0" smtClean="0">
                <a:latin typeface="Arial" panose="020B0604020202020204" pitchFamily="34" charset="0"/>
                <a:cs typeface="Arial" panose="020B0604020202020204" pitchFamily="34" charset="0"/>
              </a:rPr>
              <a:t>1-</a:t>
            </a:r>
            <a:r>
              <a:rPr lang="ar" sz="1600" dirty="0" smtClean="0">
                <a:latin typeface="Arial" panose="020B0604020202020204" pitchFamily="34" charset="0"/>
                <a:cs typeface="Arial" panose="020B0604020202020204" pitchFamily="34" charset="0"/>
              </a:rPr>
              <a:t>HIV </a:t>
            </a:r>
            <a:r>
              <a:rPr lang="ar-EG" sz="1600" dirty="0" smtClean="0">
                <a:latin typeface="Arial" panose="020B0604020202020204" pitchFamily="34" charset="0"/>
                <a:cs typeface="Arial" panose="020B0604020202020204" pitchFamily="34" charset="0"/>
              </a:rPr>
              <a:t>طليع </a:t>
            </a:r>
            <a:r>
              <a:rPr lang="ar" sz="1600" dirty="0" smtClean="0">
                <a:latin typeface="Arial" panose="020B0604020202020204" pitchFamily="34" charset="0"/>
                <a:cs typeface="Arial" panose="020B0604020202020204" pitchFamily="34" charset="0"/>
              </a:rPr>
              <a:t>سليم </a:t>
            </a:r>
            <a:r>
              <a:rPr lang="ar" sz="1600" dirty="0">
                <a:latin typeface="Arial" panose="020B0604020202020204" pitchFamily="34" charset="0"/>
                <a:cs typeface="Arial" panose="020B0604020202020204" pitchFamily="34" charset="0"/>
              </a:rPr>
              <a:t>الجينوم فيما يزيد عن 1.5 مليار خلية دم طرفية وحيدة النواة (PBMCs)، باستخدام اختبار تسلسل الجينوم الكامل</a:t>
            </a:r>
          </a:p>
          <a:p>
            <a:pPr marL="257175" indent="-257175" rtl="1">
              <a:buFontTx/>
              <a:buAutoNum type="arabicPeriod"/>
            </a:pPr>
            <a:r>
              <a:rPr lang="ar" sz="1600" dirty="0">
                <a:latin typeface="Arial" panose="020B0604020202020204" pitchFamily="34" charset="0"/>
                <a:cs typeface="Arial" panose="020B0604020202020204" pitchFamily="34" charset="0"/>
              </a:rPr>
              <a:t>لم يوجد فيروس HIV قادر على التناسخ في 340 مليون خلية تائية </a:t>
            </a:r>
            <a:r>
              <a:rPr lang="ar" sz="1600" dirty="0" smtClean="0">
                <a:latin typeface="Arial" panose="020B0604020202020204" pitchFamily="34" charset="0"/>
                <a:cs typeface="Arial" panose="020B0604020202020204" pitchFamily="34" charset="0"/>
              </a:rPr>
              <a:t>+</a:t>
            </a:r>
            <a:r>
              <a:rPr lang="ar-EG" sz="1600" dirty="0" smtClean="0">
                <a:latin typeface="Arial" panose="020B0604020202020204" pitchFamily="34" charset="0"/>
                <a:cs typeface="Arial" panose="020B0604020202020204" pitchFamily="34" charset="0"/>
              </a:rPr>
              <a:t>4</a:t>
            </a:r>
            <a:r>
              <a:rPr lang="ar" sz="1600" dirty="0" smtClean="0">
                <a:latin typeface="Arial" panose="020B0604020202020204" pitchFamily="34" charset="0"/>
                <a:cs typeface="Arial" panose="020B0604020202020204" pitchFamily="34" charset="0"/>
              </a:rPr>
              <a:t>CD </a:t>
            </a:r>
            <a:r>
              <a:rPr lang="ar" sz="1600" dirty="0">
                <a:latin typeface="Arial" panose="020B0604020202020204" pitchFamily="34" charset="0"/>
                <a:cs typeface="Arial" panose="020B0604020202020204" pitchFamily="34" charset="0"/>
              </a:rPr>
              <a:t>خاملة تم اختبارها في التحليل الكمي للنمو الفيروسي</a:t>
            </a:r>
            <a:endParaRPr lang="en-US" sz="1600" dirty="0">
              <a:latin typeface="Arial" panose="020B0604020202020204" pitchFamily="34" charset="0"/>
              <a:cs typeface="Arial" panose="020B0604020202020204" pitchFamily="34" charset="0"/>
            </a:endParaRPr>
          </a:p>
          <a:p>
            <a:pPr marL="342900" indent="-342900" rtl="1">
              <a:buFont typeface="+mj-lt"/>
              <a:buAutoNum type="arabicPeriod"/>
            </a:pPr>
            <a:r>
              <a:rPr lang="ar" sz="1600" dirty="0">
                <a:latin typeface="Arial" panose="020B0604020202020204" pitchFamily="34" charset="0"/>
                <a:cs typeface="Arial" panose="020B0604020202020204" pitchFamily="34" charset="0"/>
              </a:rPr>
              <a:t>لم يوجد فيروس </a:t>
            </a:r>
            <a:r>
              <a:rPr lang="ar-EG" sz="1600" dirty="0" smtClean="0">
                <a:latin typeface="Arial" panose="020B0604020202020204" pitchFamily="34" charset="0"/>
                <a:cs typeface="Arial" panose="020B0604020202020204" pitchFamily="34" charset="0"/>
              </a:rPr>
              <a:t>طليع </a:t>
            </a:r>
            <a:r>
              <a:rPr lang="ar" sz="1600" dirty="0" smtClean="0">
                <a:latin typeface="Arial" panose="020B0604020202020204" pitchFamily="34" charset="0"/>
                <a:cs typeface="Arial" panose="020B0604020202020204" pitchFamily="34" charset="0"/>
              </a:rPr>
              <a:t>سليم </a:t>
            </a:r>
            <a:r>
              <a:rPr lang="ar" sz="1600" dirty="0">
                <a:latin typeface="Arial" panose="020B0604020202020204" pitchFamily="34" charset="0"/>
                <a:cs typeface="Arial" panose="020B0604020202020204" pitchFamily="34" charset="0"/>
              </a:rPr>
              <a:t>في 14 مليون خلية تائية </a:t>
            </a:r>
            <a:r>
              <a:rPr lang="ar" sz="1600" dirty="0" smtClean="0">
                <a:latin typeface="Arial" panose="020B0604020202020204" pitchFamily="34" charset="0"/>
                <a:cs typeface="Arial" panose="020B0604020202020204" pitchFamily="34" charset="0"/>
              </a:rPr>
              <a:t>+</a:t>
            </a:r>
            <a:r>
              <a:rPr lang="ar-EG" sz="1600" dirty="0" smtClean="0">
                <a:latin typeface="Arial" panose="020B0604020202020204" pitchFamily="34" charset="0"/>
                <a:cs typeface="Arial" panose="020B0604020202020204" pitchFamily="34" charset="0"/>
              </a:rPr>
              <a:t>4</a:t>
            </a:r>
            <a:r>
              <a:rPr lang="ar" sz="1600" dirty="0" smtClean="0">
                <a:latin typeface="Arial" panose="020B0604020202020204" pitchFamily="34" charset="0"/>
                <a:cs typeface="Arial" panose="020B0604020202020204" pitchFamily="34" charset="0"/>
              </a:rPr>
              <a:t>CD </a:t>
            </a:r>
            <a:r>
              <a:rPr lang="ar" sz="1600" dirty="0">
                <a:latin typeface="Arial" panose="020B0604020202020204" pitchFamily="34" charset="0"/>
                <a:cs typeface="Arial" panose="020B0604020202020204" pitchFamily="34" charset="0"/>
              </a:rPr>
              <a:t>خاملة تم اختبارها عن طريق IPDA (تحليل الحمض النووي الفيروسي </a:t>
            </a:r>
            <a:r>
              <a:rPr lang="ar-EG" sz="1600" dirty="0" err="1" smtClean="0">
                <a:latin typeface="Arial" panose="020B0604020202020204" pitchFamily="34" charset="0"/>
                <a:cs typeface="Arial" panose="020B0604020202020204" pitchFamily="34" charset="0"/>
              </a:rPr>
              <a:t>الطليع</a:t>
            </a:r>
            <a:r>
              <a:rPr lang="ar-EG" sz="1600" dirty="0" smtClean="0">
                <a:latin typeface="Arial" panose="020B0604020202020204" pitchFamily="34" charset="0"/>
                <a:cs typeface="Arial" panose="020B0604020202020204" pitchFamily="34" charset="0"/>
              </a:rPr>
              <a:t> </a:t>
            </a:r>
            <a:r>
              <a:rPr lang="ar" sz="1600" dirty="0" smtClean="0">
                <a:latin typeface="Arial" panose="020B0604020202020204" pitchFamily="34" charset="0"/>
                <a:cs typeface="Arial" panose="020B0604020202020204" pitchFamily="34" charset="0"/>
              </a:rPr>
              <a:t>السليم</a:t>
            </a:r>
            <a:r>
              <a:rPr lang="ar" sz="1600" dirty="0">
                <a:latin typeface="Arial" panose="020B0604020202020204" pitchFamily="34" charset="0"/>
                <a:cs typeface="Arial" panose="020B0604020202020204" pitchFamily="34" charset="0"/>
              </a:rPr>
              <a:t>) </a:t>
            </a:r>
          </a:p>
          <a:p>
            <a:pPr marL="257175" indent="-257175" rtl="1">
              <a:buClr>
                <a:srgbClr val="2F5597"/>
              </a:buClr>
              <a:buFontTx/>
              <a:buAutoNum type="arabicPeriod"/>
            </a:pPr>
            <a:endParaRPr lang="en-US" sz="1200" dirty="0">
              <a:latin typeface="Garamond" panose="02020404030301010803"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619AF4EC-6888-8141-A9FF-57164C319386}"/>
              </a:ext>
            </a:extLst>
          </p:cNvPr>
          <p:cNvSpPr txBox="1"/>
          <p:nvPr/>
        </p:nvSpPr>
        <p:spPr>
          <a:xfrm>
            <a:off x="539552" y="5756771"/>
            <a:ext cx="8298139" cy="298160"/>
          </a:xfrm>
          <a:prstGeom prst="rect">
            <a:avLst/>
          </a:prstGeom>
        </p:spPr>
        <p:txBody>
          <a:bodyPr rot="0" spcFirstLastPara="0" vertOverflow="overflow" horzOverflow="overflow" vert="horz" wrap="square" lIns="51435" tIns="25718" rIns="51435" bIns="25718" numCol="1" spcCol="0" rtlCol="1" fromWordArt="0" anchor="t" anchorCtr="0" forceAA="0" compatLnSpc="1">
            <a:prstTxWarp prst="textNoShape">
              <a:avLst/>
            </a:prstTxWarp>
            <a:spAutoFit/>
          </a:bodyPr>
          <a:lstStyle/>
          <a:p>
            <a:pPr marL="214313" indent="-214313" rtl="1">
              <a:buFont typeface="Arial" panose="020B0604020202020204" pitchFamily="34" charset="0"/>
              <a:buChar char="•"/>
            </a:pPr>
            <a:r>
              <a:rPr lang="ar" sz="1600" dirty="0">
                <a:latin typeface="Arial" panose="020B0604020202020204" pitchFamily="34" charset="0"/>
                <a:cs typeface="Arial" panose="020B0604020202020204" pitchFamily="34" charset="0"/>
              </a:rPr>
              <a:t>ربما حاول مريض سان فرانسيسكو الحصول على علاج لفيروس </a:t>
            </a:r>
            <a:r>
              <a:rPr lang="ar-EG" sz="1600" dirty="0" smtClean="0">
                <a:latin typeface="Arial" panose="020B0604020202020204" pitchFamily="34" charset="0"/>
                <a:cs typeface="Arial" panose="020B0604020202020204" pitchFamily="34" charset="0"/>
              </a:rPr>
              <a:t>1-</a:t>
            </a:r>
            <a:r>
              <a:rPr lang="ar" sz="1600" dirty="0" smtClean="0">
                <a:latin typeface="Arial" panose="020B0604020202020204" pitchFamily="34" charset="0"/>
                <a:cs typeface="Arial" panose="020B0604020202020204" pitchFamily="34" charset="0"/>
              </a:rPr>
              <a:t>HIV </a:t>
            </a:r>
            <a:r>
              <a:rPr lang="ar" sz="1600" dirty="0">
                <a:latin typeface="Arial" panose="020B0604020202020204" pitchFamily="34" charset="0"/>
                <a:cs typeface="Arial" panose="020B0604020202020204" pitchFamily="34" charset="0"/>
              </a:rPr>
              <a:t>عن طريق المناعة الطبيعية.</a:t>
            </a:r>
          </a:p>
        </p:txBody>
      </p:sp>
      <p:grpSp>
        <p:nvGrpSpPr>
          <p:cNvPr id="22" name="Group 21">
            <a:extLst>
              <a:ext uri="{FF2B5EF4-FFF2-40B4-BE49-F238E27FC236}">
                <a16:creationId xmlns:a16="http://schemas.microsoft.com/office/drawing/2014/main" id="{618006A8-353E-4C42-92F4-C8B4FB89F73F}"/>
              </a:ext>
            </a:extLst>
          </p:cNvPr>
          <p:cNvGrpSpPr/>
          <p:nvPr/>
        </p:nvGrpSpPr>
        <p:grpSpPr>
          <a:xfrm>
            <a:off x="773519" y="1887186"/>
            <a:ext cx="3014330" cy="2817669"/>
            <a:chOff x="597866" y="1699115"/>
            <a:chExt cx="4166909" cy="3756892"/>
          </a:xfrm>
        </p:grpSpPr>
        <p:pic>
          <p:nvPicPr>
            <p:cNvPr id="23" name="Graphic 22">
              <a:extLst>
                <a:ext uri="{FF2B5EF4-FFF2-40B4-BE49-F238E27FC236}">
                  <a16:creationId xmlns:a16="http://schemas.microsoft.com/office/drawing/2014/main" id="{5DFDF5EE-7D93-054A-9435-ABA4B1688EA5}"/>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597866" y="1699115"/>
              <a:ext cx="4166909" cy="3505211"/>
            </a:xfrm>
            <a:prstGeom prst="rect">
              <a:avLst/>
            </a:prstGeom>
          </p:spPr>
        </p:pic>
        <p:sp>
          <p:nvSpPr>
            <p:cNvPr id="24" name="TextBox 23">
              <a:extLst>
                <a:ext uri="{FF2B5EF4-FFF2-40B4-BE49-F238E27FC236}">
                  <a16:creationId xmlns:a16="http://schemas.microsoft.com/office/drawing/2014/main" id="{A7F6FBAA-D116-CD46-94BB-9116170ECA3E}"/>
                </a:ext>
              </a:extLst>
            </p:cNvPr>
            <p:cNvSpPr txBox="1"/>
            <p:nvPr/>
          </p:nvSpPr>
          <p:spPr>
            <a:xfrm>
              <a:off x="2110041" y="5117452"/>
              <a:ext cx="707328" cy="338555"/>
            </a:xfrm>
            <a:prstGeom prst="rect">
              <a:avLst/>
            </a:prstGeom>
            <a:noFill/>
          </p:spPr>
          <p:txBody>
            <a:bodyPr wrap="none" rtlCol="1">
              <a:spAutoFit/>
            </a:bodyPr>
            <a:lstStyle/>
            <a:p>
              <a:pPr rtl="1"/>
              <a:r>
                <a:rPr lang="ar" sz="1050">
                  <a:latin typeface="Arial" panose="020B0604020202020204" pitchFamily="34" charset="0"/>
                  <a:cs typeface="Arial" panose="020B0604020202020204" pitchFamily="34" charset="0"/>
                </a:rPr>
                <a:t>N=65</a:t>
              </a:r>
            </a:p>
          </p:txBody>
        </p:sp>
        <p:sp>
          <p:nvSpPr>
            <p:cNvPr id="25" name="TextBox 24">
              <a:extLst>
                <a:ext uri="{FF2B5EF4-FFF2-40B4-BE49-F238E27FC236}">
                  <a16:creationId xmlns:a16="http://schemas.microsoft.com/office/drawing/2014/main" id="{23612AD2-04D9-3246-8170-7E615F8384DB}"/>
                </a:ext>
              </a:extLst>
            </p:cNvPr>
            <p:cNvSpPr txBox="1"/>
            <p:nvPr/>
          </p:nvSpPr>
          <p:spPr>
            <a:xfrm>
              <a:off x="3549049" y="5117452"/>
              <a:ext cx="707328" cy="338555"/>
            </a:xfrm>
            <a:prstGeom prst="rect">
              <a:avLst/>
            </a:prstGeom>
            <a:noFill/>
          </p:spPr>
          <p:txBody>
            <a:bodyPr wrap="none" rtlCol="1">
              <a:spAutoFit/>
            </a:bodyPr>
            <a:lstStyle/>
            <a:p>
              <a:pPr rtl="1"/>
              <a:r>
                <a:rPr lang="ar" sz="1050">
                  <a:latin typeface="Arial" panose="020B0604020202020204" pitchFamily="34" charset="0"/>
                  <a:cs typeface="Arial" panose="020B0604020202020204" pitchFamily="34" charset="0"/>
                </a:rPr>
                <a:t>N=41</a:t>
              </a:r>
            </a:p>
          </p:txBody>
        </p:sp>
        <p:cxnSp>
          <p:nvCxnSpPr>
            <p:cNvPr id="26" name="Straight Arrow Connector 25">
              <a:extLst>
                <a:ext uri="{FF2B5EF4-FFF2-40B4-BE49-F238E27FC236}">
                  <a16:creationId xmlns:a16="http://schemas.microsoft.com/office/drawing/2014/main" id="{50C7BF90-EE5A-DC4C-BF26-37510476FA94}"/>
                </a:ext>
              </a:extLst>
            </p:cNvPr>
            <p:cNvCxnSpPr>
              <a:cxnSpLocks/>
            </p:cNvCxnSpPr>
            <p:nvPr/>
          </p:nvCxnSpPr>
          <p:spPr>
            <a:xfrm>
              <a:off x="1806547" y="4091820"/>
              <a:ext cx="473638" cy="29182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Rectangle 12">
            <a:hlinkClick r:id="rId6" action="ppaction://hlinksldjump"/>
            <a:extLst>
              <a:ext uri="{FF2B5EF4-FFF2-40B4-BE49-F238E27FC236}">
                <a16:creationId xmlns:a16="http://schemas.microsoft.com/office/drawing/2014/main" id="{3BADE633-9369-4F0E-9B23-11D18B82497E}"/>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
        <p:nvSpPr>
          <p:cNvPr id="14" name="TextBox 13">
            <a:extLst>
              <a:ext uri="{FF2B5EF4-FFF2-40B4-BE49-F238E27FC236}">
                <a16:creationId xmlns:a16="http://schemas.microsoft.com/office/drawing/2014/main" id="{0B13847F-738E-F345-95D5-170EB78481EC}"/>
              </a:ext>
            </a:extLst>
          </p:cNvPr>
          <p:cNvSpPr txBox="1"/>
          <p:nvPr/>
        </p:nvSpPr>
        <p:spPr>
          <a:xfrm>
            <a:off x="7821202" y="6165304"/>
            <a:ext cx="1322798" cy="253916"/>
          </a:xfrm>
          <a:prstGeom prst="rect">
            <a:avLst/>
          </a:prstGeom>
          <a:noFill/>
        </p:spPr>
        <p:txBody>
          <a:bodyPr wrap="none" rtlCol="0">
            <a:spAutoFit/>
          </a:bodyPr>
          <a:lstStyle/>
          <a:p>
            <a:pPr rtl="0"/>
            <a:r>
              <a:rPr lang="fr" sz="1050" dirty="0">
                <a:latin typeface="Arial" panose="020B0604020202020204" pitchFamily="34" charset="0"/>
                <a:cs typeface="Arial" panose="020B0604020202020204" pitchFamily="34" charset="0"/>
                <a:hlinkClick r:id="rId7"/>
              </a:rPr>
              <a:t>Xu Yu, MOSY1105</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36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57AA-90A8-4D22-8A22-B3C6EAE796C2}"/>
              </a:ext>
            </a:extLst>
          </p:cNvPr>
          <p:cNvSpPr>
            <a:spLocks noGrp="1"/>
          </p:cNvSpPr>
          <p:nvPr>
            <p:ph type="title"/>
          </p:nvPr>
        </p:nvSpPr>
        <p:spPr>
          <a:xfrm>
            <a:off x="1259632" y="228689"/>
            <a:ext cx="7427168" cy="857250"/>
          </a:xfrm>
        </p:spPr>
        <p:txBody>
          <a:bodyPr rtlCol="1">
            <a:normAutofit/>
          </a:bodyPr>
          <a:lstStyle/>
          <a:p>
            <a:pPr algn="r"/>
            <a:r>
              <a:rPr lang="ar" sz="2000" b="1" dirty="0">
                <a:solidFill>
                  <a:srgbClr val="E0001B"/>
                </a:solidFill>
              </a:rPr>
              <a:t>الهدأة</a:t>
            </a:r>
            <a:r>
              <a:rPr lang="ar" sz="2000" b="1" dirty="0">
                <a:solidFill>
                  <a:srgbClr val="FF0000"/>
                </a:solidFill>
              </a:rPr>
              <a:t> </a:t>
            </a:r>
            <a:r>
              <a:rPr lang="en-US" b="1" dirty="0">
                <a:solidFill>
                  <a:srgbClr val="FF0000"/>
                </a:solidFill>
              </a:rPr>
              <a:t/>
            </a:r>
            <a:br>
              <a:rPr lang="en-US" b="1" dirty="0">
                <a:solidFill>
                  <a:srgbClr val="FF0000"/>
                </a:solidFill>
              </a:rPr>
            </a:br>
            <a:r>
              <a:rPr lang="ar" sz="3000" b="1" dirty="0"/>
              <a:t>فيساتوليمود </a:t>
            </a:r>
            <a:r>
              <a:rPr lang="ar" sz="3000" b="1" dirty="0" smtClean="0"/>
              <a:t>(</a:t>
            </a:r>
            <a:r>
              <a:rPr lang="en-GB" sz="3000" b="1" dirty="0"/>
              <a:t>GS-9620</a:t>
            </a:r>
            <a:r>
              <a:rPr lang="ar" sz="3000" b="1" dirty="0" smtClean="0"/>
              <a:t>)، </a:t>
            </a:r>
            <a:r>
              <a:rPr lang="ar" sz="3000" b="1" dirty="0"/>
              <a:t>ناهض </a:t>
            </a:r>
            <a:r>
              <a:rPr lang="ar-EG" sz="3000" b="1" dirty="0" smtClean="0"/>
              <a:t>7-</a:t>
            </a:r>
            <a:r>
              <a:rPr lang="ar" sz="3000" b="1" dirty="0" smtClean="0"/>
              <a:t>TLR</a:t>
            </a:r>
            <a:endParaRPr lang="ar" sz="3000" b="1" dirty="0"/>
          </a:p>
        </p:txBody>
      </p:sp>
      <p:sp>
        <p:nvSpPr>
          <p:cNvPr id="3" name="Content Placeholder 2">
            <a:extLst>
              <a:ext uri="{FF2B5EF4-FFF2-40B4-BE49-F238E27FC236}">
                <a16:creationId xmlns:a16="http://schemas.microsoft.com/office/drawing/2014/main" id="{A66C5DF4-A42E-40AC-BF0C-25CF1BBF79A0}"/>
              </a:ext>
            </a:extLst>
          </p:cNvPr>
          <p:cNvSpPr>
            <a:spLocks noGrp="1"/>
          </p:cNvSpPr>
          <p:nvPr>
            <p:ph idx="1"/>
          </p:nvPr>
        </p:nvSpPr>
        <p:spPr>
          <a:xfrm>
            <a:off x="683568" y="1522081"/>
            <a:ext cx="7689571" cy="3394472"/>
          </a:xfrm>
        </p:spPr>
        <p:txBody>
          <a:bodyPr rtlCol="1">
            <a:normAutofit fontScale="25000" lnSpcReduction="20000"/>
          </a:bodyPr>
          <a:lstStyle/>
          <a:p>
            <a:pPr rtl="1"/>
            <a:r>
              <a:rPr lang="ar" sz="6400" dirty="0"/>
              <a:t>قد تعزز نواهض </a:t>
            </a:r>
            <a:r>
              <a:rPr lang="ar-EG" sz="6400" dirty="0" smtClean="0"/>
              <a:t>7-</a:t>
            </a:r>
            <a:r>
              <a:rPr lang="ar" sz="6400" dirty="0" smtClean="0"/>
              <a:t>TLR </a:t>
            </a:r>
            <a:r>
              <a:rPr lang="ar" sz="6400" dirty="0"/>
              <a:t>من نشاط الخلايا التائية المخصصة لفيروس HIV والخلايا القاتلة الطبيعية، وقد تدعم استراتيجيات العلاج الخاصة بالهدأة.</a:t>
            </a:r>
          </a:p>
          <a:p>
            <a:r>
              <a:rPr lang="ar" sz="6400" dirty="0"/>
              <a:t>أظهرت تجارب مخبرية سابقة أن فيساتوليمود </a:t>
            </a:r>
            <a:r>
              <a:rPr lang="ar" sz="6400" dirty="0" smtClean="0"/>
              <a:t>(</a:t>
            </a:r>
            <a:r>
              <a:rPr lang="en-GB" sz="6400" dirty="0"/>
              <a:t>GS-9620</a:t>
            </a:r>
            <a:r>
              <a:rPr lang="ar" sz="6400" dirty="0" smtClean="0"/>
              <a:t>) </a:t>
            </a:r>
            <a:r>
              <a:rPr lang="ar" sz="6400" dirty="0"/>
              <a:t>يمكنه تنشيط إنتاج فيروس HIV في الخلايا المصابة بعدوى كامنة ويحسن من وظائف </a:t>
            </a:r>
            <a:r>
              <a:rPr lang="ar-EG" sz="6400" dirty="0" err="1" smtClean="0"/>
              <a:t>المستفعل</a:t>
            </a:r>
            <a:r>
              <a:rPr lang="ar-EG" sz="6400" dirty="0" smtClean="0"/>
              <a:t> </a:t>
            </a:r>
            <a:r>
              <a:rPr lang="ar" sz="6400" dirty="0" smtClean="0"/>
              <a:t>التي </a:t>
            </a:r>
            <a:r>
              <a:rPr lang="ar" sz="6400" dirty="0"/>
              <a:t>تستهدف الخلايا المصابة بعدوى كامنة.</a:t>
            </a:r>
          </a:p>
          <a:p>
            <a:r>
              <a:rPr lang="ar" sz="6400" dirty="0"/>
              <a:t>قد تدعم نواهض </a:t>
            </a:r>
            <a:r>
              <a:rPr lang="ar-EG" sz="6400" dirty="0"/>
              <a:t>7-</a:t>
            </a:r>
            <a:r>
              <a:rPr lang="ar" sz="6400" dirty="0"/>
              <a:t>TLR استراتيجيات الهدأة التي توظف اللقاحات العلاجية أو الأجسام المضادة واسعة التحييد (bNAbs).</a:t>
            </a:r>
          </a:p>
          <a:p>
            <a:r>
              <a:rPr lang="ar" sz="6400" dirty="0"/>
              <a:t>فيساتوليمود، أول ناهض </a:t>
            </a:r>
            <a:r>
              <a:rPr lang="ar-EG" sz="6400" dirty="0"/>
              <a:t>7-</a:t>
            </a:r>
            <a:r>
              <a:rPr lang="ar" sz="6400" dirty="0"/>
              <a:t>TLR تجريبي </a:t>
            </a:r>
            <a:r>
              <a:rPr lang="ar" sz="6400" dirty="0" smtClean="0"/>
              <a:t>(</a:t>
            </a:r>
            <a:r>
              <a:rPr lang="en-GB" sz="6400" dirty="0"/>
              <a:t>GS-9620</a:t>
            </a:r>
            <a:r>
              <a:rPr lang="ar" sz="6400" dirty="0" smtClean="0"/>
              <a:t>): </a:t>
            </a:r>
            <a:r>
              <a:rPr lang="ar" sz="6400" dirty="0"/>
              <a:t>بيانات الحركية الدوائية والسلامة للمرحلة الأولى.</a:t>
            </a:r>
          </a:p>
          <a:p>
            <a:pPr rtl="1"/>
            <a:r>
              <a:rPr lang="ar" sz="6400" dirty="0"/>
              <a:t>دراسة متصاعدة الجرعة في 48 مصابًا بفيروس HIV يُعالجون بمضادات الفيروسات </a:t>
            </a:r>
            <a:r>
              <a:rPr lang="ar-EG" sz="6400" dirty="0" err="1" smtClean="0"/>
              <a:t>القهقرية</a:t>
            </a:r>
            <a:r>
              <a:rPr lang="ar" sz="6400" dirty="0" smtClean="0"/>
              <a:t>، </a:t>
            </a:r>
            <a:r>
              <a:rPr lang="ar-EG" sz="6400" dirty="0" smtClean="0"/>
              <a:t>كبت فيروسي</a:t>
            </a:r>
            <a:r>
              <a:rPr lang="ar" sz="6400" dirty="0" smtClean="0"/>
              <a:t>&lt; </a:t>
            </a:r>
            <a:r>
              <a:rPr lang="ar" sz="6400" dirty="0"/>
              <a:t>50 نسخة/مل &gt; 1 سنة.</a:t>
            </a:r>
          </a:p>
          <a:p>
            <a:pPr rtl="1"/>
            <a:r>
              <a:rPr lang="ar" sz="6400" dirty="0"/>
              <a:t>حفزت نشاط الخلايا القاتلة الطبيعية والخلايا </a:t>
            </a:r>
            <a:r>
              <a:rPr lang="ar-EG" sz="6400" dirty="0" smtClean="0"/>
              <a:t>4</a:t>
            </a:r>
            <a:r>
              <a:rPr lang="ar" sz="6400" dirty="0" smtClean="0"/>
              <a:t>CD و</a:t>
            </a:r>
            <a:r>
              <a:rPr lang="ar-EG" sz="6400" dirty="0" smtClean="0"/>
              <a:t>8</a:t>
            </a:r>
            <a:r>
              <a:rPr lang="ar" sz="6400" dirty="0" smtClean="0"/>
              <a:t>CD </a:t>
            </a:r>
            <a:r>
              <a:rPr lang="ar" sz="6400" dirty="0"/>
              <a:t>عند جرعات أعلى.</a:t>
            </a:r>
          </a:p>
          <a:p>
            <a:pPr rtl="1"/>
            <a:r>
              <a:rPr lang="ar" sz="6400" dirty="0"/>
              <a:t>لا يوجد أحداث سلبية مرتبطة بعقار الدراسة.</a:t>
            </a:r>
          </a:p>
          <a:p>
            <a:pPr rtl="1"/>
            <a:r>
              <a:rPr lang="ar" sz="6400" dirty="0"/>
              <a:t>تم عزل معظم حالات ارتفاع الحمل الفيروسي بالبلازما &gt; 20 نسخة/مل.</a:t>
            </a:r>
          </a:p>
          <a:p>
            <a:pPr rtl="1"/>
            <a:endParaRPr lang="en-GB" sz="4125" dirty="0"/>
          </a:p>
          <a:p>
            <a:pPr rtl="1"/>
            <a:endParaRPr lang="en-GB" sz="2850" dirty="0"/>
          </a:p>
          <a:p>
            <a:pPr marL="0" indent="0" rtl="1">
              <a:buNone/>
            </a:pPr>
            <a:r>
              <a:rPr lang="ar" dirty="0"/>
              <a:t>																																									</a:t>
            </a:r>
          </a:p>
          <a:p>
            <a:pPr marL="0" indent="0" rtl="1">
              <a:buNone/>
            </a:pPr>
            <a:r>
              <a:rPr lang="ar" sz="1125" dirty="0"/>
              <a:t>																					</a:t>
            </a:r>
          </a:p>
          <a:p>
            <a:pPr marL="0" indent="0" rtl="1">
              <a:buNone/>
            </a:pPr>
            <a:endParaRPr lang="en-GB" sz="1125" dirty="0"/>
          </a:p>
          <a:p>
            <a:pPr marL="0" indent="0" rtl="1">
              <a:buNone/>
            </a:pPr>
            <a:r>
              <a:rPr lang="ar" sz="1125" dirty="0"/>
              <a:t>																		</a:t>
            </a:r>
          </a:p>
          <a:p>
            <a:pPr marL="0" indent="0" rtl="1">
              <a:buNone/>
            </a:pPr>
            <a:r>
              <a:rPr lang="ar" sz="1125" dirty="0"/>
              <a:t>																		</a:t>
            </a:r>
            <a:endParaRPr lang="en-GB" sz="1575" dirty="0"/>
          </a:p>
        </p:txBody>
      </p:sp>
      <p:pic>
        <p:nvPicPr>
          <p:cNvPr id="6" name="Picture 5">
            <a:extLst>
              <a:ext uri="{FF2B5EF4-FFF2-40B4-BE49-F238E27FC236}">
                <a16:creationId xmlns:a16="http://schemas.microsoft.com/office/drawing/2014/main" id="{2A9BDCEE-B9C4-4EA5-9F3A-618D11188B91}"/>
              </a:ext>
            </a:extLst>
          </p:cNvPr>
          <p:cNvPicPr>
            <a:picLocks noChangeAspect="1"/>
          </p:cNvPicPr>
          <p:nvPr/>
        </p:nvPicPr>
        <p:blipFill>
          <a:blip r:embed="rId3"/>
          <a:stretch>
            <a:fillRect/>
          </a:stretch>
        </p:blipFill>
        <p:spPr>
          <a:xfrm>
            <a:off x="1763688" y="4817375"/>
            <a:ext cx="3933790" cy="1070639"/>
          </a:xfrm>
          <a:prstGeom prst="rect">
            <a:avLst/>
          </a:prstGeom>
        </p:spPr>
      </p:pic>
      <p:pic>
        <p:nvPicPr>
          <p:cNvPr id="7" name="Picture 6">
            <a:extLst>
              <a:ext uri="{FF2B5EF4-FFF2-40B4-BE49-F238E27FC236}">
                <a16:creationId xmlns:a16="http://schemas.microsoft.com/office/drawing/2014/main" id="{E05728ED-2643-4DC8-87D0-57116F0CD678}"/>
              </a:ext>
            </a:extLst>
          </p:cNvPr>
          <p:cNvPicPr>
            <a:picLocks noChangeAspect="1"/>
          </p:cNvPicPr>
          <p:nvPr/>
        </p:nvPicPr>
        <p:blipFill>
          <a:blip r:embed="rId4"/>
          <a:stretch>
            <a:fillRect/>
          </a:stretch>
        </p:blipFill>
        <p:spPr>
          <a:xfrm>
            <a:off x="5358810" y="3699763"/>
            <a:ext cx="3441965" cy="1440330"/>
          </a:xfrm>
          <a:prstGeom prst="rect">
            <a:avLst/>
          </a:prstGeom>
        </p:spPr>
      </p:pic>
      <p:sp>
        <p:nvSpPr>
          <p:cNvPr id="8" name="Rectangle 7">
            <a:hlinkClick r:id="rId5" action="ppaction://hlinksldjump"/>
            <a:extLst>
              <a:ext uri="{FF2B5EF4-FFF2-40B4-BE49-F238E27FC236}">
                <a16:creationId xmlns:a16="http://schemas.microsoft.com/office/drawing/2014/main" id="{B914B3E7-C9DF-4C18-BDC9-DEEAE4E4E6AD}"/>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
        <p:nvSpPr>
          <p:cNvPr id="9" name="TextBox 8">
            <a:extLst>
              <a:ext uri="{FF2B5EF4-FFF2-40B4-BE49-F238E27FC236}">
                <a16:creationId xmlns:a16="http://schemas.microsoft.com/office/drawing/2014/main" id="{441FCE11-4809-475E-94DF-7DD91A4F0727}"/>
              </a:ext>
            </a:extLst>
          </p:cNvPr>
          <p:cNvSpPr txBox="1"/>
          <p:nvPr/>
        </p:nvSpPr>
        <p:spPr>
          <a:xfrm>
            <a:off x="7744602" y="6200686"/>
            <a:ext cx="1385316" cy="253916"/>
          </a:xfrm>
          <a:prstGeom prst="rect">
            <a:avLst/>
          </a:prstGeom>
          <a:noFill/>
        </p:spPr>
        <p:txBody>
          <a:bodyPr wrap="none" rtlCol="0">
            <a:spAutoFit/>
          </a:bodyPr>
          <a:lstStyle/>
          <a:p>
            <a:pPr rtl="0"/>
            <a:r>
              <a:rPr lang="fr" sz="1050" u="sng">
                <a:latin typeface="Arial" panose="020B0604020202020204" pitchFamily="34" charset="0"/>
                <a:cs typeface="Arial" panose="020B0604020202020204" pitchFamily="34" charset="0"/>
                <a:hlinkClick r:id="rId6"/>
              </a:rPr>
              <a:t>Riddler, WEAA0304</a:t>
            </a:r>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6783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B054-ACD0-4AF4-8C79-0E83AA8BD0B6}"/>
              </a:ext>
            </a:extLst>
          </p:cNvPr>
          <p:cNvSpPr>
            <a:spLocks noGrp="1"/>
          </p:cNvSpPr>
          <p:nvPr>
            <p:ph type="title"/>
          </p:nvPr>
        </p:nvSpPr>
        <p:spPr>
          <a:xfrm>
            <a:off x="1259632" y="0"/>
            <a:ext cx="7427168" cy="1206561"/>
          </a:xfrm>
        </p:spPr>
        <p:txBody>
          <a:bodyPr rtlCol="1">
            <a:normAutofit fontScale="90000"/>
          </a:bodyPr>
          <a:lstStyle/>
          <a:p>
            <a:pPr algn="r" rtl="1"/>
            <a:r>
              <a:rPr lang="ar" sz="2200" b="1" dirty="0">
                <a:solidFill>
                  <a:srgbClr val="E0001B"/>
                </a:solidFill>
              </a:rPr>
              <a:t>الهدأة</a:t>
            </a:r>
            <a:r>
              <a:rPr lang="ar" b="1" dirty="0">
                <a:solidFill>
                  <a:srgbClr val="FF0000"/>
                </a:solidFill>
              </a:rPr>
              <a:t> </a:t>
            </a:r>
            <a:r>
              <a:rPr lang="en-US" b="1" dirty="0">
                <a:solidFill>
                  <a:srgbClr val="FF0000"/>
                </a:solidFill>
              </a:rPr>
              <a:t/>
            </a:r>
            <a:br>
              <a:rPr lang="en-US" b="1" dirty="0">
                <a:solidFill>
                  <a:srgbClr val="FF0000"/>
                </a:solidFill>
              </a:rPr>
            </a:br>
            <a:r>
              <a:rPr lang="ar" sz="3300" b="1" dirty="0"/>
              <a:t>الأجسام المضادة واسعة التحييد (bnAbs)</a:t>
            </a:r>
          </a:p>
        </p:txBody>
      </p:sp>
      <p:pic>
        <p:nvPicPr>
          <p:cNvPr id="5" name="Content Placeholder 4" descr="Post antibody administration viral load">
            <a:extLst>
              <a:ext uri="{FF2B5EF4-FFF2-40B4-BE49-F238E27FC236}">
                <a16:creationId xmlns:a16="http://schemas.microsoft.com/office/drawing/2014/main" id="{5A0F46CC-4D56-46F2-B01E-EE8F8500CB7D}"/>
              </a:ext>
            </a:extLst>
          </p:cNvPr>
          <p:cNvPicPr>
            <a:picLocks noGrp="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835696" y="4033099"/>
            <a:ext cx="5112568" cy="2295745"/>
          </a:xfrm>
          <a:prstGeom prst="rect">
            <a:avLst/>
          </a:prstGeom>
          <a:noFill/>
          <a:ln>
            <a:noFill/>
          </a:ln>
        </p:spPr>
      </p:pic>
      <p:sp>
        <p:nvSpPr>
          <p:cNvPr id="4" name="Content Placeholder 3">
            <a:extLst>
              <a:ext uri="{FF2B5EF4-FFF2-40B4-BE49-F238E27FC236}">
                <a16:creationId xmlns:a16="http://schemas.microsoft.com/office/drawing/2014/main" id="{6E186BE6-8CDE-4ACE-A1B1-7D7DE8A445F7}"/>
              </a:ext>
            </a:extLst>
          </p:cNvPr>
          <p:cNvSpPr>
            <a:spLocks noGrp="1"/>
          </p:cNvSpPr>
          <p:nvPr>
            <p:ph sz="half" idx="2"/>
          </p:nvPr>
        </p:nvSpPr>
        <p:spPr>
          <a:xfrm>
            <a:off x="742837" y="1470483"/>
            <a:ext cx="7861611" cy="2562615"/>
          </a:xfrm>
        </p:spPr>
        <p:txBody>
          <a:bodyPr rtlCol="1">
            <a:noAutofit/>
          </a:bodyPr>
          <a:lstStyle/>
          <a:p>
            <a:pPr rtl="1"/>
            <a:r>
              <a:rPr lang="ar" sz="1600" dirty="0"/>
              <a:t>الأجسام المضادة واسعة التحييد (bnAbs) تحيد مجموعة كبيرة من الأنواع الفرعية من فيروس HIV.</a:t>
            </a:r>
          </a:p>
          <a:p>
            <a:r>
              <a:rPr lang="en-GB" sz="1600" dirty="0"/>
              <a:t>VRC01</a:t>
            </a:r>
            <a:r>
              <a:rPr lang="ar" sz="1600" dirty="0" smtClean="0"/>
              <a:t> و</a:t>
            </a:r>
            <a:r>
              <a:rPr lang="en-GB" sz="1600" dirty="0"/>
              <a:t> VRC07-523 </a:t>
            </a:r>
            <a:r>
              <a:rPr lang="ar" sz="1600" dirty="0" smtClean="0"/>
              <a:t>من </a:t>
            </a:r>
            <a:r>
              <a:rPr lang="ar" sz="1600" dirty="0"/>
              <a:t>الأجسام المضادة واسعة التحييد التي تمت هندستها لتتمتع بعمر نصف ممتد.</a:t>
            </a:r>
          </a:p>
          <a:p>
            <a:r>
              <a:rPr lang="ar" sz="1600" dirty="0"/>
              <a:t>يجري بالفعل اختبار </a:t>
            </a:r>
            <a:r>
              <a:rPr lang="en-GB" sz="1600" dirty="0"/>
              <a:t>VRC01 </a:t>
            </a:r>
            <a:r>
              <a:rPr lang="ar-EG" sz="1600" dirty="0" smtClean="0"/>
              <a:t> </a:t>
            </a:r>
            <a:r>
              <a:rPr lang="ar" sz="1600" dirty="0" smtClean="0"/>
              <a:t>كمنتج </a:t>
            </a:r>
            <a:r>
              <a:rPr lang="ar" sz="1600" dirty="0"/>
              <a:t>للوقاية. هل تستطيع هذه الأجسام المضادة واسعة التحييد أن تحد من انتشار الفيروس في الدم؟</a:t>
            </a:r>
          </a:p>
          <a:p>
            <a:r>
              <a:rPr lang="ar" sz="1600" dirty="0"/>
              <a:t>المرحلة الأولى من دراسة سلامة الجرعة الأحادية في 16 بالغًا أظهروا نتيجة إيجابية لفيروس HIV ومصابون بتسمم فيروسي </a:t>
            </a:r>
            <a:r>
              <a:rPr lang="ar" sz="1600" dirty="0" smtClean="0"/>
              <a:t>(</a:t>
            </a:r>
            <a:r>
              <a:rPr lang="en-GB" sz="1600" dirty="0"/>
              <a:t>VRC 607/ACTG 5378</a:t>
            </a:r>
            <a:r>
              <a:rPr lang="ar" sz="1600" dirty="0" smtClean="0"/>
              <a:t>).</a:t>
            </a:r>
            <a:endParaRPr lang="ar" sz="1600" dirty="0"/>
          </a:p>
          <a:p>
            <a:r>
              <a:rPr lang="ar" sz="1600" dirty="0"/>
              <a:t>ظهرت ردود فعل في موقع الحقن وحمى بمعدل أعلى في مجموعة </a:t>
            </a:r>
            <a:r>
              <a:rPr lang="en-GB" sz="1600" dirty="0"/>
              <a:t>VRC07-523LS</a:t>
            </a:r>
            <a:r>
              <a:rPr lang="ar" sz="1600" dirty="0" smtClean="0"/>
              <a:t>.</a:t>
            </a:r>
            <a:endParaRPr lang="ar" sz="1600" dirty="0"/>
          </a:p>
          <a:p>
            <a:r>
              <a:rPr lang="ar" sz="1600" dirty="0"/>
              <a:t>ظهر معدل أعلى للحد من الحمض الريبوزي لفيروس HIV (خفض لوغاريتمي بمقدار 8/9 -1.2 بعد 7 أيام من التسريب) في مجموعة </a:t>
            </a:r>
            <a:r>
              <a:rPr lang="en-GB" sz="1600" dirty="0"/>
              <a:t>VRC07-523LS</a:t>
            </a:r>
            <a:r>
              <a:rPr lang="ar" sz="1600" dirty="0" smtClean="0"/>
              <a:t>.</a:t>
            </a:r>
            <a:endParaRPr lang="ar" sz="1600" dirty="0"/>
          </a:p>
          <a:p>
            <a:pPr marL="0" indent="0" rtl="1">
              <a:buNone/>
            </a:pPr>
            <a:r>
              <a:rPr lang="ar" sz="1600" dirty="0"/>
              <a:t>				</a:t>
            </a:r>
          </a:p>
        </p:txBody>
      </p:sp>
      <p:sp>
        <p:nvSpPr>
          <p:cNvPr id="6" name="Rectangle 5">
            <a:hlinkClick r:id="rId4" action="ppaction://hlinksldjump"/>
            <a:extLst>
              <a:ext uri="{FF2B5EF4-FFF2-40B4-BE49-F238E27FC236}">
                <a16:creationId xmlns:a16="http://schemas.microsoft.com/office/drawing/2014/main" id="{32C54754-061D-46CA-8749-181E2F5E61D4}"/>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
        <p:nvSpPr>
          <p:cNvPr id="7" name="TextBox 6">
            <a:extLst>
              <a:ext uri="{FF2B5EF4-FFF2-40B4-BE49-F238E27FC236}">
                <a16:creationId xmlns:a16="http://schemas.microsoft.com/office/drawing/2014/main" id="{FC2816FD-B94E-4F96-83A1-1D41BC9B4500}"/>
              </a:ext>
            </a:extLst>
          </p:cNvPr>
          <p:cNvSpPr txBox="1"/>
          <p:nvPr/>
        </p:nvSpPr>
        <p:spPr>
          <a:xfrm>
            <a:off x="7699374" y="6222265"/>
            <a:ext cx="1444626" cy="253916"/>
          </a:xfrm>
          <a:prstGeom prst="rect">
            <a:avLst/>
          </a:prstGeom>
          <a:noFill/>
        </p:spPr>
        <p:txBody>
          <a:bodyPr wrap="none" rtlCol="0">
            <a:spAutoFit/>
          </a:bodyPr>
          <a:lstStyle/>
          <a:p>
            <a:pPr rtl="0"/>
            <a:r>
              <a:rPr lang="fr" sz="1050">
                <a:latin typeface="Arial" panose="020B0604020202020204" pitchFamily="34" charset="0"/>
                <a:cs typeface="Arial" panose="020B0604020202020204" pitchFamily="34" charset="0"/>
                <a:hlinkClick r:id="rId5"/>
              </a:rPr>
              <a:t>Chen, WEAA0305LB</a:t>
            </a:r>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495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14C15-6CA9-4DEA-873A-55DCA06F62C1}"/>
              </a:ext>
            </a:extLst>
          </p:cNvPr>
          <p:cNvSpPr>
            <a:spLocks noGrp="1"/>
          </p:cNvSpPr>
          <p:nvPr>
            <p:ph type="title"/>
          </p:nvPr>
        </p:nvSpPr>
        <p:spPr>
          <a:xfrm>
            <a:off x="1246650" y="304056"/>
            <a:ext cx="7427168" cy="1224136"/>
          </a:xfrm>
        </p:spPr>
        <p:txBody>
          <a:bodyPr rtlCol="1">
            <a:normAutofit fontScale="90000"/>
          </a:bodyPr>
          <a:lstStyle/>
          <a:p>
            <a:pPr algn="r" rtl="1"/>
            <a:r>
              <a:rPr lang="ar" sz="2200" b="1" dirty="0">
                <a:solidFill>
                  <a:srgbClr val="E0001B"/>
                </a:solidFill>
              </a:rPr>
              <a:t>التأثيرات الهرمونية على فيروس نقص المناعة البشري</a:t>
            </a:r>
            <a:r>
              <a:rPr lang="en-US" dirty="0"/>
              <a:t/>
            </a:r>
            <a:br>
              <a:rPr lang="en-US" dirty="0"/>
            </a:br>
            <a:r>
              <a:rPr lang="ar" sz="3300" b="1" dirty="0"/>
              <a:t>الميكروبيوم المهبلي والتنشيط المناعي وموانع الحمل الهرمونية</a:t>
            </a:r>
            <a:endParaRPr lang="en-GB" sz="3300" dirty="0"/>
          </a:p>
        </p:txBody>
      </p:sp>
      <p:pic>
        <p:nvPicPr>
          <p:cNvPr id="5" name="Content Placeholder 4">
            <a:extLst>
              <a:ext uri="{FF2B5EF4-FFF2-40B4-BE49-F238E27FC236}">
                <a16:creationId xmlns:a16="http://schemas.microsoft.com/office/drawing/2014/main" id="{F9C49E53-CF8D-4540-8998-21357519E795}"/>
              </a:ext>
            </a:extLst>
          </p:cNvPr>
          <p:cNvPicPr>
            <a:picLocks noGrp="1" noChangeAspect="1"/>
          </p:cNvPicPr>
          <p:nvPr>
            <p:ph sz="half" idx="1"/>
          </p:nvPr>
        </p:nvPicPr>
        <p:blipFill>
          <a:blip r:embed="rId3"/>
          <a:stretch>
            <a:fillRect/>
          </a:stretch>
        </p:blipFill>
        <p:spPr>
          <a:xfrm>
            <a:off x="461368" y="2516733"/>
            <a:ext cx="4154581" cy="2692896"/>
          </a:xfrm>
          <a:prstGeom prst="rect">
            <a:avLst/>
          </a:prstGeom>
        </p:spPr>
      </p:pic>
      <p:sp>
        <p:nvSpPr>
          <p:cNvPr id="4" name="Content Placeholder 3">
            <a:extLst>
              <a:ext uri="{FF2B5EF4-FFF2-40B4-BE49-F238E27FC236}">
                <a16:creationId xmlns:a16="http://schemas.microsoft.com/office/drawing/2014/main" id="{92D0D58F-977C-41D5-BDB3-A27A95BE7B94}"/>
              </a:ext>
            </a:extLst>
          </p:cNvPr>
          <p:cNvSpPr>
            <a:spLocks noGrp="1"/>
          </p:cNvSpPr>
          <p:nvPr>
            <p:ph sz="half" idx="2"/>
          </p:nvPr>
        </p:nvSpPr>
        <p:spPr/>
        <p:txBody>
          <a:bodyPr rtlCol="1">
            <a:normAutofit/>
          </a:bodyPr>
          <a:lstStyle/>
          <a:p>
            <a:pPr marL="0" indent="0" rtl="1">
              <a:buNone/>
            </a:pPr>
            <a:endParaRPr lang="en-US" sz="1350" dirty="0"/>
          </a:p>
          <a:p>
            <a:pPr rtl="1"/>
            <a:r>
              <a:rPr lang="ar" sz="1400" dirty="0"/>
              <a:t>يمكن تقسيم الميكروبيوم المهبلي إلى نوعين عامين، نوع يحتوي على بكتيريا اللاكتوباسيلس (العصيات اللبنية) ونوع تزاح فيه العصيات اللبنية لصالح البكتيريا اللاهوائية الاختيارية.</a:t>
            </a:r>
          </a:p>
          <a:p>
            <a:r>
              <a:rPr lang="ar" sz="1400" dirty="0"/>
              <a:t>تحليل عينات مخاطية من مشاركات </a:t>
            </a:r>
            <a:r>
              <a:rPr lang="en-US" sz="1400" dirty="0"/>
              <a:t>CAPRISA-004 </a:t>
            </a:r>
            <a:r>
              <a:rPr lang="ar" sz="1400" dirty="0" smtClean="0"/>
              <a:t>تستخدمن </a:t>
            </a:r>
            <a:r>
              <a:rPr lang="ar" sz="1400" dirty="0"/>
              <a:t>موانع حمل هرمونية عن طريق التحليل البروتيومي القائم على مطيافية الكتلة لتوصيف الميكروبيوم.</a:t>
            </a:r>
            <a:endParaRPr lang="en-US" sz="1400" dirty="0"/>
          </a:p>
          <a:p>
            <a:pPr rtl="1"/>
            <a:r>
              <a:rPr lang="ar" sz="1400" dirty="0"/>
              <a:t>كان استخدام ديبو بروفيرا (DMPA)</a:t>
            </a:r>
            <a:r>
              <a:rPr lang="ar" sz="1400" dirty="0">
                <a:solidFill>
                  <a:srgbClr val="FF0000"/>
                </a:solidFill>
              </a:rPr>
              <a:t> </a:t>
            </a:r>
            <a:r>
              <a:rPr lang="ar" sz="1400" dirty="0"/>
              <a:t> </a:t>
            </a:r>
            <a:r>
              <a:rPr lang="ar" sz="1400" i="1" dirty="0"/>
              <a:t>مصحوبًا بزيادة التنشيط المناعي المهبلي لكن فقط لدى النساء اللائي يسود فيهن ميكروبيوم العصيات اللبنية.</a:t>
            </a:r>
          </a:p>
          <a:p>
            <a:pPr rtl="1"/>
            <a:r>
              <a:rPr lang="ar" sz="1400" dirty="0"/>
              <a:t>كان خطر الإصابة بفيروس HIV أعلى بثلاثة أضعاف في المشاركات اللائي تلقين DMPA ويسود فيهن ميكروبيوم العصيات اللبنية (0686.=p).</a:t>
            </a:r>
            <a:endParaRPr lang="en-US" sz="1400" dirty="0"/>
          </a:p>
          <a:p>
            <a:pPr rtl="1"/>
            <a:r>
              <a:rPr lang="ar" sz="1400" dirty="0"/>
              <a:t>تؤثر بيئة الميكروبيوم في التنشيط المناعي المرتبط بعقار DMPA وفي خطر الإصابة بفيروس HIV.</a:t>
            </a:r>
            <a:endParaRPr lang="en-US" sz="1400" dirty="0"/>
          </a:p>
          <a:p>
            <a:pPr rtl="1"/>
            <a:endParaRPr lang="en-GB" dirty="0"/>
          </a:p>
        </p:txBody>
      </p:sp>
      <p:sp>
        <p:nvSpPr>
          <p:cNvPr id="7" name="Rectangle 6">
            <a:hlinkClick r:id="rId4" action="ppaction://hlinksldjump"/>
            <a:extLst>
              <a:ext uri="{FF2B5EF4-FFF2-40B4-BE49-F238E27FC236}">
                <a16:creationId xmlns:a16="http://schemas.microsoft.com/office/drawing/2014/main" id="{5FC2256D-419A-412D-9FDA-0784D5A82927}"/>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
        <p:nvSpPr>
          <p:cNvPr id="8" name="TextBox 7">
            <a:extLst>
              <a:ext uri="{FF2B5EF4-FFF2-40B4-BE49-F238E27FC236}">
                <a16:creationId xmlns:a16="http://schemas.microsoft.com/office/drawing/2014/main" id="{A8079347-48C1-47F7-89E6-8D466F3233EB}"/>
              </a:ext>
            </a:extLst>
          </p:cNvPr>
          <p:cNvSpPr txBox="1"/>
          <p:nvPr/>
        </p:nvSpPr>
        <p:spPr>
          <a:xfrm>
            <a:off x="5940152" y="6149909"/>
            <a:ext cx="3051371" cy="253916"/>
          </a:xfrm>
          <a:prstGeom prst="rect">
            <a:avLst/>
          </a:prstGeom>
          <a:noFill/>
        </p:spPr>
        <p:txBody>
          <a:bodyPr wrap="square" rtlCol="0">
            <a:spAutoFit/>
          </a:bodyPr>
          <a:lstStyle/>
          <a:p>
            <a:pPr rtl="0"/>
            <a:r>
              <a:rPr lang="fr" sz="1050" dirty="0">
                <a:latin typeface="Arial" panose="020B0604020202020204" pitchFamily="34" charset="0"/>
                <a:cs typeface="Arial" panose="020B0604020202020204" pitchFamily="34" charset="0"/>
                <a:hlinkClick r:id="rId5"/>
              </a:rPr>
              <a:t>Noël-Romas TUPDA0104</a:t>
            </a:r>
            <a:r>
              <a:rPr lang="fr" sz="1050" dirty="0">
                <a:latin typeface="Arial" panose="020B0604020202020204" pitchFamily="34" charset="0"/>
                <a:cs typeface="Arial" panose="020B0604020202020204" pitchFamily="34" charset="0"/>
              </a:rPr>
              <a:t>  </a:t>
            </a:r>
            <a:r>
              <a:rPr lang="fr" sz="1050" dirty="0">
                <a:latin typeface="Arial" panose="020B0604020202020204" pitchFamily="34" charset="0"/>
                <a:cs typeface="Arial" panose="020B0604020202020204" pitchFamily="34" charset="0"/>
                <a:hlinkClick r:id="rId6"/>
              </a:rPr>
              <a:t>Burgener TUPL0102</a:t>
            </a:r>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7095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132" y="343643"/>
            <a:ext cx="7307225" cy="720080"/>
          </a:xfrm>
        </p:spPr>
        <p:txBody>
          <a:bodyPr rtlCol="1">
            <a:normAutofit fontScale="90000"/>
          </a:bodyPr>
          <a:lstStyle/>
          <a:p>
            <a:pPr algn="r" rtl="1"/>
            <a:r>
              <a:rPr lang="ar" sz="2200" b="1" dirty="0">
                <a:solidFill>
                  <a:srgbClr val="E0001B"/>
                </a:solidFill>
              </a:rPr>
              <a:t>التأثيرات الهرمونية على فيروس نقص المناعة البشري </a:t>
            </a:r>
            <a:r>
              <a:rPr lang="en-US" b="1" dirty="0">
                <a:solidFill>
                  <a:srgbClr val="FF0000"/>
                </a:solidFill>
              </a:rPr>
              <a:t/>
            </a:r>
            <a:br>
              <a:rPr lang="en-US" b="1" dirty="0">
                <a:solidFill>
                  <a:srgbClr val="FF0000"/>
                </a:solidFill>
              </a:rPr>
            </a:br>
            <a:r>
              <a:rPr lang="ar" sz="3300" b="1" dirty="0"/>
              <a:t>السيطرة على كمون فيروس </a:t>
            </a:r>
            <a:r>
              <a:rPr lang="ar-EG" sz="3300" b="1" dirty="0" smtClean="0"/>
              <a:t>1-</a:t>
            </a:r>
            <a:r>
              <a:rPr lang="ar" sz="3300" b="1" dirty="0" smtClean="0"/>
              <a:t>HIV </a:t>
            </a:r>
            <a:r>
              <a:rPr lang="ar" sz="3300" b="1" dirty="0"/>
              <a:t>بالإستروجين</a:t>
            </a:r>
            <a:endParaRPr lang="en-US" sz="3300" b="1" dirty="0"/>
          </a:p>
        </p:txBody>
      </p:sp>
      <p:pic>
        <p:nvPicPr>
          <p:cNvPr id="6" name="Picture 5">
            <a:extLst>
              <a:ext uri="{FF2B5EF4-FFF2-40B4-BE49-F238E27FC236}">
                <a16:creationId xmlns:a16="http://schemas.microsoft.com/office/drawing/2014/main" id="{B1EAA62B-4DE6-2A41-837E-4A8B2BC6F9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921" y="1410530"/>
            <a:ext cx="2904908" cy="2730374"/>
          </a:xfrm>
          <a:prstGeom prst="rect">
            <a:avLst/>
          </a:prstGeom>
        </p:spPr>
      </p:pic>
      <p:pic>
        <p:nvPicPr>
          <p:cNvPr id="7" name="Picture 6">
            <a:extLst>
              <a:ext uri="{FF2B5EF4-FFF2-40B4-BE49-F238E27FC236}">
                <a16:creationId xmlns:a16="http://schemas.microsoft.com/office/drawing/2014/main" id="{DB4402DD-4A59-2D40-B121-CD44AAE441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1960" y="1558020"/>
            <a:ext cx="4484156" cy="2726994"/>
          </a:xfrm>
          <a:prstGeom prst="rect">
            <a:avLst/>
          </a:prstGeom>
        </p:spPr>
      </p:pic>
      <p:sp>
        <p:nvSpPr>
          <p:cNvPr id="9" name="Rectangle 8">
            <a:extLst>
              <a:ext uri="{FF2B5EF4-FFF2-40B4-BE49-F238E27FC236}">
                <a16:creationId xmlns:a16="http://schemas.microsoft.com/office/drawing/2014/main" id="{0681FD17-94E8-0F40-A0CA-A5E56501BABC}"/>
              </a:ext>
            </a:extLst>
          </p:cNvPr>
          <p:cNvSpPr/>
          <p:nvPr/>
        </p:nvSpPr>
        <p:spPr>
          <a:xfrm>
            <a:off x="539552" y="4498792"/>
            <a:ext cx="8064896" cy="1546577"/>
          </a:xfrm>
          <a:prstGeom prst="rect">
            <a:avLst/>
          </a:prstGeom>
        </p:spPr>
        <p:txBody>
          <a:bodyPr wrap="square" rtlCol="1">
            <a:spAutoFit/>
          </a:bodyPr>
          <a:lstStyle/>
          <a:p>
            <a:pPr marL="214313" indent="-214313" rtl="1">
              <a:buClr>
                <a:schemeClr val="tx1"/>
              </a:buClr>
              <a:buFont typeface="Arial" panose="020B0604020202020204" pitchFamily="34" charset="0"/>
              <a:buChar char="•"/>
            </a:pPr>
            <a:r>
              <a:rPr lang="ar" sz="1350" dirty="0">
                <a:solidFill>
                  <a:srgbClr val="E0001B"/>
                </a:solidFill>
                <a:latin typeface="Arial" panose="020B0604020202020204" pitchFamily="34" charset="0"/>
                <a:cs typeface="Arial" panose="020B0604020202020204" pitchFamily="34" charset="0"/>
              </a:rPr>
              <a:t>الطريقة: </a:t>
            </a:r>
            <a:r>
              <a:rPr lang="ar" sz="1350" dirty="0">
                <a:latin typeface="Arial" panose="020B0604020202020204" pitchFamily="34" charset="0"/>
                <a:cs typeface="Arial" panose="020B0604020202020204" pitchFamily="34" charset="0"/>
              </a:rPr>
              <a:t>أخذ عينات من 12 رجلًا وامرأة من نفس العمر الإنجابي ويتلقون علاج </a:t>
            </a:r>
            <a:r>
              <a:rPr lang="ar-EG" sz="1350" dirty="0" smtClean="0">
                <a:latin typeface="Arial" panose="020B0604020202020204" pitchFamily="34" charset="0"/>
                <a:cs typeface="Arial" panose="020B0604020202020204" pitchFamily="34" charset="0"/>
              </a:rPr>
              <a:t>كبت </a:t>
            </a:r>
            <a:r>
              <a:rPr lang="ar" sz="1350" dirty="0" smtClean="0">
                <a:latin typeface="Arial" panose="020B0604020202020204" pitchFamily="34" charset="0"/>
                <a:cs typeface="Arial" panose="020B0604020202020204" pitchFamily="34" charset="0"/>
              </a:rPr>
              <a:t>ي </a:t>
            </a:r>
            <a:r>
              <a:rPr lang="ar" sz="1350" dirty="0">
                <a:latin typeface="Arial" panose="020B0604020202020204" pitchFamily="34" charset="0"/>
                <a:cs typeface="Arial" panose="020B0604020202020204" pitchFamily="34" charset="0"/>
              </a:rPr>
              <a:t>بمضادات الفيروسات </a:t>
            </a:r>
            <a:r>
              <a:rPr lang="ar-EG" sz="1350" dirty="0" err="1" smtClean="0">
                <a:latin typeface="Arial" panose="020B0604020202020204" pitchFamily="34" charset="0"/>
                <a:cs typeface="Arial" panose="020B0604020202020204" pitchFamily="34" charset="0"/>
              </a:rPr>
              <a:t>القهقرية</a:t>
            </a:r>
            <a:r>
              <a:rPr lang="ar" sz="1350" dirty="0" smtClean="0">
                <a:latin typeface="Arial" panose="020B0604020202020204" pitchFamily="34" charset="0"/>
                <a:cs typeface="Arial" panose="020B0604020202020204" pitchFamily="34" charset="0"/>
              </a:rPr>
              <a:t> </a:t>
            </a:r>
            <a:r>
              <a:rPr lang="ar" sz="1350" dirty="0">
                <a:latin typeface="Arial" panose="020B0604020202020204" pitchFamily="34" charset="0"/>
                <a:cs typeface="Arial" panose="020B0604020202020204" pitchFamily="34" charset="0"/>
              </a:rPr>
              <a:t>وأخذ عينات طولية من نساء مصابات بفيروس HIV في فترة انقطاع الطمث قاس تحليل EDITS تحفيز الحمض الريبوزي للجين env لفيروس HIV من الخلايا المنشطة في وجود بيتا إستراديول أو معدلات مستقبلات الإستروجين الانتقائية (SERMs).</a:t>
            </a:r>
            <a:endParaRPr lang="en-US" sz="1350" dirty="0">
              <a:latin typeface="Arial" panose="020B0604020202020204" pitchFamily="34" charset="0"/>
              <a:cs typeface="Arial" panose="020B0604020202020204" pitchFamily="34" charset="0"/>
            </a:endParaRPr>
          </a:p>
          <a:p>
            <a:pPr marL="214313" indent="-214313" rtl="1">
              <a:buClr>
                <a:schemeClr val="tx1"/>
              </a:buClr>
              <a:buFont typeface="Arial" panose="020B0604020202020204" pitchFamily="34" charset="0"/>
              <a:buChar char="•"/>
            </a:pPr>
            <a:r>
              <a:rPr lang="ar" sz="1350" dirty="0">
                <a:solidFill>
                  <a:srgbClr val="E0001B"/>
                </a:solidFill>
                <a:latin typeface="Arial" panose="020B0604020202020204" pitchFamily="34" charset="0"/>
                <a:cs typeface="Arial" panose="020B0604020202020204" pitchFamily="34" charset="0"/>
              </a:rPr>
              <a:t>النتائج: </a:t>
            </a:r>
            <a:r>
              <a:rPr lang="ar" sz="1350" dirty="0">
                <a:latin typeface="Arial" panose="020B0604020202020204" pitchFamily="34" charset="0"/>
                <a:cs typeface="Arial" panose="020B0604020202020204" pitchFamily="34" charset="0"/>
              </a:rPr>
              <a:t>يعوق الإستروجين نسخ الحمض الريبوزي لفيروس HIV والخروج من حالة الكمون ونشر العدوى؛ وظهر لدى النساء مستويات أعلى من </a:t>
            </a:r>
            <a:r>
              <a:rPr lang="ar-EG" sz="1350" dirty="0" smtClean="0">
                <a:latin typeface="Arial" panose="020B0604020202020204" pitchFamily="34" charset="0"/>
                <a:cs typeface="Arial" panose="020B0604020202020204" pitchFamily="34" charset="0"/>
              </a:rPr>
              <a:t>كبت </a:t>
            </a:r>
            <a:r>
              <a:rPr lang="ar" sz="1350" dirty="0" smtClean="0">
                <a:latin typeface="Arial" panose="020B0604020202020204" pitchFamily="34" charset="0"/>
                <a:cs typeface="Arial" panose="020B0604020202020204" pitchFamily="34" charset="0"/>
              </a:rPr>
              <a:t> </a:t>
            </a:r>
            <a:r>
              <a:rPr lang="ar" sz="1350" dirty="0">
                <a:latin typeface="Arial" panose="020B0604020202020204" pitchFamily="34" charset="0"/>
                <a:cs typeface="Arial" panose="020B0604020202020204" pitchFamily="34" charset="0"/>
              </a:rPr>
              <a:t>تحفيز فيروس HIV في وجود معدلات مستقبلات الإستروجين الانتقائية (SERMs)، وكذلك أظهرن حجم أصغر من مستودعات فيروس HIV. يزداد حجم مستودعات فيروس HIV لدى النساء أثناء الشيخوخة الإنجابية.</a:t>
            </a:r>
          </a:p>
          <a:p>
            <a:pPr marL="214313" indent="-214313" rtl="1">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p:txBody>
      </p:sp>
      <p:sp>
        <p:nvSpPr>
          <p:cNvPr id="10" name="Rectangle 9">
            <a:hlinkClick r:id="rId5" action="ppaction://hlinksldjump"/>
            <a:extLst>
              <a:ext uri="{FF2B5EF4-FFF2-40B4-BE49-F238E27FC236}">
                <a16:creationId xmlns:a16="http://schemas.microsoft.com/office/drawing/2014/main" id="{77E9CC62-E14A-4737-933F-5A7464087B44}"/>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
        <p:nvSpPr>
          <p:cNvPr id="11" name="TextBox 10">
            <a:extLst>
              <a:ext uri="{FF2B5EF4-FFF2-40B4-BE49-F238E27FC236}">
                <a16:creationId xmlns:a16="http://schemas.microsoft.com/office/drawing/2014/main" id="{A8D6F8C5-A02A-FE49-9413-C2695FC62C9C}"/>
              </a:ext>
            </a:extLst>
          </p:cNvPr>
          <p:cNvSpPr txBox="1"/>
          <p:nvPr/>
        </p:nvSpPr>
        <p:spPr>
          <a:xfrm>
            <a:off x="7828654" y="6205881"/>
            <a:ext cx="1338828" cy="253916"/>
          </a:xfrm>
          <a:prstGeom prst="rect">
            <a:avLst/>
          </a:prstGeom>
          <a:noFill/>
        </p:spPr>
        <p:txBody>
          <a:bodyPr wrap="none" rtlCol="0">
            <a:spAutoFit/>
          </a:bodyPr>
          <a:lstStyle/>
          <a:p>
            <a:pPr algn="r" rtl="0"/>
            <a:r>
              <a:rPr lang="fr" sz="1050">
                <a:latin typeface="Arial" panose="020B0604020202020204" pitchFamily="34" charset="0"/>
                <a:cs typeface="Arial" panose="020B0604020202020204" pitchFamily="34" charset="0"/>
                <a:hlinkClick r:id="rId6"/>
              </a:rPr>
              <a:t>Karn, MOPDA0101</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2893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34ECF-1CE4-4FF8-A06F-EB61318682B7}"/>
              </a:ext>
            </a:extLst>
          </p:cNvPr>
          <p:cNvSpPr>
            <a:spLocks noGrp="1"/>
          </p:cNvSpPr>
          <p:nvPr>
            <p:ph type="title"/>
          </p:nvPr>
        </p:nvSpPr>
        <p:spPr>
          <a:xfrm>
            <a:off x="1201316" y="116632"/>
            <a:ext cx="7427168" cy="1143000"/>
          </a:xfrm>
        </p:spPr>
        <p:txBody>
          <a:bodyPr rtlCol="1">
            <a:normAutofit/>
          </a:bodyPr>
          <a:lstStyle/>
          <a:p>
            <a:pPr algn="r" rtl="1"/>
            <a:r>
              <a:rPr lang="ar" sz="2000" b="1" dirty="0">
                <a:solidFill>
                  <a:srgbClr val="E0001B"/>
                </a:solidFill>
              </a:rPr>
              <a:t>العدوى الأولية</a:t>
            </a:r>
            <a:r>
              <a:rPr lang="en-GB" dirty="0"/>
              <a:t/>
            </a:r>
            <a:br>
              <a:rPr lang="en-GB" dirty="0"/>
            </a:br>
            <a:r>
              <a:rPr lang="ar" sz="3000" b="1" dirty="0"/>
              <a:t>العدوى الأولية</a:t>
            </a:r>
          </a:p>
        </p:txBody>
      </p:sp>
      <p:sp>
        <p:nvSpPr>
          <p:cNvPr id="3" name="Content Placeholder 2">
            <a:extLst>
              <a:ext uri="{FF2B5EF4-FFF2-40B4-BE49-F238E27FC236}">
                <a16:creationId xmlns:a16="http://schemas.microsoft.com/office/drawing/2014/main" id="{E45430BE-245A-4725-A64D-FC9C123D4536}"/>
              </a:ext>
            </a:extLst>
          </p:cNvPr>
          <p:cNvSpPr>
            <a:spLocks noGrp="1"/>
          </p:cNvSpPr>
          <p:nvPr>
            <p:ph idx="1"/>
          </p:nvPr>
        </p:nvSpPr>
        <p:spPr>
          <a:xfrm>
            <a:off x="755576" y="1772816"/>
            <a:ext cx="7704856" cy="3225350"/>
          </a:xfrm>
        </p:spPr>
        <p:txBody>
          <a:bodyPr rtlCol="1">
            <a:normAutofit fontScale="77500" lnSpcReduction="20000"/>
          </a:bodyPr>
          <a:lstStyle/>
          <a:p>
            <a:pPr rtl="1">
              <a:lnSpc>
                <a:spcPct val="120000"/>
              </a:lnSpc>
            </a:pPr>
            <a:r>
              <a:rPr lang="ar" sz="2100" dirty="0" smtClean="0"/>
              <a:t>التعرف على العدوى الأولية والبدء المبكر في العلاج بمضادات الفيروسات </a:t>
            </a:r>
            <a:r>
              <a:rPr lang="ar-EG" sz="2100" dirty="0" err="1" smtClean="0"/>
              <a:t>القهقرية</a:t>
            </a:r>
            <a:r>
              <a:rPr lang="ar" sz="2100" dirty="0" smtClean="0"/>
              <a:t> قد يوفر لاحقًا فرصًا لطرق علاجية جديدة.</a:t>
            </a:r>
          </a:p>
          <a:p>
            <a:pPr rtl="1">
              <a:lnSpc>
                <a:spcPct val="120000"/>
              </a:lnSpc>
            </a:pPr>
            <a:r>
              <a:rPr lang="ar" sz="2100" dirty="0" smtClean="0"/>
              <a:t>البدء </a:t>
            </a:r>
            <a:r>
              <a:rPr lang="ar" sz="2100" dirty="0"/>
              <a:t>المبكر جدًا في العلاج بمضادات الفيروسات </a:t>
            </a:r>
            <a:r>
              <a:rPr lang="ar-EG" sz="2100" dirty="0" err="1" smtClean="0"/>
              <a:t>القهقرية</a:t>
            </a:r>
            <a:r>
              <a:rPr lang="ar" sz="2100" dirty="0" smtClean="0"/>
              <a:t> </a:t>
            </a:r>
            <a:r>
              <a:rPr lang="ar" sz="2100" dirty="0"/>
              <a:t>(&lt; 14-16 يومًا بعد العدوى) يحد من حجم المستودعات ويحافظ على المناعة المخصصة لفيروس HIV ويقلل من التنشيط والاستنزاف المناعي.</a:t>
            </a:r>
          </a:p>
          <a:p>
            <a:pPr rtl="1">
              <a:lnSpc>
                <a:spcPct val="120000"/>
              </a:lnSpc>
            </a:pPr>
            <a:r>
              <a:rPr lang="ar" sz="2100" dirty="0" smtClean="0"/>
              <a:t>أدلة تجريبية </a:t>
            </a:r>
            <a:r>
              <a:rPr lang="ar-EG" sz="2100" dirty="0" smtClean="0"/>
              <a:t>للتكهن </a:t>
            </a:r>
            <a:r>
              <a:rPr lang="ar" sz="2100" dirty="0" smtClean="0"/>
              <a:t>بالسيطرة بعد العلاج: تتعزز الجينات المسؤولة عن استجابات الإنترفيرون 1 وإنترفيرون جاما كثيرًا في </a:t>
            </a:r>
            <a:r>
              <a:rPr lang="ar-EG" sz="2100" dirty="0" smtClean="0"/>
              <a:t>المسيطرين المتميزين </a:t>
            </a:r>
            <a:r>
              <a:rPr lang="ar" sz="2100" dirty="0" smtClean="0"/>
              <a:t>بعد العلاج في وقت انقطاع العلاج.</a:t>
            </a:r>
          </a:p>
          <a:p>
            <a:pPr rtl="1">
              <a:lnSpc>
                <a:spcPct val="120000"/>
              </a:lnSpc>
            </a:pPr>
            <a:r>
              <a:rPr lang="ar" sz="2100" dirty="0" smtClean="0"/>
              <a:t>يؤدي </a:t>
            </a:r>
            <a:r>
              <a:rPr lang="ar" sz="2100" dirty="0"/>
              <a:t>حدوث طفرات هروب فيروسية أقل في المرحلة 2 من مراحل فايبيج (Fiebig) مقارنة بالمرحلة 5 أو الإصابات المزمنة إلى تحسين فرصة السيطرة بخلايا </a:t>
            </a:r>
            <a:r>
              <a:rPr lang="ar-EG" sz="2100" dirty="0" smtClean="0"/>
              <a:t>8</a:t>
            </a:r>
            <a:r>
              <a:rPr lang="ar" sz="2100" dirty="0" smtClean="0"/>
              <a:t>CD.</a:t>
            </a:r>
            <a:endParaRPr lang="ar" sz="2100" dirty="0"/>
          </a:p>
          <a:p>
            <a:pPr marL="0" indent="0" rtl="1">
              <a:buNone/>
            </a:pPr>
            <a:r>
              <a:rPr lang="ar" sz="2200" dirty="0" smtClean="0"/>
              <a:t>				</a:t>
            </a:r>
            <a:r>
              <a:rPr lang="ar" dirty="0" smtClean="0"/>
              <a:t>															</a:t>
            </a:r>
            <a:endParaRPr lang="en-GB" sz="1575" dirty="0"/>
          </a:p>
        </p:txBody>
      </p:sp>
      <p:sp>
        <p:nvSpPr>
          <p:cNvPr id="5" name="Rectangle 4">
            <a:hlinkClick r:id="rId3" action="ppaction://hlinksldjump"/>
            <a:extLst>
              <a:ext uri="{FF2B5EF4-FFF2-40B4-BE49-F238E27FC236}">
                <a16:creationId xmlns:a16="http://schemas.microsoft.com/office/drawing/2014/main" id="{BE974C20-C3FE-43EE-A4A0-493FAA70B6FE}"/>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
        <p:nvSpPr>
          <p:cNvPr id="6" name="TextBox 5">
            <a:extLst>
              <a:ext uri="{FF2B5EF4-FFF2-40B4-BE49-F238E27FC236}">
                <a16:creationId xmlns:a16="http://schemas.microsoft.com/office/drawing/2014/main" id="{5C88C826-1B05-45A2-89D3-9AF00609BF93}"/>
              </a:ext>
            </a:extLst>
          </p:cNvPr>
          <p:cNvSpPr txBox="1"/>
          <p:nvPr/>
        </p:nvSpPr>
        <p:spPr>
          <a:xfrm>
            <a:off x="7843644" y="6165304"/>
            <a:ext cx="1300356" cy="253916"/>
          </a:xfrm>
          <a:prstGeom prst="rect">
            <a:avLst/>
          </a:prstGeom>
          <a:noFill/>
        </p:spPr>
        <p:txBody>
          <a:bodyPr wrap="none" rtlCol="0">
            <a:spAutoFit/>
          </a:bodyPr>
          <a:lstStyle/>
          <a:p>
            <a:pPr rtl="0"/>
            <a:r>
              <a:rPr lang="fr" sz="1050" dirty="0">
                <a:latin typeface="Arial" panose="020B0604020202020204" pitchFamily="34" charset="0"/>
                <a:cs typeface="Arial" panose="020B0604020202020204" pitchFamily="34" charset="0"/>
                <a:hlinkClick r:id="rId4"/>
              </a:rPr>
              <a:t>Frater, WEPL0104</a:t>
            </a:r>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9690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705696"/>
            <a:ext cx="7435523" cy="278687"/>
          </a:xfrm>
        </p:spPr>
        <p:txBody>
          <a:bodyPr rtlCol="1">
            <a:normAutofit fontScale="90000"/>
          </a:bodyPr>
          <a:lstStyle/>
          <a:p>
            <a:pPr algn="r" rtl="1"/>
            <a:r>
              <a:rPr lang="ar" sz="2200" b="1" dirty="0">
                <a:solidFill>
                  <a:srgbClr val="E0001B"/>
                </a:solidFill>
              </a:rPr>
              <a:t>العدوى الأولية</a:t>
            </a:r>
            <a:r>
              <a:rPr lang="en-US" sz="2700" dirty="0"/>
              <a:t/>
            </a:r>
            <a:br>
              <a:rPr lang="en-US" sz="2700" dirty="0"/>
            </a:br>
            <a:r>
              <a:rPr lang="ar" sz="3300" b="1" dirty="0"/>
              <a:t>استجابات خلايا CTL المخصصة لفيروس HIV في المرضى الذين عولجوا مبكرًا</a:t>
            </a:r>
          </a:p>
        </p:txBody>
      </p:sp>
      <p:sp>
        <p:nvSpPr>
          <p:cNvPr id="4" name="Title 1">
            <a:extLst>
              <a:ext uri="{FF2B5EF4-FFF2-40B4-BE49-F238E27FC236}">
                <a16:creationId xmlns:a16="http://schemas.microsoft.com/office/drawing/2014/main" id="{5F85CF5C-3711-1748-98E5-29711AF50A98}"/>
              </a:ext>
            </a:extLst>
          </p:cNvPr>
          <p:cNvSpPr txBox="1">
            <a:spLocks/>
          </p:cNvSpPr>
          <p:nvPr/>
        </p:nvSpPr>
        <p:spPr>
          <a:xfrm>
            <a:off x="535534" y="4810541"/>
            <a:ext cx="8350652" cy="1423203"/>
          </a:xfrm>
          <a:prstGeom prst="rect">
            <a:avLst/>
          </a:prstGeom>
        </p:spPr>
        <p:txBody>
          <a:bodyPr vert="horz" lIns="68580" tIns="34290" rIns="68580" bIns="34290" rtlCol="1" anchor="ctr">
            <a:normAutofit lnSpcReduction="10000"/>
          </a:bodyPr>
          <a:lstStyle>
            <a:lvl1pPr algn="ctr" defTabSz="457200" rtl="1"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pPr marL="257175" indent="-257175" algn="r">
              <a:buFont typeface="Arial" panose="020B0604020202020204" pitchFamily="34" charset="0"/>
              <a:buChar char="•"/>
            </a:pPr>
            <a:r>
              <a:rPr lang="ar" sz="1350" b="0" kern="0" dirty="0">
                <a:solidFill>
                  <a:schemeClr val="tx1"/>
                </a:solidFill>
                <a:latin typeface="Arial" panose="020B0604020202020204" pitchFamily="34" charset="0"/>
              </a:rPr>
              <a:t>تحليل استجابة الخلايا التائية </a:t>
            </a:r>
            <a:r>
              <a:rPr lang="ar-EG" sz="1350" b="0" kern="0" dirty="0" smtClean="0">
                <a:solidFill>
                  <a:schemeClr val="tx1"/>
                </a:solidFill>
                <a:latin typeface="Arial" panose="020B0604020202020204" pitchFamily="34" charset="0"/>
              </a:rPr>
              <a:t>8</a:t>
            </a:r>
            <a:r>
              <a:rPr lang="ar" sz="1350" b="0" kern="0" dirty="0" smtClean="0">
                <a:solidFill>
                  <a:schemeClr val="tx1"/>
                </a:solidFill>
                <a:latin typeface="Arial" panose="020B0604020202020204" pitchFamily="34" charset="0"/>
              </a:rPr>
              <a:t>CD </a:t>
            </a:r>
            <a:r>
              <a:rPr lang="ar" sz="1350" b="0" kern="0" dirty="0">
                <a:solidFill>
                  <a:schemeClr val="tx1"/>
                </a:solidFill>
                <a:latin typeface="Arial" panose="020B0604020202020204" pitchFamily="34" charset="0"/>
              </a:rPr>
              <a:t>المخصصة لفيروس HIV في 34 مصابًا بفيروس HIV ممن بدأوا العلاج بمضادات الفيروسات </a:t>
            </a:r>
            <a:r>
              <a:rPr lang="ar-EG" sz="1350" b="0" kern="0" dirty="0" err="1" smtClean="0">
                <a:solidFill>
                  <a:schemeClr val="tx1"/>
                </a:solidFill>
                <a:latin typeface="Arial" panose="020B0604020202020204" pitchFamily="34" charset="0"/>
              </a:rPr>
              <a:t>القهقرية</a:t>
            </a:r>
            <a:r>
              <a:rPr lang="ar" sz="1350" b="0" kern="0" dirty="0" smtClean="0">
                <a:solidFill>
                  <a:schemeClr val="tx1"/>
                </a:solidFill>
                <a:latin typeface="Arial" panose="020B0604020202020204" pitchFamily="34" charset="0"/>
              </a:rPr>
              <a:t> </a:t>
            </a:r>
            <a:r>
              <a:rPr lang="ar" sz="1350" b="0" kern="0" dirty="0">
                <a:solidFill>
                  <a:schemeClr val="tx1"/>
                </a:solidFill>
                <a:latin typeface="Arial" panose="020B0604020202020204" pitchFamily="34" charset="0"/>
              </a:rPr>
              <a:t>خلال العدوى الحادة في الدراسة </a:t>
            </a:r>
            <a:r>
              <a:rPr lang="en-US" sz="1350" b="0" kern="0" dirty="0">
                <a:solidFill>
                  <a:schemeClr val="tx1"/>
                </a:solidFill>
                <a:latin typeface="Arial" panose="020B0604020202020204" pitchFamily="34" charset="0"/>
              </a:rPr>
              <a:t>RV254 </a:t>
            </a:r>
            <a:r>
              <a:rPr lang="ar-EG" sz="1350" b="0" kern="0" dirty="0" smtClean="0">
                <a:solidFill>
                  <a:schemeClr val="tx1"/>
                </a:solidFill>
                <a:latin typeface="Arial" panose="020B0604020202020204" pitchFamily="34" charset="0"/>
              </a:rPr>
              <a:t> </a:t>
            </a:r>
            <a:r>
              <a:rPr lang="ar" sz="1350" b="0" kern="0" dirty="0" smtClean="0">
                <a:solidFill>
                  <a:schemeClr val="tx1"/>
                </a:solidFill>
                <a:latin typeface="Arial" panose="020B0604020202020204" pitchFamily="34" charset="0"/>
              </a:rPr>
              <a:t>و12 </a:t>
            </a:r>
            <a:r>
              <a:rPr lang="ar" sz="1350" b="0" kern="0" dirty="0">
                <a:solidFill>
                  <a:schemeClr val="tx1"/>
                </a:solidFill>
                <a:latin typeface="Arial" panose="020B0604020202020204" pitchFamily="34" charset="0"/>
              </a:rPr>
              <a:t>مصابًا بفيروس HIV في مجموعة Thai SEARCH المتجانسة ممن بدؤوا العلاج خلال العدوى المزمنة.</a:t>
            </a:r>
          </a:p>
          <a:p>
            <a:pPr marL="257175" indent="-257175" algn="r" rtl="1">
              <a:buFont typeface="Arial" panose="020B0604020202020204" pitchFamily="34" charset="0"/>
              <a:buChar char="•"/>
            </a:pPr>
            <a:r>
              <a:rPr lang="ar" sz="1350" b="0" kern="0" dirty="0">
                <a:solidFill>
                  <a:schemeClr val="tx1"/>
                </a:solidFill>
                <a:latin typeface="Arial" panose="020B0604020202020204" pitchFamily="34" charset="0"/>
              </a:rPr>
              <a:t>كان معدل ظهور الخلايا التائية </a:t>
            </a:r>
            <a:r>
              <a:rPr lang="ar-EG" sz="1350" b="0" kern="0" dirty="0" smtClean="0">
                <a:solidFill>
                  <a:schemeClr val="tx1"/>
                </a:solidFill>
                <a:latin typeface="Arial" panose="020B0604020202020204" pitchFamily="34" charset="0"/>
              </a:rPr>
              <a:t>8</a:t>
            </a:r>
            <a:r>
              <a:rPr lang="ar" sz="1350" b="0" kern="0" dirty="0" smtClean="0">
                <a:solidFill>
                  <a:schemeClr val="tx1"/>
                </a:solidFill>
                <a:latin typeface="Arial" panose="020B0604020202020204" pitchFamily="34" charset="0"/>
              </a:rPr>
              <a:t>CD </a:t>
            </a:r>
            <a:r>
              <a:rPr lang="ar" sz="1350" b="0" kern="0" dirty="0">
                <a:solidFill>
                  <a:schemeClr val="tx1"/>
                </a:solidFill>
                <a:latin typeface="Arial" panose="020B0604020202020204" pitchFamily="34" charset="0"/>
              </a:rPr>
              <a:t>المخصصة لفيروس HIV لدى الأشخاص الذين عولجوا من المراحل فايبيج 1 وفايبيج 2-5 من عدوى HIV الحادة أقل بصورة ملحوظة منه لدى الذين عولجوا من عدوى HIV المزمنة.</a:t>
            </a:r>
          </a:p>
          <a:p>
            <a:pPr marL="257175" indent="-257175" algn="r" rtl="1">
              <a:buFont typeface="Arial" panose="020B0604020202020204" pitchFamily="34" charset="0"/>
              <a:buChar char="•"/>
            </a:pPr>
            <a:r>
              <a:rPr lang="ar" sz="1350" b="0" kern="0" dirty="0">
                <a:solidFill>
                  <a:schemeClr val="tx1"/>
                </a:solidFill>
                <a:latin typeface="Arial" panose="020B0604020202020204" pitchFamily="34" charset="0"/>
              </a:rPr>
              <a:t>لكن العلاج المبكر بمضادات الفيروسات </a:t>
            </a:r>
            <a:r>
              <a:rPr lang="ar-EG" sz="1350" b="0" kern="0" dirty="0" err="1" smtClean="0">
                <a:solidFill>
                  <a:schemeClr val="tx1"/>
                </a:solidFill>
                <a:latin typeface="Arial" panose="020B0604020202020204" pitchFamily="34" charset="0"/>
              </a:rPr>
              <a:t>القهقرية</a:t>
            </a:r>
            <a:r>
              <a:rPr lang="ar" sz="1350" b="0" kern="0" dirty="0" smtClean="0">
                <a:solidFill>
                  <a:schemeClr val="tx1"/>
                </a:solidFill>
                <a:latin typeface="Arial" panose="020B0604020202020204" pitchFamily="34" charset="0"/>
              </a:rPr>
              <a:t> </a:t>
            </a:r>
            <a:r>
              <a:rPr lang="ar" sz="1350" b="0" kern="0" dirty="0">
                <a:solidFill>
                  <a:schemeClr val="tx1"/>
                </a:solidFill>
                <a:latin typeface="Arial" panose="020B0604020202020204" pitchFamily="34" charset="0"/>
              </a:rPr>
              <a:t>في عدوى HIV الحادة عزز من حدوث تمايز للخلايا التائية +CD8 الذاكرة المعمرة والتي تتمتع بقدرة توسعية وتسميميه أعلى بعد استدعائها من تلك الموجودة لدى الأشخاص الذين عولجوا من عدوى مزمنة.</a:t>
            </a:r>
          </a:p>
          <a:p>
            <a:pPr marL="257175" indent="-257175" algn="l" rtl="1">
              <a:buFont typeface="Arial" panose="020B0604020202020204" pitchFamily="34" charset="0"/>
              <a:buChar char="•"/>
            </a:pPr>
            <a:endParaRPr lang="en-US" sz="1350" b="0" dirty="0">
              <a:solidFill>
                <a:schemeClr val="tx1"/>
              </a:solidFill>
              <a:latin typeface="Arial" panose="020B0604020202020204" pitchFamily="34" charset="0"/>
            </a:endParaRPr>
          </a:p>
        </p:txBody>
      </p:sp>
      <p:grpSp>
        <p:nvGrpSpPr>
          <p:cNvPr id="5" name="Group 4">
            <a:extLst>
              <a:ext uri="{FF2B5EF4-FFF2-40B4-BE49-F238E27FC236}">
                <a16:creationId xmlns:a16="http://schemas.microsoft.com/office/drawing/2014/main" id="{51D2B21C-D0EC-9D4E-826C-8A76BDD0DE49}"/>
              </a:ext>
            </a:extLst>
          </p:cNvPr>
          <p:cNvGrpSpPr/>
          <p:nvPr/>
        </p:nvGrpSpPr>
        <p:grpSpPr>
          <a:xfrm>
            <a:off x="3428523" y="3260705"/>
            <a:ext cx="849136" cy="872348"/>
            <a:chOff x="7659677" y="1653273"/>
            <a:chExt cx="1132181" cy="1163131"/>
          </a:xfrm>
        </p:grpSpPr>
        <p:sp>
          <p:nvSpPr>
            <p:cNvPr id="6" name="Oval 5">
              <a:extLst>
                <a:ext uri="{FF2B5EF4-FFF2-40B4-BE49-F238E27FC236}">
                  <a16:creationId xmlns:a16="http://schemas.microsoft.com/office/drawing/2014/main" id="{04189CAF-6161-B240-AF01-293D4D7E7EA9}"/>
                </a:ext>
              </a:extLst>
            </p:cNvPr>
            <p:cNvSpPr/>
            <p:nvPr/>
          </p:nvSpPr>
          <p:spPr>
            <a:xfrm>
              <a:off x="7659679" y="1724084"/>
              <a:ext cx="139071" cy="139071"/>
            </a:xfrm>
            <a:prstGeom prst="ellipse">
              <a:avLst/>
            </a:prstGeom>
            <a:solidFill>
              <a:srgbClr val="FFD479"/>
            </a:solid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sz="1350"/>
            </a:p>
          </p:txBody>
        </p:sp>
        <p:sp>
          <p:nvSpPr>
            <p:cNvPr id="7" name="Oval 6">
              <a:extLst>
                <a:ext uri="{FF2B5EF4-FFF2-40B4-BE49-F238E27FC236}">
                  <a16:creationId xmlns:a16="http://schemas.microsoft.com/office/drawing/2014/main" id="{61531624-CABB-E941-BCA1-65EE4069612B}"/>
                </a:ext>
              </a:extLst>
            </p:cNvPr>
            <p:cNvSpPr/>
            <p:nvPr/>
          </p:nvSpPr>
          <p:spPr>
            <a:xfrm>
              <a:off x="7659678" y="1933950"/>
              <a:ext cx="139071" cy="139071"/>
            </a:xfrm>
            <a:prstGeom prst="ellipse">
              <a:avLst/>
            </a:prstGeom>
            <a:solidFill>
              <a:srgbClr val="FF9300"/>
            </a:solid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sz="1350"/>
            </a:p>
          </p:txBody>
        </p:sp>
        <p:sp>
          <p:nvSpPr>
            <p:cNvPr id="8" name="Oval 7">
              <a:extLst>
                <a:ext uri="{FF2B5EF4-FFF2-40B4-BE49-F238E27FC236}">
                  <a16:creationId xmlns:a16="http://schemas.microsoft.com/office/drawing/2014/main" id="{71AD13BB-69D5-9B40-95CA-2364AB069606}"/>
                </a:ext>
              </a:extLst>
            </p:cNvPr>
            <p:cNvSpPr/>
            <p:nvPr/>
          </p:nvSpPr>
          <p:spPr>
            <a:xfrm>
              <a:off x="7659677" y="2143816"/>
              <a:ext cx="139071" cy="139071"/>
            </a:xfrm>
            <a:prstGeom prst="ellipse">
              <a:avLst/>
            </a:prstGeom>
            <a:solidFill>
              <a:srgbClr val="FF2600"/>
            </a:solid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sz="1350"/>
            </a:p>
          </p:txBody>
        </p:sp>
        <p:sp>
          <p:nvSpPr>
            <p:cNvPr id="9" name="Oval 8">
              <a:extLst>
                <a:ext uri="{FF2B5EF4-FFF2-40B4-BE49-F238E27FC236}">
                  <a16:creationId xmlns:a16="http://schemas.microsoft.com/office/drawing/2014/main" id="{FA450F6A-1F14-CA44-B552-198A020EF067}"/>
                </a:ext>
              </a:extLst>
            </p:cNvPr>
            <p:cNvSpPr/>
            <p:nvPr/>
          </p:nvSpPr>
          <p:spPr>
            <a:xfrm>
              <a:off x="7664234" y="2353682"/>
              <a:ext cx="139071" cy="139071"/>
            </a:xfrm>
            <a:prstGeom prst="ellipse">
              <a:avLst/>
            </a:prstGeom>
            <a:solidFill>
              <a:srgbClr val="941000"/>
            </a:solid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sz="1350"/>
            </a:p>
          </p:txBody>
        </p:sp>
        <p:sp>
          <p:nvSpPr>
            <p:cNvPr id="10" name="Oval 9">
              <a:extLst>
                <a:ext uri="{FF2B5EF4-FFF2-40B4-BE49-F238E27FC236}">
                  <a16:creationId xmlns:a16="http://schemas.microsoft.com/office/drawing/2014/main" id="{7D1D4202-07CE-FD4A-BA1C-F40C9C8DCDE0}"/>
                </a:ext>
              </a:extLst>
            </p:cNvPr>
            <p:cNvSpPr/>
            <p:nvPr/>
          </p:nvSpPr>
          <p:spPr>
            <a:xfrm>
              <a:off x="7659677" y="2563548"/>
              <a:ext cx="139071" cy="139071"/>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sz="1350"/>
            </a:p>
          </p:txBody>
        </p:sp>
        <p:sp>
          <p:nvSpPr>
            <p:cNvPr id="11" name="TextBox 10">
              <a:extLst>
                <a:ext uri="{FF2B5EF4-FFF2-40B4-BE49-F238E27FC236}">
                  <a16:creationId xmlns:a16="http://schemas.microsoft.com/office/drawing/2014/main" id="{6AA34A18-984B-9F47-BD7C-5E5265BD494A}"/>
                </a:ext>
              </a:extLst>
            </p:cNvPr>
            <p:cNvSpPr txBox="1"/>
            <p:nvPr/>
          </p:nvSpPr>
          <p:spPr>
            <a:xfrm>
              <a:off x="7752682" y="1653273"/>
              <a:ext cx="765595" cy="338555"/>
            </a:xfrm>
            <a:prstGeom prst="rect">
              <a:avLst/>
            </a:prstGeom>
            <a:noFill/>
          </p:spPr>
          <p:txBody>
            <a:bodyPr wrap="none" rtlCol="1">
              <a:spAutoFit/>
            </a:bodyPr>
            <a:lstStyle/>
            <a:p>
              <a:pPr rtl="1"/>
              <a:r>
                <a:rPr lang="ar" sz="1050"/>
                <a:t>فايبيج 1</a:t>
              </a:r>
            </a:p>
          </p:txBody>
        </p:sp>
        <p:sp>
          <p:nvSpPr>
            <p:cNvPr id="12" name="TextBox 11">
              <a:extLst>
                <a:ext uri="{FF2B5EF4-FFF2-40B4-BE49-F238E27FC236}">
                  <a16:creationId xmlns:a16="http://schemas.microsoft.com/office/drawing/2014/main" id="{C25237D8-76EC-C847-862C-42AE1B427FB8}"/>
                </a:ext>
              </a:extLst>
            </p:cNvPr>
            <p:cNvSpPr txBox="1"/>
            <p:nvPr/>
          </p:nvSpPr>
          <p:spPr>
            <a:xfrm>
              <a:off x="7752682" y="1859417"/>
              <a:ext cx="810479" cy="338555"/>
            </a:xfrm>
            <a:prstGeom prst="rect">
              <a:avLst/>
            </a:prstGeom>
            <a:noFill/>
          </p:spPr>
          <p:txBody>
            <a:bodyPr wrap="none" rtlCol="1">
              <a:spAutoFit/>
            </a:bodyPr>
            <a:lstStyle/>
            <a:p>
              <a:pPr rtl="1"/>
              <a:r>
                <a:rPr lang="ar" sz="1050"/>
                <a:t>فايبيج 2</a:t>
              </a:r>
            </a:p>
          </p:txBody>
        </p:sp>
        <p:sp>
          <p:nvSpPr>
            <p:cNvPr id="13" name="TextBox 12">
              <a:extLst>
                <a:ext uri="{FF2B5EF4-FFF2-40B4-BE49-F238E27FC236}">
                  <a16:creationId xmlns:a16="http://schemas.microsoft.com/office/drawing/2014/main" id="{868ABE3F-8CA3-7547-A869-5C344DC47D24}"/>
                </a:ext>
              </a:extLst>
            </p:cNvPr>
            <p:cNvSpPr txBox="1"/>
            <p:nvPr/>
          </p:nvSpPr>
          <p:spPr>
            <a:xfrm>
              <a:off x="7752684" y="2065561"/>
              <a:ext cx="855363" cy="338555"/>
            </a:xfrm>
            <a:prstGeom prst="rect">
              <a:avLst/>
            </a:prstGeom>
            <a:noFill/>
          </p:spPr>
          <p:txBody>
            <a:bodyPr wrap="none" rtlCol="1">
              <a:spAutoFit/>
            </a:bodyPr>
            <a:lstStyle/>
            <a:p>
              <a:pPr rtl="1"/>
              <a:r>
                <a:rPr lang="ar" sz="1050"/>
                <a:t>فايبيج 3</a:t>
              </a:r>
            </a:p>
          </p:txBody>
        </p:sp>
        <p:sp>
          <p:nvSpPr>
            <p:cNvPr id="14" name="TextBox 13">
              <a:extLst>
                <a:ext uri="{FF2B5EF4-FFF2-40B4-BE49-F238E27FC236}">
                  <a16:creationId xmlns:a16="http://schemas.microsoft.com/office/drawing/2014/main" id="{7CFF7299-BE06-0A47-BB68-B0598398D9C3}"/>
                </a:ext>
              </a:extLst>
            </p:cNvPr>
            <p:cNvSpPr txBox="1"/>
            <p:nvPr/>
          </p:nvSpPr>
          <p:spPr>
            <a:xfrm>
              <a:off x="7752684" y="2271705"/>
              <a:ext cx="1039174" cy="338555"/>
            </a:xfrm>
            <a:prstGeom prst="rect">
              <a:avLst/>
            </a:prstGeom>
            <a:noFill/>
          </p:spPr>
          <p:txBody>
            <a:bodyPr wrap="none" rtlCol="1">
              <a:spAutoFit/>
            </a:bodyPr>
            <a:lstStyle/>
            <a:p>
              <a:pPr rtl="1"/>
              <a:r>
                <a:rPr lang="ar" sz="1050"/>
                <a:t>فايبيج 4/5</a:t>
              </a:r>
            </a:p>
          </p:txBody>
        </p:sp>
        <p:sp>
          <p:nvSpPr>
            <p:cNvPr id="15" name="TextBox 14">
              <a:extLst>
                <a:ext uri="{FF2B5EF4-FFF2-40B4-BE49-F238E27FC236}">
                  <a16:creationId xmlns:a16="http://schemas.microsoft.com/office/drawing/2014/main" id="{A604204F-5787-7E4F-AFED-91BE432FB232}"/>
                </a:ext>
              </a:extLst>
            </p:cNvPr>
            <p:cNvSpPr txBox="1"/>
            <p:nvPr/>
          </p:nvSpPr>
          <p:spPr>
            <a:xfrm>
              <a:off x="7747280" y="2477849"/>
              <a:ext cx="804066" cy="338555"/>
            </a:xfrm>
            <a:prstGeom prst="rect">
              <a:avLst/>
            </a:prstGeom>
            <a:noFill/>
          </p:spPr>
          <p:txBody>
            <a:bodyPr wrap="none" rtlCol="1">
              <a:spAutoFit/>
            </a:bodyPr>
            <a:lstStyle/>
            <a:p>
              <a:pPr rtl="1"/>
              <a:r>
                <a:rPr lang="ar" sz="1050"/>
                <a:t>مزمنة</a:t>
              </a:r>
            </a:p>
          </p:txBody>
        </p:sp>
      </p:grpSp>
      <p:grpSp>
        <p:nvGrpSpPr>
          <p:cNvPr id="16" name="Group 15">
            <a:extLst>
              <a:ext uri="{FF2B5EF4-FFF2-40B4-BE49-F238E27FC236}">
                <a16:creationId xmlns:a16="http://schemas.microsoft.com/office/drawing/2014/main" id="{CAC5D575-B082-FE4B-9AE4-8316B5357936}"/>
              </a:ext>
            </a:extLst>
          </p:cNvPr>
          <p:cNvGrpSpPr/>
          <p:nvPr/>
        </p:nvGrpSpPr>
        <p:grpSpPr>
          <a:xfrm>
            <a:off x="805558" y="2409293"/>
            <a:ext cx="2717868" cy="2340510"/>
            <a:chOff x="6140173" y="1925595"/>
            <a:chExt cx="3623824" cy="3120680"/>
          </a:xfrm>
        </p:grpSpPr>
        <p:pic>
          <p:nvPicPr>
            <p:cNvPr id="17" name="Picture 16">
              <a:extLst>
                <a:ext uri="{FF2B5EF4-FFF2-40B4-BE49-F238E27FC236}">
                  <a16:creationId xmlns:a16="http://schemas.microsoft.com/office/drawing/2014/main" id="{B5CEC518-0E10-F44B-A639-CC41DEAFC55F}"/>
                </a:ext>
              </a:extLst>
            </p:cNvPr>
            <p:cNvPicPr>
              <a:picLocks noChangeAspect="1"/>
            </p:cNvPicPr>
            <p:nvPr/>
          </p:nvPicPr>
          <p:blipFill>
            <a:blip r:embed="rId3"/>
            <a:stretch>
              <a:fillRect/>
            </a:stretch>
          </p:blipFill>
          <p:spPr>
            <a:xfrm>
              <a:off x="6140173" y="2430075"/>
              <a:ext cx="3327400" cy="2616200"/>
            </a:xfrm>
            <a:prstGeom prst="rect">
              <a:avLst/>
            </a:prstGeom>
          </p:spPr>
        </p:pic>
        <p:sp>
          <p:nvSpPr>
            <p:cNvPr id="18" name="TextBox 17">
              <a:extLst>
                <a:ext uri="{FF2B5EF4-FFF2-40B4-BE49-F238E27FC236}">
                  <a16:creationId xmlns:a16="http://schemas.microsoft.com/office/drawing/2014/main" id="{6591A4D4-70DB-6F4C-99F2-F118999833F4}"/>
                </a:ext>
              </a:extLst>
            </p:cNvPr>
            <p:cNvSpPr txBox="1"/>
            <p:nvPr/>
          </p:nvSpPr>
          <p:spPr>
            <a:xfrm>
              <a:off x="6211613" y="1925595"/>
              <a:ext cx="3552384" cy="738664"/>
            </a:xfrm>
            <a:prstGeom prst="rect">
              <a:avLst/>
            </a:prstGeom>
            <a:noFill/>
            <a:ln w="952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rtlCol="1">
              <a:spAutoFit/>
            </a:bodyPr>
            <a:lstStyle/>
            <a:p>
              <a:pPr algn="ctr" rtl="1"/>
              <a:r>
                <a:rPr lang="ar" sz="1500" dirty="0">
                  <a:solidFill>
                    <a:schemeClr val="tx1"/>
                  </a:solidFill>
                </a:rPr>
                <a:t>خلايا تائية </a:t>
              </a:r>
              <a:r>
                <a:rPr lang="ar-EG" sz="1500" dirty="0" smtClean="0">
                  <a:solidFill>
                    <a:schemeClr val="tx1"/>
                  </a:solidFill>
                </a:rPr>
                <a:t>8</a:t>
              </a:r>
              <a:r>
                <a:rPr lang="ar" sz="1500" dirty="0" smtClean="0">
                  <a:solidFill>
                    <a:schemeClr val="tx1"/>
                  </a:solidFill>
                </a:rPr>
                <a:t>CD </a:t>
              </a:r>
              <a:r>
                <a:rPr lang="ar" sz="1500" dirty="0">
                  <a:solidFill>
                    <a:schemeClr val="tx1"/>
                  </a:solidFill>
                </a:rPr>
                <a:t>مخصصة لفيروس HIV معاد استدعاؤها</a:t>
              </a:r>
            </a:p>
          </p:txBody>
        </p:sp>
      </p:grpSp>
      <p:pic>
        <p:nvPicPr>
          <p:cNvPr id="19" name="Picture 18">
            <a:extLst>
              <a:ext uri="{FF2B5EF4-FFF2-40B4-BE49-F238E27FC236}">
                <a16:creationId xmlns:a16="http://schemas.microsoft.com/office/drawing/2014/main" id="{6224D81B-8E60-894E-9DAE-6BB16CC32818}"/>
              </a:ext>
            </a:extLst>
          </p:cNvPr>
          <p:cNvPicPr>
            <a:picLocks noChangeAspect="1"/>
          </p:cNvPicPr>
          <p:nvPr/>
        </p:nvPicPr>
        <p:blipFill>
          <a:blip r:embed="rId4"/>
          <a:stretch>
            <a:fillRect/>
          </a:stretch>
        </p:blipFill>
        <p:spPr>
          <a:xfrm>
            <a:off x="4474829" y="2672914"/>
            <a:ext cx="2581820" cy="2076889"/>
          </a:xfrm>
          <a:prstGeom prst="rect">
            <a:avLst/>
          </a:prstGeom>
        </p:spPr>
      </p:pic>
      <p:grpSp>
        <p:nvGrpSpPr>
          <p:cNvPr id="20" name="Group 19">
            <a:extLst>
              <a:ext uri="{FF2B5EF4-FFF2-40B4-BE49-F238E27FC236}">
                <a16:creationId xmlns:a16="http://schemas.microsoft.com/office/drawing/2014/main" id="{93A74C0A-B695-4D40-B5A0-05969E609830}"/>
              </a:ext>
            </a:extLst>
          </p:cNvPr>
          <p:cNvGrpSpPr/>
          <p:nvPr/>
        </p:nvGrpSpPr>
        <p:grpSpPr>
          <a:xfrm>
            <a:off x="7253819" y="3296741"/>
            <a:ext cx="849136" cy="872348"/>
            <a:chOff x="7659677" y="1653273"/>
            <a:chExt cx="1132181" cy="1163131"/>
          </a:xfrm>
        </p:grpSpPr>
        <p:sp>
          <p:nvSpPr>
            <p:cNvPr id="21" name="Oval 20">
              <a:extLst>
                <a:ext uri="{FF2B5EF4-FFF2-40B4-BE49-F238E27FC236}">
                  <a16:creationId xmlns:a16="http://schemas.microsoft.com/office/drawing/2014/main" id="{2685F740-A3F2-4A49-8413-E6A81A7DA565}"/>
                </a:ext>
              </a:extLst>
            </p:cNvPr>
            <p:cNvSpPr/>
            <p:nvPr/>
          </p:nvSpPr>
          <p:spPr>
            <a:xfrm>
              <a:off x="7659679" y="1724084"/>
              <a:ext cx="139071" cy="139071"/>
            </a:xfrm>
            <a:prstGeom prst="ellipse">
              <a:avLst/>
            </a:prstGeom>
            <a:solidFill>
              <a:srgbClr val="FFD479"/>
            </a:solid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sz="1350"/>
            </a:p>
          </p:txBody>
        </p:sp>
        <p:sp>
          <p:nvSpPr>
            <p:cNvPr id="22" name="Oval 21">
              <a:extLst>
                <a:ext uri="{FF2B5EF4-FFF2-40B4-BE49-F238E27FC236}">
                  <a16:creationId xmlns:a16="http://schemas.microsoft.com/office/drawing/2014/main" id="{787EBC63-22EB-3846-AB0E-1D4FC8051857}"/>
                </a:ext>
              </a:extLst>
            </p:cNvPr>
            <p:cNvSpPr/>
            <p:nvPr/>
          </p:nvSpPr>
          <p:spPr>
            <a:xfrm>
              <a:off x="7659678" y="1933950"/>
              <a:ext cx="139071" cy="139071"/>
            </a:xfrm>
            <a:prstGeom prst="ellipse">
              <a:avLst/>
            </a:prstGeom>
            <a:solidFill>
              <a:srgbClr val="FF9300"/>
            </a:solid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sz="1350"/>
            </a:p>
          </p:txBody>
        </p:sp>
        <p:sp>
          <p:nvSpPr>
            <p:cNvPr id="23" name="Oval 22">
              <a:extLst>
                <a:ext uri="{FF2B5EF4-FFF2-40B4-BE49-F238E27FC236}">
                  <a16:creationId xmlns:a16="http://schemas.microsoft.com/office/drawing/2014/main" id="{980E11F1-D8E1-4D44-B4E0-1EA4E3642DDC}"/>
                </a:ext>
              </a:extLst>
            </p:cNvPr>
            <p:cNvSpPr/>
            <p:nvPr/>
          </p:nvSpPr>
          <p:spPr>
            <a:xfrm>
              <a:off x="7659677" y="2143816"/>
              <a:ext cx="139071" cy="139071"/>
            </a:xfrm>
            <a:prstGeom prst="ellipse">
              <a:avLst/>
            </a:prstGeom>
            <a:solidFill>
              <a:srgbClr val="FF2600"/>
            </a:solid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sz="1350"/>
            </a:p>
          </p:txBody>
        </p:sp>
        <p:sp>
          <p:nvSpPr>
            <p:cNvPr id="24" name="Oval 23">
              <a:extLst>
                <a:ext uri="{FF2B5EF4-FFF2-40B4-BE49-F238E27FC236}">
                  <a16:creationId xmlns:a16="http://schemas.microsoft.com/office/drawing/2014/main" id="{E99C1867-55DB-2B4C-B4D3-6B31ABB7344B}"/>
                </a:ext>
              </a:extLst>
            </p:cNvPr>
            <p:cNvSpPr/>
            <p:nvPr/>
          </p:nvSpPr>
          <p:spPr>
            <a:xfrm>
              <a:off x="7664234" y="2353682"/>
              <a:ext cx="139071" cy="139071"/>
            </a:xfrm>
            <a:prstGeom prst="ellipse">
              <a:avLst/>
            </a:prstGeom>
            <a:solidFill>
              <a:srgbClr val="941000"/>
            </a:solid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sz="1350"/>
            </a:p>
          </p:txBody>
        </p:sp>
        <p:sp>
          <p:nvSpPr>
            <p:cNvPr id="25" name="Oval 24">
              <a:extLst>
                <a:ext uri="{FF2B5EF4-FFF2-40B4-BE49-F238E27FC236}">
                  <a16:creationId xmlns:a16="http://schemas.microsoft.com/office/drawing/2014/main" id="{348C2216-7424-5241-B748-B1D7F41BC5F0}"/>
                </a:ext>
              </a:extLst>
            </p:cNvPr>
            <p:cNvSpPr/>
            <p:nvPr/>
          </p:nvSpPr>
          <p:spPr>
            <a:xfrm>
              <a:off x="7659677" y="2563548"/>
              <a:ext cx="139071" cy="139071"/>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sz="1350"/>
            </a:p>
          </p:txBody>
        </p:sp>
        <p:sp>
          <p:nvSpPr>
            <p:cNvPr id="26" name="TextBox 25">
              <a:extLst>
                <a:ext uri="{FF2B5EF4-FFF2-40B4-BE49-F238E27FC236}">
                  <a16:creationId xmlns:a16="http://schemas.microsoft.com/office/drawing/2014/main" id="{AB1206E1-8B93-1649-A115-E920564C70AB}"/>
                </a:ext>
              </a:extLst>
            </p:cNvPr>
            <p:cNvSpPr txBox="1"/>
            <p:nvPr/>
          </p:nvSpPr>
          <p:spPr>
            <a:xfrm>
              <a:off x="7752682" y="1653273"/>
              <a:ext cx="765595" cy="338555"/>
            </a:xfrm>
            <a:prstGeom prst="rect">
              <a:avLst/>
            </a:prstGeom>
            <a:noFill/>
          </p:spPr>
          <p:txBody>
            <a:bodyPr wrap="none" rtlCol="1">
              <a:spAutoFit/>
            </a:bodyPr>
            <a:lstStyle/>
            <a:p>
              <a:pPr rtl="1"/>
              <a:r>
                <a:rPr lang="ar" sz="1050"/>
                <a:t>فايبيج 1</a:t>
              </a:r>
            </a:p>
          </p:txBody>
        </p:sp>
        <p:sp>
          <p:nvSpPr>
            <p:cNvPr id="27" name="TextBox 26">
              <a:extLst>
                <a:ext uri="{FF2B5EF4-FFF2-40B4-BE49-F238E27FC236}">
                  <a16:creationId xmlns:a16="http://schemas.microsoft.com/office/drawing/2014/main" id="{100CFF75-BD09-8440-BD9F-622879848F65}"/>
                </a:ext>
              </a:extLst>
            </p:cNvPr>
            <p:cNvSpPr txBox="1"/>
            <p:nvPr/>
          </p:nvSpPr>
          <p:spPr>
            <a:xfrm>
              <a:off x="7752682" y="1859417"/>
              <a:ext cx="810479" cy="338555"/>
            </a:xfrm>
            <a:prstGeom prst="rect">
              <a:avLst/>
            </a:prstGeom>
            <a:noFill/>
          </p:spPr>
          <p:txBody>
            <a:bodyPr wrap="none" rtlCol="1">
              <a:spAutoFit/>
            </a:bodyPr>
            <a:lstStyle/>
            <a:p>
              <a:pPr rtl="1"/>
              <a:r>
                <a:rPr lang="ar" sz="1050"/>
                <a:t>فايبيج 2</a:t>
              </a:r>
            </a:p>
          </p:txBody>
        </p:sp>
        <p:sp>
          <p:nvSpPr>
            <p:cNvPr id="28" name="TextBox 27">
              <a:extLst>
                <a:ext uri="{FF2B5EF4-FFF2-40B4-BE49-F238E27FC236}">
                  <a16:creationId xmlns:a16="http://schemas.microsoft.com/office/drawing/2014/main" id="{D06BED82-3BEA-074E-B31C-BA1AB4DDD820}"/>
                </a:ext>
              </a:extLst>
            </p:cNvPr>
            <p:cNvSpPr txBox="1"/>
            <p:nvPr/>
          </p:nvSpPr>
          <p:spPr>
            <a:xfrm>
              <a:off x="7752684" y="2065561"/>
              <a:ext cx="855363" cy="338555"/>
            </a:xfrm>
            <a:prstGeom prst="rect">
              <a:avLst/>
            </a:prstGeom>
            <a:noFill/>
          </p:spPr>
          <p:txBody>
            <a:bodyPr wrap="none" rtlCol="1">
              <a:spAutoFit/>
            </a:bodyPr>
            <a:lstStyle/>
            <a:p>
              <a:pPr rtl="1"/>
              <a:r>
                <a:rPr lang="ar" sz="1050"/>
                <a:t>فايبيج 3</a:t>
              </a:r>
            </a:p>
          </p:txBody>
        </p:sp>
        <p:sp>
          <p:nvSpPr>
            <p:cNvPr id="29" name="TextBox 28">
              <a:extLst>
                <a:ext uri="{FF2B5EF4-FFF2-40B4-BE49-F238E27FC236}">
                  <a16:creationId xmlns:a16="http://schemas.microsoft.com/office/drawing/2014/main" id="{25D69AF6-5F2A-8D4A-AF70-6E34FC753462}"/>
                </a:ext>
              </a:extLst>
            </p:cNvPr>
            <p:cNvSpPr txBox="1"/>
            <p:nvPr/>
          </p:nvSpPr>
          <p:spPr>
            <a:xfrm>
              <a:off x="7752684" y="2271705"/>
              <a:ext cx="1039174" cy="338555"/>
            </a:xfrm>
            <a:prstGeom prst="rect">
              <a:avLst/>
            </a:prstGeom>
            <a:noFill/>
          </p:spPr>
          <p:txBody>
            <a:bodyPr wrap="none" rtlCol="1">
              <a:spAutoFit/>
            </a:bodyPr>
            <a:lstStyle/>
            <a:p>
              <a:pPr rtl="1"/>
              <a:r>
                <a:rPr lang="ar" sz="1050"/>
                <a:t>فايبيج 4/5</a:t>
              </a:r>
            </a:p>
          </p:txBody>
        </p:sp>
        <p:sp>
          <p:nvSpPr>
            <p:cNvPr id="30" name="TextBox 29">
              <a:extLst>
                <a:ext uri="{FF2B5EF4-FFF2-40B4-BE49-F238E27FC236}">
                  <a16:creationId xmlns:a16="http://schemas.microsoft.com/office/drawing/2014/main" id="{82A87FE1-80FF-F445-9951-1B448839A43A}"/>
                </a:ext>
              </a:extLst>
            </p:cNvPr>
            <p:cNvSpPr txBox="1"/>
            <p:nvPr/>
          </p:nvSpPr>
          <p:spPr>
            <a:xfrm>
              <a:off x="7747280" y="2477849"/>
              <a:ext cx="804066" cy="338555"/>
            </a:xfrm>
            <a:prstGeom prst="rect">
              <a:avLst/>
            </a:prstGeom>
            <a:noFill/>
          </p:spPr>
          <p:txBody>
            <a:bodyPr wrap="none" rtlCol="1">
              <a:spAutoFit/>
            </a:bodyPr>
            <a:lstStyle/>
            <a:p>
              <a:pPr rtl="1"/>
              <a:r>
                <a:rPr lang="ar" sz="1050"/>
                <a:t>مزمنة</a:t>
              </a:r>
            </a:p>
          </p:txBody>
        </p:sp>
      </p:grpSp>
      <p:sp>
        <p:nvSpPr>
          <p:cNvPr id="31" name="TextBox 30">
            <a:extLst>
              <a:ext uri="{FF2B5EF4-FFF2-40B4-BE49-F238E27FC236}">
                <a16:creationId xmlns:a16="http://schemas.microsoft.com/office/drawing/2014/main" id="{33C54270-2EBE-9848-B7D6-C8A382A0F8F9}"/>
              </a:ext>
            </a:extLst>
          </p:cNvPr>
          <p:cNvSpPr txBox="1"/>
          <p:nvPr/>
        </p:nvSpPr>
        <p:spPr>
          <a:xfrm>
            <a:off x="5076056" y="2195336"/>
            <a:ext cx="1849709" cy="553998"/>
          </a:xfrm>
          <a:prstGeom prst="rect">
            <a:avLst/>
          </a:prstGeom>
          <a:noFill/>
          <a:ln>
            <a:solidFill>
              <a:schemeClr val="tx1"/>
            </a:solidFill>
          </a:ln>
        </p:spPr>
        <p:txBody>
          <a:bodyPr wrap="square" rtlCol="1">
            <a:spAutoFit/>
          </a:bodyPr>
          <a:lstStyle/>
          <a:p>
            <a:pPr rtl="1"/>
            <a:r>
              <a:rPr lang="ar" sz="1500"/>
              <a:t>عدد الخلايا المطلق في الدم المحيطي</a:t>
            </a:r>
          </a:p>
        </p:txBody>
      </p:sp>
      <p:sp>
        <p:nvSpPr>
          <p:cNvPr id="34" name="Title 1">
            <a:extLst>
              <a:ext uri="{FF2B5EF4-FFF2-40B4-BE49-F238E27FC236}">
                <a16:creationId xmlns:a16="http://schemas.microsoft.com/office/drawing/2014/main" id="{93D8CF8D-9EF3-4647-AC5E-06A255026BA8}"/>
              </a:ext>
            </a:extLst>
          </p:cNvPr>
          <p:cNvSpPr txBox="1">
            <a:spLocks/>
          </p:cNvSpPr>
          <p:nvPr/>
        </p:nvSpPr>
        <p:spPr>
          <a:xfrm>
            <a:off x="467544" y="1409235"/>
            <a:ext cx="8350652" cy="768261"/>
          </a:xfrm>
          <a:prstGeom prst="rect">
            <a:avLst/>
          </a:prstGeom>
        </p:spPr>
        <p:txBody>
          <a:bodyPr vert="horz" lIns="68580" tIns="34290" rIns="68580" bIns="34290" rtlCol="1" anchor="ctr">
            <a:normAutofit/>
          </a:bodyPr>
          <a:lstStyle>
            <a:lvl1pPr algn="ctr" defTabSz="457200" rtl="1"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pPr marL="257175" indent="-257175" algn="r" rtl="1">
              <a:buFont typeface="Arial" panose="020B0604020202020204" pitchFamily="34" charset="0"/>
              <a:buChar char="•"/>
            </a:pPr>
            <a:r>
              <a:rPr lang="ar" sz="1350" b="0" dirty="0">
                <a:solidFill>
                  <a:schemeClr val="tx1"/>
                </a:solidFill>
                <a:latin typeface="Arial" panose="020B0604020202020204" pitchFamily="34" charset="0"/>
              </a:rPr>
              <a:t>تتمتع خلايا </a:t>
            </a:r>
            <a:r>
              <a:rPr lang="ar-EG" sz="1350" b="0" dirty="0" smtClean="0">
                <a:solidFill>
                  <a:schemeClr val="tx1"/>
                </a:solidFill>
                <a:latin typeface="Arial" panose="020B0604020202020204" pitchFamily="34" charset="0"/>
              </a:rPr>
              <a:t>8</a:t>
            </a:r>
            <a:r>
              <a:rPr lang="ar" sz="1350" b="0" dirty="0" smtClean="0">
                <a:solidFill>
                  <a:schemeClr val="tx1"/>
                </a:solidFill>
                <a:latin typeface="Arial" panose="020B0604020202020204" pitchFamily="34" charset="0"/>
              </a:rPr>
              <a:t>CD </a:t>
            </a:r>
            <a:r>
              <a:rPr lang="ar" sz="1350" b="0" dirty="0">
                <a:solidFill>
                  <a:schemeClr val="tx1"/>
                </a:solidFill>
                <a:latin typeface="Arial" panose="020B0604020202020204" pitchFamily="34" charset="0"/>
              </a:rPr>
              <a:t>المخصصة لفيروس HIV من الأشخاص الذين عولجوا خلال العدوى الحادة بقدرات قتل فائقة لكن الأعداد المطلقة للخلايا أقل من تلك المأخوذة من الأشخاص الذين عولجوا خلال العدوى المزمنة.</a:t>
            </a:r>
          </a:p>
        </p:txBody>
      </p:sp>
      <p:sp>
        <p:nvSpPr>
          <p:cNvPr id="35" name="Rectangle 34">
            <a:hlinkClick r:id="rId5" action="ppaction://hlinksldjump"/>
            <a:extLst>
              <a:ext uri="{FF2B5EF4-FFF2-40B4-BE49-F238E27FC236}">
                <a16:creationId xmlns:a16="http://schemas.microsoft.com/office/drawing/2014/main" id="{D47C0DEF-F7A3-411E-BC11-6646655E9D21}"/>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
        <p:nvSpPr>
          <p:cNvPr id="36" name="TextBox 35">
            <a:extLst>
              <a:ext uri="{FF2B5EF4-FFF2-40B4-BE49-F238E27FC236}">
                <a16:creationId xmlns:a16="http://schemas.microsoft.com/office/drawing/2014/main" id="{8FE4FF0B-49D2-524C-ABED-D10E9B67D076}"/>
              </a:ext>
            </a:extLst>
          </p:cNvPr>
          <p:cNvSpPr txBox="1"/>
          <p:nvPr/>
        </p:nvSpPr>
        <p:spPr>
          <a:xfrm>
            <a:off x="6095351" y="6194793"/>
            <a:ext cx="1645001" cy="253916"/>
          </a:xfrm>
          <a:prstGeom prst="rect">
            <a:avLst/>
          </a:prstGeom>
          <a:noFill/>
        </p:spPr>
        <p:txBody>
          <a:bodyPr wrap="none" rtlCol="0">
            <a:spAutoFit/>
          </a:bodyPr>
          <a:lstStyle/>
          <a:p>
            <a:pPr algn="r" rtl="0"/>
            <a:r>
              <a:rPr lang="fr" sz="1050" dirty="0">
                <a:latin typeface="Arial" panose="020B0604020202020204" pitchFamily="34" charset="0"/>
                <a:cs typeface="Arial" panose="020B0604020202020204" pitchFamily="34" charset="0"/>
                <a:hlinkClick r:id="rId6"/>
              </a:rPr>
              <a:t>Trautmann, </a:t>
            </a:r>
            <a:r>
              <a:rPr lang="fr" sz="1050" dirty="0" smtClean="0">
                <a:latin typeface="Arial" panose="020B0604020202020204" pitchFamily="34" charset="0"/>
                <a:cs typeface="Arial" panose="020B0604020202020204" pitchFamily="34" charset="0"/>
                <a:hlinkClick r:id="rId6"/>
              </a:rPr>
              <a:t>WESY0204</a:t>
            </a:r>
            <a:r>
              <a:rPr lang="fr" sz="1050" dirty="0" smtClean="0">
                <a:latin typeface="Arial" panose="020B0604020202020204" pitchFamily="34" charset="0"/>
                <a:cs typeface="Arial" panose="020B0604020202020204" pitchFamily="34" charset="0"/>
              </a:rPr>
              <a:t>;</a:t>
            </a:r>
            <a:endParaRPr lang="fr" sz="1050"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2C3FB11B-538E-BF40-B26D-6A945084613B}"/>
              </a:ext>
            </a:extLst>
          </p:cNvPr>
          <p:cNvSpPr txBox="1"/>
          <p:nvPr/>
        </p:nvSpPr>
        <p:spPr>
          <a:xfrm>
            <a:off x="7579164" y="6194793"/>
            <a:ext cx="1529340" cy="253916"/>
          </a:xfrm>
          <a:prstGeom prst="rect">
            <a:avLst/>
          </a:prstGeom>
          <a:noFill/>
        </p:spPr>
        <p:txBody>
          <a:bodyPr wrap="square" rtlCol="0">
            <a:spAutoFit/>
          </a:bodyPr>
          <a:lstStyle/>
          <a:p>
            <a:pPr algn="r" rtl="0"/>
            <a:r>
              <a:rPr lang="fr" sz="1050" dirty="0">
                <a:latin typeface="Arial" panose="020B0604020202020204" pitchFamily="34" charset="0"/>
                <a:cs typeface="Arial" panose="020B0604020202020204" pitchFamily="34" charset="0"/>
                <a:hlinkClick r:id="rId7"/>
              </a:rPr>
              <a:t>Takata, </a:t>
            </a:r>
            <a:r>
              <a:rPr lang="fr" sz="1050" dirty="0" smtClean="0">
                <a:latin typeface="Arial" panose="020B0604020202020204" pitchFamily="34" charset="0"/>
                <a:cs typeface="Arial" panose="020B0604020202020204" pitchFamily="34" charset="0"/>
                <a:hlinkClick r:id="rId7"/>
              </a:rPr>
              <a:t>WEAA0205LB </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1655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C9BA8-9E5E-4883-A08B-A59A167DDBAA}"/>
              </a:ext>
            </a:extLst>
          </p:cNvPr>
          <p:cNvSpPr>
            <a:spLocks noGrp="1"/>
          </p:cNvSpPr>
          <p:nvPr>
            <p:ph type="title"/>
          </p:nvPr>
        </p:nvSpPr>
        <p:spPr>
          <a:xfrm>
            <a:off x="1227940" y="160337"/>
            <a:ext cx="7427168" cy="1143000"/>
          </a:xfrm>
        </p:spPr>
        <p:txBody>
          <a:bodyPr rtlCol="1">
            <a:normAutofit/>
          </a:bodyPr>
          <a:lstStyle/>
          <a:p>
            <a:pPr algn="r" rtl="1"/>
            <a:r>
              <a:rPr lang="ar" sz="3000" b="1" dirty="0"/>
              <a:t>خلفية علمية أساسية: معلومات هامة</a:t>
            </a:r>
          </a:p>
        </p:txBody>
      </p:sp>
      <p:sp>
        <p:nvSpPr>
          <p:cNvPr id="3" name="Content Placeholder 2">
            <a:extLst>
              <a:ext uri="{FF2B5EF4-FFF2-40B4-BE49-F238E27FC236}">
                <a16:creationId xmlns:a16="http://schemas.microsoft.com/office/drawing/2014/main" id="{C833FCA6-361C-4039-BFEB-167922C293DD}"/>
              </a:ext>
            </a:extLst>
          </p:cNvPr>
          <p:cNvSpPr>
            <a:spLocks noGrp="1"/>
          </p:cNvSpPr>
          <p:nvPr>
            <p:ph idx="1"/>
          </p:nvPr>
        </p:nvSpPr>
        <p:spPr/>
        <p:txBody>
          <a:bodyPr rtlCol="1">
            <a:normAutofit/>
          </a:bodyPr>
          <a:lstStyle/>
          <a:p>
            <a:pPr marL="0" indent="0" rtl="1">
              <a:buNone/>
            </a:pPr>
            <a:r>
              <a:rPr lang="ar" sz="1800" b="1" u="sng" dirty="0"/>
              <a:t>تطورات واعدة</a:t>
            </a:r>
            <a:r>
              <a:rPr lang="ar" sz="1800" b="1" dirty="0"/>
              <a:t> </a:t>
            </a:r>
          </a:p>
          <a:p>
            <a:pPr rtl="1"/>
            <a:r>
              <a:rPr lang="ar" sz="1800" dirty="0"/>
              <a:t>مجموعة </a:t>
            </a:r>
            <a:r>
              <a:rPr lang="ar-EG" sz="1800" dirty="0" smtClean="0"/>
              <a:t>جديدة </a:t>
            </a:r>
            <a:r>
              <a:rPr lang="ar" sz="1800" dirty="0" smtClean="0"/>
              <a:t>من </a:t>
            </a:r>
            <a:r>
              <a:rPr lang="ar" sz="1800" dirty="0"/>
              <a:t>العوامل العاكسة للكمون الجديدة</a:t>
            </a:r>
          </a:p>
          <a:p>
            <a:pPr rtl="1"/>
            <a:r>
              <a:rPr lang="ar" sz="1800" dirty="0"/>
              <a:t>طرق علاجية مناعية تجريبية جديدة لتعزيز الهدأة</a:t>
            </a:r>
          </a:p>
          <a:p>
            <a:r>
              <a:rPr lang="ar" sz="1800" dirty="0" smtClean="0"/>
              <a:t>مستقبِ</a:t>
            </a:r>
            <a:r>
              <a:rPr lang="ar-EG" sz="1800" dirty="0" smtClean="0"/>
              <a:t>لات</a:t>
            </a:r>
            <a:r>
              <a:rPr lang="ar" sz="1800" dirty="0" smtClean="0"/>
              <a:t> </a:t>
            </a:r>
            <a:r>
              <a:rPr lang="ar" sz="1800" dirty="0"/>
              <a:t>الإستروجين ألفا </a:t>
            </a:r>
            <a:r>
              <a:rPr lang="ar" sz="1800" dirty="0" smtClean="0"/>
              <a:t>(</a:t>
            </a:r>
            <a:r>
              <a:rPr lang="en-GB" sz="1800" dirty="0"/>
              <a:t>ESR-1</a:t>
            </a:r>
            <a:r>
              <a:rPr lang="ar" sz="1800" dirty="0" smtClean="0"/>
              <a:t>) </a:t>
            </a:r>
            <a:r>
              <a:rPr lang="ar" sz="1800" dirty="0"/>
              <a:t>هو هدف جذاب يمكن استغلاله في تصميم استراتيجيات علاجية لعكس الكمون.</a:t>
            </a:r>
          </a:p>
          <a:p>
            <a:pPr rtl="1"/>
            <a:r>
              <a:rPr lang="ar" sz="1800" dirty="0"/>
              <a:t>ربما يوفر علاج تعقيمي محتمل في أحد المسيطرين المتميزين </a:t>
            </a:r>
            <a:r>
              <a:rPr lang="ar-EG" sz="1800" dirty="0" smtClean="0"/>
              <a:t>أدلة أخرى </a:t>
            </a:r>
            <a:r>
              <a:rPr lang="ar" sz="1800" dirty="0" smtClean="0"/>
              <a:t>فيما </a:t>
            </a:r>
            <a:r>
              <a:rPr lang="ar" sz="1800" dirty="0"/>
              <a:t>يتعلق بالعوامل الفيروسية والمناعية التي تساهم في السيطرة التلقائية والتخلص من فيروس HIV.</a:t>
            </a:r>
          </a:p>
          <a:p>
            <a:pPr rtl="1"/>
            <a:endParaRPr lang="en-GB" sz="1800" dirty="0"/>
          </a:p>
          <a:p>
            <a:pPr marL="0" indent="0" rtl="1">
              <a:buNone/>
            </a:pPr>
            <a:r>
              <a:rPr lang="ar" sz="1800" b="1" u="sng" dirty="0"/>
              <a:t>التحديات</a:t>
            </a:r>
            <a:r>
              <a:rPr lang="ar" sz="1800" u="sng" dirty="0"/>
              <a:t> </a:t>
            </a:r>
          </a:p>
          <a:p>
            <a:pPr rtl="1"/>
            <a:r>
              <a:rPr lang="ar" sz="1800" dirty="0"/>
              <a:t>يتطلب التنوع الواسع في الأنسجة وأنواع الخلايا المكونة لمستودع فيروس HIV تفكيرًا جديدًا بشأن استراتيجيات عكس الكمون و’الصدمة والقتل الخاصة بالعلاج من فيروس HIV.</a:t>
            </a:r>
          </a:p>
        </p:txBody>
      </p:sp>
      <p:sp>
        <p:nvSpPr>
          <p:cNvPr id="4" name="Rectangle 3">
            <a:hlinkClick r:id="rId3" action="ppaction://hlinksldjump"/>
            <a:extLst>
              <a:ext uri="{FF2B5EF4-FFF2-40B4-BE49-F238E27FC236}">
                <a16:creationId xmlns:a16="http://schemas.microsoft.com/office/drawing/2014/main" id="{B90A91C2-F395-44F4-9213-FA72547E3CCA}"/>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Tree>
    <p:extLst>
      <p:ext uri="{BB962C8B-B14F-4D97-AF65-F5344CB8AC3E}">
        <p14:creationId xmlns:p14="http://schemas.microsoft.com/office/powerpoint/2010/main" val="2059542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97006" y="476672"/>
            <a:ext cx="6858000" cy="1113588"/>
          </a:xfrm>
          <a:prstGeom prst="rect">
            <a:avLst/>
          </a:prstGeom>
        </p:spPr>
        <p:txBody>
          <a:bodyPr vert="horz" lIns="68580" tIns="34290" rIns="68580" bIns="34290" rtlCol="1" anchor="ctr">
            <a:normAutofit/>
          </a:bodyPr>
          <a:lstStyle>
            <a:lvl1pPr algn="ctr" defTabSz="914400" rtl="1"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1"/>
            <a:r>
              <a:rPr lang="ar" sz="2625" b="1">
                <a:solidFill>
                  <a:srgbClr val="E0001B"/>
                </a:solidFill>
              </a:rPr>
              <a:t>المحتويات</a:t>
            </a:r>
          </a:p>
        </p:txBody>
      </p:sp>
      <p:sp>
        <p:nvSpPr>
          <p:cNvPr id="5" name="TextBox 4"/>
          <p:cNvSpPr txBox="1"/>
          <p:nvPr/>
        </p:nvSpPr>
        <p:spPr>
          <a:xfrm>
            <a:off x="1331640" y="1412776"/>
            <a:ext cx="6723366" cy="1815882"/>
          </a:xfrm>
          <a:prstGeom prst="rect">
            <a:avLst/>
          </a:prstGeom>
          <a:noFill/>
        </p:spPr>
        <p:txBody>
          <a:bodyPr wrap="square" rtlCol="1">
            <a:spAutoFit/>
          </a:bodyPr>
          <a:lstStyle/>
          <a:p>
            <a:pPr rtl="1"/>
            <a:r>
              <a:rPr lang="ar" sz="1600" dirty="0" smtClean="0">
                <a:latin typeface="Arial" panose="020B0604020202020204" pitchFamily="34" charset="0"/>
                <a:cs typeface="Arial" panose="020B0604020202020204" pitchFamily="34" charset="0"/>
              </a:rPr>
              <a:t>نظرة</a:t>
            </a:r>
            <a:r>
              <a:rPr lang="ar-EG" sz="1600" dirty="0" smtClean="0">
                <a:latin typeface="Arial" panose="020B0604020202020204" pitchFamily="34" charset="0"/>
                <a:cs typeface="Arial" panose="020B0604020202020204" pitchFamily="34" charset="0"/>
              </a:rPr>
              <a:t> عامة ..................................................................................................</a:t>
            </a:r>
            <a:r>
              <a:rPr lang="ar" sz="1600" dirty="0" smtClean="0">
                <a:latin typeface="Arial" panose="020B0604020202020204" pitchFamily="34" charset="0"/>
                <a:cs typeface="Arial" panose="020B0604020202020204" pitchFamily="34" charset="0"/>
              </a:rPr>
              <a:t>3</a:t>
            </a:r>
            <a:endParaRPr lang="ar-EG" sz="1600" dirty="0" smtClean="0">
              <a:latin typeface="Arial" panose="020B0604020202020204" pitchFamily="34" charset="0"/>
              <a:cs typeface="Arial" panose="020B0604020202020204" pitchFamily="34" charset="0"/>
            </a:endParaRPr>
          </a:p>
          <a:p>
            <a:pPr rtl="1"/>
            <a:r>
              <a:rPr lang="ar-EG" sz="1600" dirty="0" smtClean="0">
                <a:latin typeface="Arial" panose="020B0604020202020204" pitchFamily="34" charset="0"/>
                <a:cs typeface="Arial" panose="020B0604020202020204" pitchFamily="34" charset="0"/>
              </a:rPr>
              <a:t>المس</a:t>
            </a:r>
            <a:r>
              <a:rPr lang="ar" sz="1600" dirty="0" smtClean="0">
                <a:latin typeface="Arial" panose="020B0604020202020204" pitchFamily="34" charset="0"/>
                <a:cs typeface="Arial" panose="020B0604020202020204" pitchFamily="34" charset="0"/>
              </a:rPr>
              <a:t>تودعات الخلوية والنسيجية…………………</a:t>
            </a:r>
            <a:r>
              <a:rPr lang="ar-EG" sz="1600" dirty="0" smtClean="0">
                <a:latin typeface="Arial" panose="020B0604020202020204" pitchFamily="34" charset="0"/>
                <a:cs typeface="Arial" panose="020B0604020202020204" pitchFamily="34" charset="0"/>
              </a:rPr>
              <a:t>......</a:t>
            </a:r>
            <a:r>
              <a:rPr lang="ar" sz="1600" dirty="0" smtClean="0">
                <a:latin typeface="Arial" panose="020B0604020202020204" pitchFamily="34" charset="0"/>
                <a:cs typeface="Arial" panose="020B0604020202020204" pitchFamily="34" charset="0"/>
              </a:rPr>
              <a:t>……………………</a:t>
            </a:r>
            <a:r>
              <a:rPr lang="ar-EG" sz="1600" dirty="0" smtClean="0">
                <a:latin typeface="Arial" panose="020B0604020202020204" pitchFamily="34" charset="0"/>
                <a:cs typeface="Arial" panose="020B0604020202020204" pitchFamily="34" charset="0"/>
              </a:rPr>
              <a:t>...</a:t>
            </a:r>
            <a:r>
              <a:rPr lang="ar" sz="1600" dirty="0" smtClean="0">
                <a:latin typeface="Arial" panose="020B0604020202020204" pitchFamily="34" charset="0"/>
                <a:cs typeface="Arial" panose="020B0604020202020204" pitchFamily="34" charset="0"/>
              </a:rPr>
              <a:t>…</a:t>
            </a:r>
            <a:r>
              <a:rPr lang="ar-EG" sz="1600" dirty="0" smtClean="0">
                <a:latin typeface="Arial" panose="020B0604020202020204" pitchFamily="34" charset="0"/>
                <a:cs typeface="Arial" panose="020B0604020202020204" pitchFamily="34" charset="0"/>
              </a:rPr>
              <a:t>.....</a:t>
            </a:r>
            <a:r>
              <a:rPr lang="ar" sz="1600" dirty="0" smtClean="0">
                <a:latin typeface="Arial" panose="020B0604020202020204" pitchFamily="34" charset="0"/>
                <a:cs typeface="Arial" panose="020B0604020202020204" pitchFamily="34" charset="0"/>
              </a:rPr>
              <a:t>…4-8</a:t>
            </a:r>
          </a:p>
          <a:p>
            <a:pPr rtl="1"/>
            <a:r>
              <a:rPr lang="ar" sz="1600" dirty="0" smtClean="0">
                <a:latin typeface="Arial" panose="020B0604020202020204" pitchFamily="34" charset="0"/>
                <a:cs typeface="Arial" panose="020B0604020202020204" pitchFamily="34" charset="0"/>
              </a:rPr>
              <a:t>العوامل </a:t>
            </a:r>
            <a:r>
              <a:rPr lang="ar" sz="1600" dirty="0">
                <a:latin typeface="Arial" panose="020B0604020202020204" pitchFamily="34" charset="0"/>
                <a:cs typeface="Arial" panose="020B0604020202020204" pitchFamily="34" charset="0"/>
              </a:rPr>
              <a:t>العاكسة للكمون</a:t>
            </a:r>
            <a:r>
              <a:rPr lang="ar" sz="1600" dirty="0" smtClean="0">
                <a:latin typeface="Arial" panose="020B0604020202020204" pitchFamily="34" charset="0"/>
                <a:cs typeface="Arial" panose="020B0604020202020204" pitchFamily="34" charset="0"/>
              </a:rPr>
              <a:t>…..….……………</a:t>
            </a:r>
            <a:r>
              <a:rPr lang="ar-EG" sz="1600" dirty="0" smtClean="0">
                <a:latin typeface="Arial" panose="020B0604020202020204" pitchFamily="34" charset="0"/>
                <a:cs typeface="Arial" panose="020B0604020202020204" pitchFamily="34" charset="0"/>
              </a:rPr>
              <a:t>.............</a:t>
            </a:r>
            <a:r>
              <a:rPr lang="ar" sz="1600" dirty="0" smtClean="0">
                <a:latin typeface="Arial" panose="020B0604020202020204" pitchFamily="34" charset="0"/>
                <a:cs typeface="Arial" panose="020B0604020202020204" pitchFamily="34" charset="0"/>
              </a:rPr>
              <a:t>……………………</a:t>
            </a:r>
            <a:r>
              <a:rPr lang="ar-EG" sz="1600" dirty="0" smtClean="0">
                <a:latin typeface="Arial" panose="020B0604020202020204" pitchFamily="34" charset="0"/>
                <a:cs typeface="Arial" panose="020B0604020202020204" pitchFamily="34" charset="0"/>
              </a:rPr>
              <a:t>....</a:t>
            </a:r>
            <a:r>
              <a:rPr lang="ar" sz="1600" dirty="0" smtClean="0">
                <a:latin typeface="Arial" panose="020B0604020202020204" pitchFamily="34" charset="0"/>
                <a:cs typeface="Arial" panose="020B0604020202020204" pitchFamily="34" charset="0"/>
              </a:rPr>
              <a:t>……</a:t>
            </a:r>
            <a:r>
              <a:rPr lang="ar" sz="1600" dirty="0">
                <a:latin typeface="Arial" panose="020B0604020202020204" pitchFamily="34" charset="0"/>
                <a:cs typeface="Arial" panose="020B0604020202020204" pitchFamily="34" charset="0"/>
              </a:rPr>
              <a:t>9-10</a:t>
            </a:r>
          </a:p>
          <a:p>
            <a:pPr rtl="1"/>
            <a:r>
              <a:rPr lang="ar" sz="1600" dirty="0">
                <a:latin typeface="Arial" panose="020B0604020202020204" pitchFamily="34" charset="0"/>
                <a:cs typeface="Arial" panose="020B0604020202020204" pitchFamily="34" charset="0"/>
              </a:rPr>
              <a:t>الهدأة: تقارير حالة وعوامل لتعزيز الهدأة</a:t>
            </a:r>
            <a:r>
              <a:rPr lang="ar" sz="1600" dirty="0" smtClean="0">
                <a:latin typeface="Arial" panose="020B0604020202020204" pitchFamily="34" charset="0"/>
                <a:cs typeface="Arial" panose="020B0604020202020204" pitchFamily="34" charset="0"/>
              </a:rPr>
              <a:t>.………</a:t>
            </a:r>
            <a:r>
              <a:rPr lang="ar-EG" sz="1600" dirty="0" smtClean="0">
                <a:latin typeface="Arial" panose="020B0604020202020204" pitchFamily="34" charset="0"/>
                <a:cs typeface="Arial" panose="020B0604020202020204" pitchFamily="34" charset="0"/>
              </a:rPr>
              <a:t>...............................................</a:t>
            </a:r>
            <a:r>
              <a:rPr lang="ar" sz="1600" dirty="0" smtClean="0">
                <a:latin typeface="Arial" panose="020B0604020202020204" pitchFamily="34" charset="0"/>
                <a:cs typeface="Arial" panose="020B0604020202020204" pitchFamily="34" charset="0"/>
              </a:rPr>
              <a:t>.1</a:t>
            </a:r>
            <a:r>
              <a:rPr lang="ar-EG" sz="1600" dirty="0" smtClean="0">
                <a:latin typeface="Arial" panose="020B0604020202020204" pitchFamily="34" charset="0"/>
                <a:cs typeface="Arial" panose="020B0604020202020204" pitchFamily="34" charset="0"/>
              </a:rPr>
              <a:t>1</a:t>
            </a:r>
            <a:r>
              <a:rPr lang="ar" sz="1600" dirty="0" smtClean="0">
                <a:latin typeface="Arial" panose="020B0604020202020204" pitchFamily="34" charset="0"/>
                <a:cs typeface="Arial" panose="020B0604020202020204" pitchFamily="34" charset="0"/>
              </a:rPr>
              <a:t>-13</a:t>
            </a:r>
            <a:endParaRPr lang="ar" sz="1600" dirty="0">
              <a:latin typeface="Arial" panose="020B0604020202020204" pitchFamily="34" charset="0"/>
              <a:cs typeface="Arial" panose="020B0604020202020204" pitchFamily="34" charset="0"/>
            </a:endParaRPr>
          </a:p>
          <a:p>
            <a:pPr rtl="1"/>
            <a:r>
              <a:rPr lang="ar" sz="1600" dirty="0">
                <a:latin typeface="Arial" panose="020B0604020202020204" pitchFamily="34" charset="0"/>
                <a:cs typeface="Arial" panose="020B0604020202020204" pitchFamily="34" charset="0"/>
              </a:rPr>
              <a:t>التأثيرات الهرمونية على فيروس نقص </a:t>
            </a:r>
            <a:r>
              <a:rPr lang="ar" sz="1600" dirty="0" smtClean="0">
                <a:latin typeface="Arial" panose="020B0604020202020204" pitchFamily="34" charset="0"/>
                <a:cs typeface="Arial" panose="020B0604020202020204" pitchFamily="34" charset="0"/>
              </a:rPr>
              <a:t>المناعة</a:t>
            </a:r>
            <a:r>
              <a:rPr lang="ar-EG" sz="1600" dirty="0" smtClean="0">
                <a:latin typeface="Arial" panose="020B0604020202020204" pitchFamily="34" charset="0"/>
                <a:cs typeface="Arial" panose="020B0604020202020204" pitchFamily="34" charset="0"/>
              </a:rPr>
              <a:t> البشري............................................14-15  </a:t>
            </a:r>
            <a:r>
              <a:rPr lang="ar" sz="1600" dirty="0" smtClean="0">
                <a:latin typeface="Arial" panose="020B0604020202020204" pitchFamily="34" charset="0"/>
                <a:cs typeface="Arial" panose="020B0604020202020204" pitchFamily="34" charset="0"/>
              </a:rPr>
              <a:t>العدوى </a:t>
            </a:r>
            <a:r>
              <a:rPr lang="ar" sz="1600" dirty="0">
                <a:latin typeface="Arial" panose="020B0604020202020204" pitchFamily="34" charset="0"/>
                <a:cs typeface="Arial" panose="020B0604020202020204" pitchFamily="34" charset="0"/>
              </a:rPr>
              <a:t>الأولية</a:t>
            </a:r>
            <a:r>
              <a:rPr lang="ar" sz="1600" dirty="0" smtClean="0">
                <a:latin typeface="Arial" panose="020B0604020202020204" pitchFamily="34" charset="0"/>
                <a:cs typeface="Arial" panose="020B0604020202020204" pitchFamily="34" charset="0"/>
              </a:rPr>
              <a:t>..…………………………………………………</a:t>
            </a:r>
            <a:r>
              <a:rPr lang="ar-EG" sz="1600" dirty="0" smtClean="0">
                <a:latin typeface="Arial" panose="020B0604020202020204" pitchFamily="34" charset="0"/>
                <a:cs typeface="Arial" panose="020B0604020202020204" pitchFamily="34" charset="0"/>
              </a:rPr>
              <a:t>.......</a:t>
            </a:r>
            <a:r>
              <a:rPr lang="ar" sz="1600" dirty="0" smtClean="0">
                <a:latin typeface="Arial" panose="020B0604020202020204" pitchFamily="34" charset="0"/>
                <a:cs typeface="Arial" panose="020B0604020202020204" pitchFamily="34" charset="0"/>
              </a:rPr>
              <a:t>…</a:t>
            </a:r>
            <a:r>
              <a:rPr lang="ar-EG" sz="1600" dirty="0" smtClean="0">
                <a:latin typeface="Arial" panose="020B0604020202020204" pitchFamily="34" charset="0"/>
                <a:cs typeface="Arial" panose="020B0604020202020204" pitchFamily="34" charset="0"/>
              </a:rPr>
              <a:t>....</a:t>
            </a:r>
            <a:r>
              <a:rPr lang="ar" sz="1600" dirty="0" smtClean="0">
                <a:latin typeface="Arial" panose="020B0604020202020204" pitchFamily="34" charset="0"/>
                <a:cs typeface="Arial" panose="020B0604020202020204" pitchFamily="34" charset="0"/>
              </a:rPr>
              <a:t>….</a:t>
            </a:r>
            <a:r>
              <a:rPr lang="ar" sz="1600" dirty="0">
                <a:latin typeface="Arial" panose="020B0604020202020204" pitchFamily="34" charset="0"/>
                <a:cs typeface="Arial" panose="020B0604020202020204" pitchFamily="34" charset="0"/>
              </a:rPr>
              <a:t>16-17</a:t>
            </a:r>
          </a:p>
          <a:p>
            <a:pPr rtl="1"/>
            <a:r>
              <a:rPr lang="ar" sz="1600" dirty="0">
                <a:latin typeface="Arial" panose="020B0604020202020204" pitchFamily="34" charset="0"/>
                <a:cs typeface="Arial" panose="020B0604020202020204" pitchFamily="34" charset="0"/>
              </a:rPr>
              <a:t>معلومات هامة</a:t>
            </a:r>
            <a:r>
              <a:rPr lang="ar" sz="1600" dirty="0" smtClean="0">
                <a:latin typeface="Arial" panose="020B0604020202020204" pitchFamily="34" charset="0"/>
                <a:cs typeface="Arial" panose="020B0604020202020204" pitchFamily="34" charset="0"/>
              </a:rPr>
              <a:t>………………………………………………….…………</a:t>
            </a:r>
            <a:r>
              <a:rPr lang="ar-EG" sz="1600" dirty="0" smtClean="0">
                <a:latin typeface="Arial" panose="020B0604020202020204" pitchFamily="34" charset="0"/>
                <a:cs typeface="Arial" panose="020B0604020202020204" pitchFamily="34" charset="0"/>
              </a:rPr>
              <a:t>.....</a:t>
            </a:r>
            <a:r>
              <a:rPr lang="ar" sz="1600" dirty="0" smtClean="0">
                <a:latin typeface="Arial" panose="020B0604020202020204" pitchFamily="34" charset="0"/>
                <a:cs typeface="Arial" panose="020B0604020202020204" pitchFamily="34" charset="0"/>
              </a:rPr>
              <a:t>….  </a:t>
            </a:r>
            <a:r>
              <a:rPr lang="ar" sz="1600" dirty="0">
                <a:latin typeface="Arial" panose="020B0604020202020204" pitchFamily="34" charset="0"/>
                <a:cs typeface="Arial" panose="020B0604020202020204" pitchFamily="34" charset="0"/>
              </a:rPr>
              <a:t>18</a:t>
            </a:r>
          </a:p>
        </p:txBody>
      </p:sp>
    </p:spTree>
    <p:extLst>
      <p:ext uri="{BB962C8B-B14F-4D97-AF65-F5344CB8AC3E}">
        <p14:creationId xmlns:p14="http://schemas.microsoft.com/office/powerpoint/2010/main" val="2713050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hlinkClick r:id="rId3" action="ppaction://hlinksldjump"/>
          </p:cNvPr>
          <p:cNvSpPr/>
          <p:nvPr/>
        </p:nvSpPr>
        <p:spPr>
          <a:xfrm>
            <a:off x="6772621" y="1591369"/>
            <a:ext cx="1674186" cy="550334"/>
          </a:xfrm>
          <a:prstGeom prst="roundRect">
            <a:avLst/>
          </a:prstGeom>
          <a:solidFill>
            <a:srgbClr val="1A998C"/>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r>
              <a:rPr lang="ar" sz="1275" dirty="0">
                <a:solidFill>
                  <a:srgbClr val="FFFFFF"/>
                </a:solidFill>
                <a:latin typeface="Arial"/>
                <a:cs typeface="Arial"/>
              </a:rPr>
              <a:t>المستودعات الخلوية والنسيجية</a:t>
            </a:r>
          </a:p>
        </p:txBody>
      </p:sp>
      <p:sp>
        <p:nvSpPr>
          <p:cNvPr id="7" name="Rounded Rectangle 6">
            <a:hlinkClick r:id="rId3" action="ppaction://hlinksldjump"/>
          </p:cNvPr>
          <p:cNvSpPr/>
          <p:nvPr/>
        </p:nvSpPr>
        <p:spPr>
          <a:xfrm>
            <a:off x="5222235" y="1587609"/>
            <a:ext cx="1414465" cy="550334"/>
          </a:xfrm>
          <a:prstGeom prst="roundRect">
            <a:avLst/>
          </a:prstGeom>
          <a:solidFill>
            <a:schemeClr val="bg1">
              <a:lumMod val="8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rtl="1"/>
            <a:r>
              <a:rPr lang="ar" sz="1275" dirty="0">
                <a:solidFill>
                  <a:srgbClr val="000000"/>
                </a:solidFill>
                <a:latin typeface="Arial"/>
                <a:cs typeface="Arial"/>
              </a:rPr>
              <a:t>البلاعم</a:t>
            </a:r>
          </a:p>
        </p:txBody>
      </p:sp>
      <p:sp>
        <p:nvSpPr>
          <p:cNvPr id="8" name="Title 1"/>
          <p:cNvSpPr txBox="1">
            <a:spLocks/>
          </p:cNvSpPr>
          <p:nvPr/>
        </p:nvSpPr>
        <p:spPr>
          <a:xfrm>
            <a:off x="1143000" y="366170"/>
            <a:ext cx="6858000" cy="1113588"/>
          </a:xfrm>
          <a:prstGeom prst="rect">
            <a:avLst/>
          </a:prstGeom>
        </p:spPr>
        <p:txBody>
          <a:bodyPr vert="horz" lIns="68580" tIns="34290" rIns="68580" bIns="34290" rtlCol="1" anchor="ctr">
            <a:normAutofit/>
          </a:bodyPr>
          <a:lstStyle>
            <a:lvl1pPr algn="ctr" defTabSz="914400" rtl="1"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1"/>
            <a:r>
              <a:rPr lang="ar" sz="2625" b="1" dirty="0">
                <a:solidFill>
                  <a:srgbClr val="E0001B"/>
                </a:solidFill>
              </a:rPr>
              <a:t>نظرة عامة</a:t>
            </a:r>
          </a:p>
        </p:txBody>
      </p:sp>
      <p:sp>
        <p:nvSpPr>
          <p:cNvPr id="10" name="Rounded Rectangle 9">
            <a:hlinkClick r:id="rId4" action="ppaction://hlinksldjump"/>
          </p:cNvPr>
          <p:cNvSpPr/>
          <p:nvPr/>
        </p:nvSpPr>
        <p:spPr>
          <a:xfrm>
            <a:off x="6785603" y="2304941"/>
            <a:ext cx="1674186" cy="550334"/>
          </a:xfrm>
          <a:prstGeom prst="roundRect">
            <a:avLst/>
          </a:prstGeom>
          <a:solidFill>
            <a:srgbClr val="1A998C"/>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r>
              <a:rPr lang="ar" sz="1275" dirty="0">
                <a:solidFill>
                  <a:srgbClr val="FFFFFF"/>
                </a:solidFill>
                <a:latin typeface="Arial"/>
                <a:cs typeface="Arial"/>
              </a:rPr>
              <a:t>العوامل العاكسة للكمون</a:t>
            </a:r>
          </a:p>
        </p:txBody>
      </p:sp>
      <p:sp>
        <p:nvSpPr>
          <p:cNvPr id="11" name="Rounded Rectangle 10">
            <a:hlinkClick r:id="rId5" action="ppaction://hlinksldjump"/>
          </p:cNvPr>
          <p:cNvSpPr/>
          <p:nvPr/>
        </p:nvSpPr>
        <p:spPr>
          <a:xfrm>
            <a:off x="6772621" y="3029534"/>
            <a:ext cx="1674186" cy="571551"/>
          </a:xfrm>
          <a:prstGeom prst="roundRect">
            <a:avLst/>
          </a:prstGeom>
          <a:solidFill>
            <a:srgbClr val="1A998C"/>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r>
              <a:rPr lang="ar" sz="1275" dirty="0">
                <a:solidFill>
                  <a:srgbClr val="FFFFFF"/>
                </a:solidFill>
                <a:latin typeface="Arial"/>
                <a:cs typeface="Arial"/>
              </a:rPr>
              <a:t>الهدأة</a:t>
            </a:r>
          </a:p>
        </p:txBody>
      </p:sp>
      <p:sp>
        <p:nvSpPr>
          <p:cNvPr id="12" name="Rounded Rectangle 11">
            <a:hlinkClick r:id="rId6" action="ppaction://hlinksldjump"/>
          </p:cNvPr>
          <p:cNvSpPr/>
          <p:nvPr/>
        </p:nvSpPr>
        <p:spPr>
          <a:xfrm>
            <a:off x="6803651" y="3732736"/>
            <a:ext cx="1638089" cy="642472"/>
          </a:xfrm>
          <a:prstGeom prst="roundRect">
            <a:avLst/>
          </a:prstGeom>
          <a:solidFill>
            <a:srgbClr val="1A998C"/>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r>
              <a:rPr lang="ar" sz="1275" dirty="0">
                <a:solidFill>
                  <a:srgbClr val="FFFFFF"/>
                </a:solidFill>
                <a:latin typeface="Arial"/>
                <a:cs typeface="Arial"/>
              </a:rPr>
              <a:t>التأثيرات الهرمونية على فيروس نقص المناعة البشري</a:t>
            </a:r>
          </a:p>
        </p:txBody>
      </p:sp>
      <p:sp>
        <p:nvSpPr>
          <p:cNvPr id="13" name="Rounded Rectangle 12">
            <a:hlinkClick r:id="rId4" action="ppaction://hlinksldjump"/>
          </p:cNvPr>
          <p:cNvSpPr/>
          <p:nvPr/>
        </p:nvSpPr>
        <p:spPr>
          <a:xfrm>
            <a:off x="5222235" y="2319180"/>
            <a:ext cx="1413779" cy="550334"/>
          </a:xfrm>
          <a:prstGeom prst="roundRect">
            <a:avLst/>
          </a:prstGeom>
          <a:solidFill>
            <a:schemeClr val="bg1">
              <a:lumMod val="8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a:r>
              <a:rPr lang="en-US" sz="1200" dirty="0">
                <a:solidFill>
                  <a:srgbClr val="000000"/>
                </a:solidFill>
                <a:latin typeface="Arial"/>
                <a:cs typeface="Arial"/>
              </a:rPr>
              <a:t>AZD5582</a:t>
            </a:r>
            <a:endParaRPr lang="ar" sz="1200" dirty="0">
              <a:solidFill>
                <a:srgbClr val="000000"/>
              </a:solidFill>
              <a:latin typeface="Arial"/>
              <a:cs typeface="Arial"/>
            </a:endParaRPr>
          </a:p>
        </p:txBody>
      </p:sp>
      <p:sp>
        <p:nvSpPr>
          <p:cNvPr id="14" name="Rounded Rectangle 13">
            <a:hlinkClick r:id="rId7" action="ppaction://hlinksldjump"/>
          </p:cNvPr>
          <p:cNvSpPr/>
          <p:nvPr/>
        </p:nvSpPr>
        <p:spPr>
          <a:xfrm>
            <a:off x="6841173" y="4551236"/>
            <a:ext cx="1618616" cy="503555"/>
          </a:xfrm>
          <a:prstGeom prst="roundRect">
            <a:avLst/>
          </a:prstGeom>
          <a:solidFill>
            <a:srgbClr val="1A998C"/>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r>
              <a:rPr lang="ar" sz="1275" dirty="0">
                <a:solidFill>
                  <a:srgbClr val="FFFFFF"/>
                </a:solidFill>
                <a:latin typeface="Arial"/>
                <a:cs typeface="Arial"/>
              </a:rPr>
              <a:t>العدوى الأولية</a:t>
            </a:r>
          </a:p>
        </p:txBody>
      </p:sp>
      <p:sp>
        <p:nvSpPr>
          <p:cNvPr id="15" name="Rounded Rectangle 14">
            <a:hlinkClick r:id="rId8" action="ppaction://hlinksldjump"/>
          </p:cNvPr>
          <p:cNvSpPr/>
          <p:nvPr/>
        </p:nvSpPr>
        <p:spPr>
          <a:xfrm>
            <a:off x="3694671" y="1587609"/>
            <a:ext cx="1457724" cy="550334"/>
          </a:xfrm>
          <a:prstGeom prst="roundRect">
            <a:avLst/>
          </a:prstGeom>
          <a:solidFill>
            <a:schemeClr val="bg1">
              <a:lumMod val="8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rtl="1"/>
            <a:r>
              <a:rPr lang="ar" sz="1275" dirty="0">
                <a:solidFill>
                  <a:srgbClr val="000000"/>
                </a:solidFill>
                <a:latin typeface="Arial"/>
                <a:cs typeface="Arial"/>
              </a:rPr>
              <a:t>الخلايا التائية الساذجة </a:t>
            </a:r>
            <a:r>
              <a:rPr lang="ar" sz="1275" dirty="0" smtClean="0">
                <a:solidFill>
                  <a:srgbClr val="000000"/>
                </a:solidFill>
                <a:latin typeface="Arial"/>
                <a:cs typeface="Arial"/>
              </a:rPr>
              <a:t>+</a:t>
            </a:r>
            <a:r>
              <a:rPr lang="ar-EG" sz="1275" dirty="0" smtClean="0">
                <a:solidFill>
                  <a:srgbClr val="000000"/>
                </a:solidFill>
                <a:latin typeface="Arial"/>
                <a:cs typeface="Arial"/>
              </a:rPr>
              <a:t>4</a:t>
            </a:r>
            <a:r>
              <a:rPr lang="ar" sz="1275" dirty="0" smtClean="0">
                <a:solidFill>
                  <a:srgbClr val="000000"/>
                </a:solidFill>
                <a:latin typeface="Arial"/>
                <a:cs typeface="Arial"/>
              </a:rPr>
              <a:t>CD</a:t>
            </a:r>
            <a:endParaRPr lang="ar" sz="1275" dirty="0">
              <a:solidFill>
                <a:srgbClr val="000000"/>
              </a:solidFill>
              <a:latin typeface="Arial"/>
              <a:cs typeface="Arial"/>
            </a:endParaRPr>
          </a:p>
        </p:txBody>
      </p:sp>
      <p:sp>
        <p:nvSpPr>
          <p:cNvPr id="18" name="Rounded Rectangle 17">
            <a:hlinkClick r:id="rId9" action="ppaction://hlinksldjump"/>
          </p:cNvPr>
          <p:cNvSpPr/>
          <p:nvPr/>
        </p:nvSpPr>
        <p:spPr>
          <a:xfrm>
            <a:off x="3707248" y="2319180"/>
            <a:ext cx="1408152" cy="550334"/>
          </a:xfrm>
          <a:prstGeom prst="roundRect">
            <a:avLst/>
          </a:prstGeom>
          <a:solidFill>
            <a:schemeClr val="bg1">
              <a:lumMod val="8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rtl="1"/>
            <a:r>
              <a:rPr lang="ar" sz="1200">
                <a:solidFill>
                  <a:srgbClr val="000000"/>
                </a:solidFill>
                <a:latin typeface="Arial"/>
                <a:cs typeface="Arial"/>
              </a:rPr>
              <a:t>ناهض بروتين STING</a:t>
            </a:r>
          </a:p>
        </p:txBody>
      </p:sp>
      <p:sp>
        <p:nvSpPr>
          <p:cNvPr id="24" name="Rounded Rectangle 23">
            <a:hlinkClick r:id="rId5" action="ppaction://hlinksldjump"/>
          </p:cNvPr>
          <p:cNvSpPr/>
          <p:nvPr/>
        </p:nvSpPr>
        <p:spPr>
          <a:xfrm>
            <a:off x="5222235" y="3050751"/>
            <a:ext cx="1413779" cy="550334"/>
          </a:xfrm>
          <a:prstGeom prst="roundRect">
            <a:avLst/>
          </a:prstGeom>
          <a:solidFill>
            <a:schemeClr val="bg1">
              <a:lumMod val="8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r>
              <a:rPr lang="ar" sz="1275" dirty="0">
                <a:solidFill>
                  <a:srgbClr val="000000"/>
                </a:solidFill>
                <a:latin typeface="Arial"/>
                <a:cs typeface="Arial"/>
              </a:rPr>
              <a:t>مريض سان فرانسيسكو</a:t>
            </a:r>
          </a:p>
        </p:txBody>
      </p:sp>
      <p:sp>
        <p:nvSpPr>
          <p:cNvPr id="26" name="Rounded Rectangle 25">
            <a:hlinkClick r:id="rId10" action="ppaction://hlinksldjump"/>
          </p:cNvPr>
          <p:cNvSpPr/>
          <p:nvPr/>
        </p:nvSpPr>
        <p:spPr>
          <a:xfrm>
            <a:off x="3707247" y="3050751"/>
            <a:ext cx="1427501" cy="550334"/>
          </a:xfrm>
          <a:prstGeom prst="roundRect">
            <a:avLst/>
          </a:prstGeom>
          <a:solidFill>
            <a:schemeClr val="bg1">
              <a:lumMod val="8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r>
              <a:rPr lang="ar" sz="1275" dirty="0">
                <a:solidFill>
                  <a:srgbClr val="000000"/>
                </a:solidFill>
                <a:latin typeface="Arial"/>
                <a:cs typeface="Arial"/>
              </a:rPr>
              <a:t>فيساتوليمود، ناهض بروتين </a:t>
            </a:r>
            <a:r>
              <a:rPr lang="ar-EG" sz="1275" dirty="0" smtClean="0">
                <a:solidFill>
                  <a:srgbClr val="000000"/>
                </a:solidFill>
                <a:latin typeface="Arial"/>
                <a:cs typeface="Arial"/>
              </a:rPr>
              <a:t>7</a:t>
            </a:r>
            <a:r>
              <a:rPr lang="ar" sz="1275" dirty="0" smtClean="0">
                <a:solidFill>
                  <a:srgbClr val="000000"/>
                </a:solidFill>
                <a:latin typeface="Arial"/>
                <a:cs typeface="Arial"/>
              </a:rPr>
              <a:t>TLR</a:t>
            </a:r>
            <a:endParaRPr lang="ar" sz="1275" dirty="0">
              <a:solidFill>
                <a:srgbClr val="000000"/>
              </a:solidFill>
              <a:latin typeface="Arial"/>
              <a:cs typeface="Arial"/>
            </a:endParaRPr>
          </a:p>
        </p:txBody>
      </p:sp>
      <p:sp>
        <p:nvSpPr>
          <p:cNvPr id="29" name="Rounded Rectangle 28">
            <a:hlinkClick r:id="rId11" action="ppaction://hlinksldjump"/>
          </p:cNvPr>
          <p:cNvSpPr/>
          <p:nvPr/>
        </p:nvSpPr>
        <p:spPr>
          <a:xfrm>
            <a:off x="3694671" y="3722284"/>
            <a:ext cx="1445880" cy="652924"/>
          </a:xfrm>
          <a:prstGeom prst="roundRect">
            <a:avLst/>
          </a:prstGeom>
          <a:solidFill>
            <a:schemeClr val="bg1">
              <a:lumMod val="8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r>
              <a:rPr lang="ar" sz="1275" dirty="0">
                <a:solidFill>
                  <a:srgbClr val="000000"/>
                </a:solidFill>
                <a:latin typeface="Arial"/>
                <a:cs typeface="Arial"/>
              </a:rPr>
              <a:t>الإستروجين ومستودع فيروس نقص المناعة البشري</a:t>
            </a:r>
          </a:p>
        </p:txBody>
      </p:sp>
      <p:sp>
        <p:nvSpPr>
          <p:cNvPr id="30" name="Rounded Rectangle 29">
            <a:hlinkClick r:id="rId6" action="ppaction://hlinksldjump"/>
          </p:cNvPr>
          <p:cNvSpPr/>
          <p:nvPr/>
        </p:nvSpPr>
        <p:spPr>
          <a:xfrm>
            <a:off x="5204979" y="3735919"/>
            <a:ext cx="1497120" cy="658185"/>
          </a:xfrm>
          <a:prstGeom prst="roundRect">
            <a:avLst/>
          </a:prstGeom>
          <a:solidFill>
            <a:schemeClr val="bg1">
              <a:lumMod val="8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r>
              <a:rPr lang="ar" sz="1275" dirty="0">
                <a:solidFill>
                  <a:srgbClr val="000000"/>
                </a:solidFill>
                <a:latin typeface="Arial"/>
                <a:cs typeface="Arial"/>
              </a:rPr>
              <a:t>أسيتات ميدروكسي بروجستيرون (MPA) والميكروبيوم المهبلي</a:t>
            </a:r>
          </a:p>
        </p:txBody>
      </p:sp>
      <p:sp>
        <p:nvSpPr>
          <p:cNvPr id="33" name="Rounded Rectangle 32">
            <a:hlinkClick r:id="rId7" action="ppaction://hlinksldjump"/>
          </p:cNvPr>
          <p:cNvSpPr/>
          <p:nvPr/>
        </p:nvSpPr>
        <p:spPr>
          <a:xfrm>
            <a:off x="5204979" y="4551237"/>
            <a:ext cx="1473591" cy="550334"/>
          </a:xfrm>
          <a:prstGeom prst="roundRect">
            <a:avLst/>
          </a:prstGeom>
          <a:solidFill>
            <a:schemeClr val="bg1">
              <a:lumMod val="8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r>
              <a:rPr lang="ar" sz="1275" dirty="0">
                <a:solidFill>
                  <a:srgbClr val="000000"/>
                </a:solidFill>
                <a:latin typeface="Arial"/>
                <a:cs typeface="Arial"/>
              </a:rPr>
              <a:t>العلاج في العدوى الأولية</a:t>
            </a:r>
          </a:p>
        </p:txBody>
      </p:sp>
      <p:sp>
        <p:nvSpPr>
          <p:cNvPr id="2" name="Rectangle: Rounded Corners 1">
            <a:hlinkClick r:id="rId12" action="ppaction://hlinksldjump"/>
            <a:extLst>
              <a:ext uri="{FF2B5EF4-FFF2-40B4-BE49-F238E27FC236}">
                <a16:creationId xmlns:a16="http://schemas.microsoft.com/office/drawing/2014/main" id="{5071FF00-16A0-4F73-A13C-46D58B60C8D0}"/>
              </a:ext>
            </a:extLst>
          </p:cNvPr>
          <p:cNvSpPr/>
          <p:nvPr/>
        </p:nvSpPr>
        <p:spPr>
          <a:xfrm>
            <a:off x="2501444" y="1587609"/>
            <a:ext cx="1087282" cy="550334"/>
          </a:xfrm>
          <a:prstGeom prst="roundRect">
            <a:avLst/>
          </a:prstGeom>
          <a:solidFill>
            <a:schemeClr val="bg1">
              <a:lumMod val="85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 sz="1280" dirty="0">
                <a:solidFill>
                  <a:schemeClr val="tx1"/>
                </a:solidFill>
                <a:latin typeface="Arial" panose="020B0604020202020204" pitchFamily="34" charset="0"/>
                <a:cs typeface="Arial" panose="020B0604020202020204" pitchFamily="34" charset="0"/>
              </a:rPr>
              <a:t>النسيج الشحمي</a:t>
            </a:r>
          </a:p>
        </p:txBody>
      </p:sp>
      <p:sp>
        <p:nvSpPr>
          <p:cNvPr id="3" name="Rectangle: Rounded Corners 2">
            <a:hlinkClick r:id="rId13" action="ppaction://hlinksldjump"/>
            <a:extLst>
              <a:ext uri="{FF2B5EF4-FFF2-40B4-BE49-F238E27FC236}">
                <a16:creationId xmlns:a16="http://schemas.microsoft.com/office/drawing/2014/main" id="{FE19B3CE-B2CC-4FBE-A7E3-61D662A3AB25}"/>
              </a:ext>
            </a:extLst>
          </p:cNvPr>
          <p:cNvSpPr/>
          <p:nvPr/>
        </p:nvSpPr>
        <p:spPr>
          <a:xfrm>
            <a:off x="2363805" y="3029534"/>
            <a:ext cx="1255955" cy="550334"/>
          </a:xfrm>
          <a:prstGeom prst="roundRect">
            <a:avLst/>
          </a:prstGeom>
          <a:solidFill>
            <a:schemeClr val="bg1">
              <a:lumMod val="85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 sz="1280" dirty="0">
                <a:solidFill>
                  <a:schemeClr val="tx1"/>
                </a:solidFill>
                <a:latin typeface="Arial" panose="020B0604020202020204" pitchFamily="34" charset="0"/>
                <a:cs typeface="Arial" panose="020B0604020202020204" pitchFamily="34" charset="0"/>
              </a:rPr>
              <a:t>الأجسام المضادة واسعة التحييد</a:t>
            </a:r>
          </a:p>
        </p:txBody>
      </p:sp>
      <p:sp>
        <p:nvSpPr>
          <p:cNvPr id="4" name="Rectangle: Rounded Corners 3">
            <a:hlinkClick r:id="rId14" action="ppaction://hlinksldjump"/>
            <a:extLst>
              <a:ext uri="{FF2B5EF4-FFF2-40B4-BE49-F238E27FC236}">
                <a16:creationId xmlns:a16="http://schemas.microsoft.com/office/drawing/2014/main" id="{23AAA624-0F82-4865-8070-70EB5F18A7B3}"/>
              </a:ext>
            </a:extLst>
          </p:cNvPr>
          <p:cNvSpPr/>
          <p:nvPr/>
        </p:nvSpPr>
        <p:spPr>
          <a:xfrm>
            <a:off x="3707247" y="4551237"/>
            <a:ext cx="1420728" cy="550334"/>
          </a:xfrm>
          <a:prstGeom prst="roundRect">
            <a:avLst/>
          </a:prstGeom>
          <a:solidFill>
            <a:schemeClr val="bg1">
              <a:lumMod val="85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 sz="1280" dirty="0">
                <a:solidFill>
                  <a:schemeClr val="tx1"/>
                </a:solidFill>
                <a:latin typeface="Arial" panose="020B0604020202020204" pitchFamily="34" charset="0"/>
                <a:cs typeface="Arial" panose="020B0604020202020204" pitchFamily="34" charset="0"/>
              </a:rPr>
              <a:t>استجابات خلايا CTL الخاصة بفيروس نقص المناعة البشري</a:t>
            </a:r>
          </a:p>
        </p:txBody>
      </p:sp>
    </p:spTree>
    <p:extLst>
      <p:ext uri="{BB962C8B-B14F-4D97-AF65-F5344CB8AC3E}">
        <p14:creationId xmlns:p14="http://schemas.microsoft.com/office/powerpoint/2010/main" val="3464529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F192D6-E18C-4B9C-B369-92E06DFD03DF}"/>
              </a:ext>
            </a:extLst>
          </p:cNvPr>
          <p:cNvSpPr>
            <a:spLocks noGrp="1"/>
          </p:cNvSpPr>
          <p:nvPr>
            <p:ph sz="half" idx="1"/>
          </p:nvPr>
        </p:nvSpPr>
        <p:spPr>
          <a:xfrm>
            <a:off x="581674" y="2088409"/>
            <a:ext cx="4038600" cy="3860872"/>
          </a:xfrm>
        </p:spPr>
        <p:txBody>
          <a:bodyPr rtlCol="1">
            <a:normAutofit lnSpcReduction="10000"/>
          </a:bodyPr>
          <a:lstStyle/>
          <a:p>
            <a:pPr marL="0" indent="0" algn="ctr" defTabSz="257198">
              <a:spcBef>
                <a:spcPts val="0"/>
              </a:spcBef>
              <a:buNone/>
              <a:defRPr/>
            </a:pPr>
            <a:r>
              <a:rPr lang="ar" sz="1500" b="1" dirty="0">
                <a:solidFill>
                  <a:sysClr val="windowText" lastClr="000000"/>
                </a:solidFill>
              </a:rPr>
              <a:t>يستهدف فيروس نقص المناعة البشري-1 البلاعم الإحليلية (</a:t>
            </a:r>
            <a:r>
              <a:rPr lang="ar" sz="1500" b="1" dirty="0" smtClean="0">
                <a:solidFill>
                  <a:sysClr val="windowText" lastClr="000000"/>
                </a:solidFill>
              </a:rPr>
              <a:t>M</a:t>
            </a:r>
            <a:r>
              <a:rPr lang="ar" sz="1600" b="1" dirty="0"/>
              <a:t>f</a:t>
            </a:r>
            <a:r>
              <a:rPr lang="ar" sz="1500" b="1" dirty="0" smtClean="0">
                <a:solidFill>
                  <a:sysClr val="windowText" lastClr="000000"/>
                </a:solidFill>
              </a:rPr>
              <a:t>) </a:t>
            </a:r>
            <a:endParaRPr lang="ar" sz="1500" b="1" dirty="0">
              <a:solidFill>
                <a:sysClr val="windowText" lastClr="000000"/>
              </a:solidFill>
            </a:endParaRPr>
          </a:p>
          <a:p>
            <a:pPr marL="0" indent="0" algn="ctr" defTabSz="257198" rtl="1">
              <a:spcBef>
                <a:spcPts val="0"/>
              </a:spcBef>
              <a:buNone/>
              <a:defRPr/>
            </a:pPr>
            <a:r>
              <a:rPr lang="ar" sz="1500" b="1" dirty="0">
                <a:solidFill>
                  <a:sysClr val="windowText" lastClr="000000"/>
                </a:solidFill>
              </a:rPr>
              <a:t>وليس الخلايا التائية </a:t>
            </a:r>
          </a:p>
          <a:p>
            <a:pPr rtl="1"/>
            <a:endParaRPr lang="en-GB" dirty="0"/>
          </a:p>
        </p:txBody>
      </p:sp>
      <p:sp>
        <p:nvSpPr>
          <p:cNvPr id="4" name="Content Placeholder 3">
            <a:extLst>
              <a:ext uri="{FF2B5EF4-FFF2-40B4-BE49-F238E27FC236}">
                <a16:creationId xmlns:a16="http://schemas.microsoft.com/office/drawing/2014/main" id="{0EB604AA-EE1C-427F-9262-11280A1059EE}"/>
              </a:ext>
            </a:extLst>
          </p:cNvPr>
          <p:cNvSpPr>
            <a:spLocks noGrp="1"/>
          </p:cNvSpPr>
          <p:nvPr>
            <p:ph sz="half" idx="2"/>
          </p:nvPr>
        </p:nvSpPr>
        <p:spPr>
          <a:xfrm>
            <a:off x="4671978" y="2057402"/>
            <a:ext cx="4049123" cy="4120234"/>
          </a:xfrm>
        </p:spPr>
        <p:txBody>
          <a:bodyPr rtlCol="1">
            <a:normAutofit lnSpcReduction="10000"/>
          </a:bodyPr>
          <a:lstStyle/>
          <a:p>
            <a:pPr rtl="1"/>
            <a:r>
              <a:rPr lang="ar" sz="1350" dirty="0"/>
              <a:t>كان هناك جدل فيما مضى بشأن مدى وجود مستودع من فيروس نقص المناعة البشري في البلاعم الموجودة داخل الأنسجة </a:t>
            </a:r>
          </a:p>
          <a:p>
            <a:pPr rtl="1"/>
            <a:r>
              <a:rPr lang="ar" sz="1350" dirty="0"/>
              <a:t>أظهرت الأبحاث الحديثة باستخدام خلايا </a:t>
            </a:r>
            <a:r>
              <a:rPr lang="ar-EG" sz="1350" dirty="0" smtClean="0"/>
              <a:t>مجرى البول </a:t>
            </a:r>
            <a:r>
              <a:rPr lang="ar" sz="1350" dirty="0" smtClean="0"/>
              <a:t>أُخذت </a:t>
            </a:r>
            <a:r>
              <a:rPr lang="ar" sz="1350" dirty="0"/>
              <a:t>عيناتها بعد جراحة تغيير الجنس أن </a:t>
            </a:r>
            <a:r>
              <a:rPr lang="ar" sz="1350" b="1" dirty="0"/>
              <a:t>البلاعم الإحليلية</a:t>
            </a:r>
            <a:r>
              <a:rPr lang="ar" sz="1350" dirty="0"/>
              <a:t> تحتوي على حمض نووي لفيروس نقص المناعة البشري قادر على التناسخ</a:t>
            </a:r>
          </a:p>
          <a:p>
            <a:pPr rtl="1"/>
            <a:r>
              <a:rPr lang="ar" sz="1350" dirty="0"/>
              <a:t>أُخذت عينات من النسيج القضيبي من 20 مصابًا بفيروس نقص المناعة البشري للكشف عن الحمض النووي والحمض الريبوزي لفيروس نقص المناعة البشري</a:t>
            </a:r>
          </a:p>
          <a:p>
            <a:pPr rtl="1"/>
            <a:r>
              <a:rPr lang="ar" sz="1350" dirty="0"/>
              <a:t>تنتج البلاعم، وليس الخلايا التائية، في النسيج الإحليلي فيروس نقص المناعة البشري 1 </a:t>
            </a:r>
            <a:r>
              <a:rPr lang="ar" sz="1350" dirty="0" smtClean="0"/>
              <a:t>عند</a:t>
            </a:r>
            <a:r>
              <a:rPr lang="ar-EG" sz="1350" dirty="0" smtClean="0"/>
              <a:t> </a:t>
            </a:r>
            <a:r>
              <a:rPr lang="ar" sz="1350" dirty="0" smtClean="0"/>
              <a:t>إعادة </a:t>
            </a:r>
            <a:r>
              <a:rPr lang="ar" sz="1350" dirty="0"/>
              <a:t>تنشيطها بعديد السكاريد الشحمي LPS</a:t>
            </a:r>
          </a:p>
          <a:p>
            <a:pPr rtl="1"/>
            <a:r>
              <a:rPr lang="ar" sz="1350" dirty="0"/>
              <a:t>يكوّن فيروس نقص المناعة البشري الموجود بالبلاعم مستودعًا داخل النسيج المخاطي؛ في شكل تجمع مُعمِّر وقادر على التجدد الذاتي</a:t>
            </a:r>
          </a:p>
          <a:p>
            <a:pPr rtl="1"/>
            <a:r>
              <a:rPr lang="ar" sz="1350" dirty="0"/>
              <a:t>أظهرت دراسات حديثة أخرى أن فيروس نقص المناعة القردي يمكن أن يعاد تنشيطه من البلاعم الموجودة بالمخ والطحال والرئة، أما فيروس نقص المناعة البشري 1 يعاد تنشيطه من بلاعم الكبد</a:t>
            </a:r>
          </a:p>
          <a:p>
            <a:pPr marL="0" indent="0" rtl="1">
              <a:buNone/>
            </a:pPr>
            <a:r>
              <a:rPr lang="ar" sz="1050" dirty="0"/>
              <a:t>										</a:t>
            </a:r>
          </a:p>
        </p:txBody>
      </p:sp>
      <p:grpSp>
        <p:nvGrpSpPr>
          <p:cNvPr id="5" name="Group 4">
            <a:extLst>
              <a:ext uri="{FF2B5EF4-FFF2-40B4-BE49-F238E27FC236}">
                <a16:creationId xmlns:a16="http://schemas.microsoft.com/office/drawing/2014/main" id="{9150DFA6-38AA-4B03-AA60-CF5B65F6F750}"/>
              </a:ext>
            </a:extLst>
          </p:cNvPr>
          <p:cNvGrpSpPr/>
          <p:nvPr/>
        </p:nvGrpSpPr>
        <p:grpSpPr>
          <a:xfrm>
            <a:off x="251991" y="2962606"/>
            <a:ext cx="4175697" cy="2591303"/>
            <a:chOff x="4123608" y="2825348"/>
            <a:chExt cx="4338371" cy="2075597"/>
          </a:xfrm>
        </p:grpSpPr>
        <p:sp>
          <p:nvSpPr>
            <p:cNvPr id="6" name="Text Box 113">
              <a:extLst>
                <a:ext uri="{FF2B5EF4-FFF2-40B4-BE49-F238E27FC236}">
                  <a16:creationId xmlns:a16="http://schemas.microsoft.com/office/drawing/2014/main" id="{75B88340-7999-4FC7-B19F-F744FDB1B543}"/>
                </a:ext>
              </a:extLst>
            </p:cNvPr>
            <p:cNvSpPr txBox="1">
              <a:spLocks noChangeArrowheads="1"/>
            </p:cNvSpPr>
            <p:nvPr/>
          </p:nvSpPr>
          <p:spPr bwMode="auto">
            <a:xfrm>
              <a:off x="5739238" y="4685501"/>
              <a:ext cx="2067232" cy="215444"/>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none" rtlCol="1">
              <a:spAutoFit/>
            </a:bodyPr>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defTabSz="257198" rtl="1">
                <a:defRPr/>
              </a:pPr>
              <a:r>
                <a:rPr lang="ar" sz="450" b="1">
                  <a:solidFill>
                    <a:sysClr val="windowText" lastClr="000000"/>
                  </a:solidFill>
                  <a:latin typeface="Arial" charset="0"/>
                </a:rPr>
                <a:t>Ganor </a:t>
              </a:r>
              <a:r>
                <a:rPr lang="ar" sz="450" b="1" i="1">
                  <a:solidFill>
                    <a:sysClr val="windowText" lastClr="000000"/>
                  </a:solidFill>
                  <a:latin typeface="Arial" charset="0"/>
                </a:rPr>
                <a:t>Mucosal Immunol </a:t>
              </a:r>
              <a:r>
                <a:rPr lang="ar" sz="450" b="1">
                  <a:solidFill>
                    <a:sysClr val="windowText" lastClr="000000"/>
                  </a:solidFill>
                  <a:latin typeface="Arial" charset="0"/>
                </a:rPr>
                <a:t>2013; Real </a:t>
              </a:r>
              <a:r>
                <a:rPr lang="ar" sz="450" b="1" i="1">
                  <a:solidFill>
                    <a:sysClr val="windowText" lastClr="000000"/>
                  </a:solidFill>
                  <a:latin typeface="Arial" charset="0"/>
                </a:rPr>
                <a:t>Cell Rep </a:t>
              </a:r>
              <a:r>
                <a:rPr lang="ar" sz="450" b="1">
                  <a:solidFill>
                    <a:sysClr val="windowText" lastClr="000000"/>
                  </a:solidFill>
                  <a:latin typeface="Arial" charset="0"/>
                </a:rPr>
                <a:t>2018</a:t>
              </a:r>
            </a:p>
          </p:txBody>
        </p:sp>
        <p:sp>
          <p:nvSpPr>
            <p:cNvPr id="7" name="Text Box 75">
              <a:extLst>
                <a:ext uri="{FF2B5EF4-FFF2-40B4-BE49-F238E27FC236}">
                  <a16:creationId xmlns:a16="http://schemas.microsoft.com/office/drawing/2014/main" id="{720D6C86-3CD3-4C85-906D-21A599EC2EB3}"/>
                </a:ext>
              </a:extLst>
            </p:cNvPr>
            <p:cNvSpPr txBox="1">
              <a:spLocks noChangeArrowheads="1"/>
            </p:cNvSpPr>
            <p:nvPr/>
          </p:nvSpPr>
          <p:spPr bwMode="auto">
            <a:xfrm>
              <a:off x="4123608" y="2825348"/>
              <a:ext cx="4338371" cy="307776"/>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square" rtlCol="1">
              <a:spAutoFit/>
            </a:bodyPr>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algn="ctr" defTabSz="257198" rtl="1">
                <a:defRPr/>
              </a:pPr>
              <a:endParaRPr lang="en-US" sz="900" b="1" dirty="0">
                <a:solidFill>
                  <a:sysClr val="windowText" lastClr="000000"/>
                </a:solidFill>
                <a:latin typeface="Arial" charset="0"/>
                <a:cs typeface="Times New Roman" charset="0"/>
              </a:endParaRPr>
            </a:p>
          </p:txBody>
        </p:sp>
        <p:grpSp>
          <p:nvGrpSpPr>
            <p:cNvPr id="8" name="Group 7">
              <a:extLst>
                <a:ext uri="{FF2B5EF4-FFF2-40B4-BE49-F238E27FC236}">
                  <a16:creationId xmlns:a16="http://schemas.microsoft.com/office/drawing/2014/main" id="{EA59FD49-AA52-4CB8-8BF6-833A3B409CD5}"/>
                </a:ext>
              </a:extLst>
            </p:cNvPr>
            <p:cNvGrpSpPr/>
            <p:nvPr/>
          </p:nvGrpSpPr>
          <p:grpSpPr>
            <a:xfrm>
              <a:off x="5255963" y="2858285"/>
              <a:ext cx="2812907" cy="2006303"/>
              <a:chOff x="5473421" y="2807483"/>
              <a:chExt cx="2812907" cy="2006303"/>
            </a:xfrm>
          </p:grpSpPr>
          <p:sp>
            <p:nvSpPr>
              <p:cNvPr id="9" name="Freeform 122">
                <a:extLst>
                  <a:ext uri="{FF2B5EF4-FFF2-40B4-BE49-F238E27FC236}">
                    <a16:creationId xmlns:a16="http://schemas.microsoft.com/office/drawing/2014/main" id="{AEA61818-D1E3-4AC7-91ED-644CE49DF87F}"/>
                  </a:ext>
                </a:extLst>
              </p:cNvPr>
              <p:cNvSpPr>
                <a:spLocks noChangeAspect="1"/>
              </p:cNvSpPr>
              <p:nvPr/>
            </p:nvSpPr>
            <p:spPr bwMode="auto">
              <a:xfrm rot="5400000">
                <a:off x="6639348" y="3330504"/>
                <a:ext cx="257270" cy="176780"/>
              </a:xfrm>
              <a:custGeom>
                <a:avLst/>
                <a:gdLst>
                  <a:gd name="T0" fmla="*/ 0 w 216"/>
                  <a:gd name="T1" fmla="*/ 2147483647 h 124"/>
                  <a:gd name="T2" fmla="*/ 0 w 216"/>
                  <a:gd name="T3" fmla="*/ 2147483647 h 124"/>
                  <a:gd name="T4" fmla="*/ 0 w 216"/>
                  <a:gd name="T5" fmla="*/ 2147483647 h 124"/>
                  <a:gd name="T6" fmla="*/ 0 w 216"/>
                  <a:gd name="T7" fmla="*/ 2147483647 h 124"/>
                  <a:gd name="T8" fmla="*/ 2147483647 w 216"/>
                  <a:gd name="T9" fmla="*/ 2147483647 h 124"/>
                  <a:gd name="T10" fmla="*/ 2147483647 w 216"/>
                  <a:gd name="T11" fmla="*/ 2147483647 h 124"/>
                  <a:gd name="T12" fmla="*/ 2147483647 w 216"/>
                  <a:gd name="T13" fmla="*/ 2147483647 h 124"/>
                  <a:gd name="T14" fmla="*/ 2147483647 w 216"/>
                  <a:gd name="T15" fmla="*/ 2147483647 h 124"/>
                  <a:gd name="T16" fmla="*/ 2147483647 w 216"/>
                  <a:gd name="T17" fmla="*/ 2147483647 h 124"/>
                  <a:gd name="T18" fmla="*/ 2147483647 w 216"/>
                  <a:gd name="T19" fmla="*/ 2147483647 h 124"/>
                  <a:gd name="T20" fmla="*/ 2147483647 w 216"/>
                  <a:gd name="T21" fmla="*/ 2147483647 h 124"/>
                  <a:gd name="T22" fmla="*/ 2147483647 w 216"/>
                  <a:gd name="T23" fmla="*/ 2147483647 h 124"/>
                  <a:gd name="T24" fmla="*/ 2147483647 w 216"/>
                  <a:gd name="T25" fmla="*/ 2147483647 h 124"/>
                  <a:gd name="T26" fmla="*/ 2147483647 w 216"/>
                  <a:gd name="T27" fmla="*/ 2147483647 h 124"/>
                  <a:gd name="T28" fmla="*/ 2147483647 w 216"/>
                  <a:gd name="T29" fmla="*/ 0 h 124"/>
                  <a:gd name="T30" fmla="*/ 2147483647 w 216"/>
                  <a:gd name="T31" fmla="*/ 2147483647 h 124"/>
                  <a:gd name="T32" fmla="*/ 2147483647 w 216"/>
                  <a:gd name="T33" fmla="*/ 2147483647 h 124"/>
                  <a:gd name="T34" fmla="*/ 0 w 216"/>
                  <a:gd name="T35" fmla="*/ 2147483647 h 124"/>
                  <a:gd name="T36" fmla="*/ 0 w 216"/>
                  <a:gd name="T37" fmla="*/ 2147483647 h 124"/>
                  <a:gd name="T38" fmla="*/ 0 w 216"/>
                  <a:gd name="T39" fmla="*/ 2147483647 h 1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
                  <a:gd name="T61" fmla="*/ 0 h 124"/>
                  <a:gd name="T62" fmla="*/ 216 w 216"/>
                  <a:gd name="T63" fmla="*/ 124 h 1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 h="124">
                    <a:moveTo>
                      <a:pt x="0" y="52"/>
                    </a:moveTo>
                    <a:lnTo>
                      <a:pt x="0" y="52"/>
                    </a:lnTo>
                    <a:lnTo>
                      <a:pt x="0" y="67"/>
                    </a:lnTo>
                    <a:lnTo>
                      <a:pt x="0" y="88"/>
                    </a:lnTo>
                    <a:lnTo>
                      <a:pt x="20" y="114"/>
                    </a:lnTo>
                    <a:lnTo>
                      <a:pt x="51" y="124"/>
                    </a:lnTo>
                    <a:lnTo>
                      <a:pt x="92" y="124"/>
                    </a:lnTo>
                    <a:lnTo>
                      <a:pt x="118" y="124"/>
                    </a:lnTo>
                    <a:lnTo>
                      <a:pt x="149" y="124"/>
                    </a:lnTo>
                    <a:lnTo>
                      <a:pt x="201" y="114"/>
                    </a:lnTo>
                    <a:lnTo>
                      <a:pt x="211" y="83"/>
                    </a:lnTo>
                    <a:lnTo>
                      <a:pt x="216" y="47"/>
                    </a:lnTo>
                    <a:lnTo>
                      <a:pt x="196" y="26"/>
                    </a:lnTo>
                    <a:lnTo>
                      <a:pt x="159" y="16"/>
                    </a:lnTo>
                    <a:lnTo>
                      <a:pt x="98" y="0"/>
                    </a:lnTo>
                    <a:lnTo>
                      <a:pt x="36" y="16"/>
                    </a:lnTo>
                    <a:lnTo>
                      <a:pt x="10" y="31"/>
                    </a:lnTo>
                    <a:lnTo>
                      <a:pt x="0" y="41"/>
                    </a:lnTo>
                    <a:lnTo>
                      <a:pt x="0" y="52"/>
                    </a:lnTo>
                    <a:close/>
                  </a:path>
                </a:pathLst>
              </a:custGeom>
              <a:noFill/>
              <a:ln w="3175">
                <a:solidFill>
                  <a:srgbClr val="000000"/>
                </a:solidFill>
                <a:round/>
                <a:headEnd/>
                <a:tailEnd/>
              </a:ln>
              <a:extLst>
                <a:ext uri="{909E8E84-426E-40dd-AFC4-6F175D3DCCD1}">
                  <a14:hiddenFill xmlns="" xmlns:a14="http://schemas.microsoft.com/office/drawing/2010/main" xmlns:lc="http://schemas.openxmlformats.org/drawingml/2006/lockedCanvas">
                    <a:solidFill>
                      <a:srgbClr val="FFFFFF"/>
                    </a:solidFill>
                  </a14:hiddenFill>
                </a:ext>
              </a:extLst>
            </p:spPr>
            <p:txBody>
              <a:bodyPr rot="10800000" vert="eaVert" rtlCol="1"/>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defTabSz="257198" rtl="1">
                  <a:defRPr/>
                </a:pPr>
                <a:endParaRPr lang="en-US" sz="1050">
                  <a:solidFill>
                    <a:sysClr val="windowText" lastClr="000000"/>
                  </a:solidFill>
                  <a:latin typeface="Calibri"/>
                </a:endParaRPr>
              </a:p>
            </p:txBody>
          </p:sp>
          <p:sp>
            <p:nvSpPr>
              <p:cNvPr id="10" name="Freeform 123">
                <a:extLst>
                  <a:ext uri="{FF2B5EF4-FFF2-40B4-BE49-F238E27FC236}">
                    <a16:creationId xmlns:a16="http://schemas.microsoft.com/office/drawing/2014/main" id="{5B7B57CF-84DC-4CBE-9E6C-B658FC9AF748}"/>
                  </a:ext>
                </a:extLst>
              </p:cNvPr>
              <p:cNvSpPr>
                <a:spLocks noChangeAspect="1"/>
              </p:cNvSpPr>
              <p:nvPr/>
            </p:nvSpPr>
            <p:spPr bwMode="auto">
              <a:xfrm rot="5400000">
                <a:off x="6855288" y="3337215"/>
                <a:ext cx="257270" cy="176780"/>
              </a:xfrm>
              <a:custGeom>
                <a:avLst/>
                <a:gdLst>
                  <a:gd name="T0" fmla="*/ 0 w 217"/>
                  <a:gd name="T1" fmla="*/ 2147483647 h 124"/>
                  <a:gd name="T2" fmla="*/ 0 w 217"/>
                  <a:gd name="T3" fmla="*/ 2147483647 h 124"/>
                  <a:gd name="T4" fmla="*/ 0 w 217"/>
                  <a:gd name="T5" fmla="*/ 2147483647 h 124"/>
                  <a:gd name="T6" fmla="*/ 0 w 217"/>
                  <a:gd name="T7" fmla="*/ 2147483647 h 124"/>
                  <a:gd name="T8" fmla="*/ 2147483647 w 217"/>
                  <a:gd name="T9" fmla="*/ 2147483647 h 124"/>
                  <a:gd name="T10" fmla="*/ 2147483647 w 217"/>
                  <a:gd name="T11" fmla="*/ 2147483647 h 124"/>
                  <a:gd name="T12" fmla="*/ 2147483647 w 217"/>
                  <a:gd name="T13" fmla="*/ 2147483647 h 124"/>
                  <a:gd name="T14" fmla="*/ 2147483647 w 217"/>
                  <a:gd name="T15" fmla="*/ 2147483647 h 124"/>
                  <a:gd name="T16" fmla="*/ 2147483647 w 217"/>
                  <a:gd name="T17" fmla="*/ 2147483647 h 124"/>
                  <a:gd name="T18" fmla="*/ 2147483647 w 217"/>
                  <a:gd name="T19" fmla="*/ 2147483647 h 124"/>
                  <a:gd name="T20" fmla="*/ 2147483647 w 217"/>
                  <a:gd name="T21" fmla="*/ 2147483647 h 124"/>
                  <a:gd name="T22" fmla="*/ 2147483647 w 217"/>
                  <a:gd name="T23" fmla="*/ 2147483647 h 124"/>
                  <a:gd name="T24" fmla="*/ 2147483647 w 217"/>
                  <a:gd name="T25" fmla="*/ 2147483647 h 124"/>
                  <a:gd name="T26" fmla="*/ 2147483647 w 217"/>
                  <a:gd name="T27" fmla="*/ 2147483647 h 124"/>
                  <a:gd name="T28" fmla="*/ 2147483647 w 217"/>
                  <a:gd name="T29" fmla="*/ 0 h 124"/>
                  <a:gd name="T30" fmla="*/ 2147483647 w 217"/>
                  <a:gd name="T31" fmla="*/ 2147483647 h 124"/>
                  <a:gd name="T32" fmla="*/ 2147483647 w 217"/>
                  <a:gd name="T33" fmla="*/ 2147483647 h 124"/>
                  <a:gd name="T34" fmla="*/ 0 w 217"/>
                  <a:gd name="T35" fmla="*/ 2147483647 h 124"/>
                  <a:gd name="T36" fmla="*/ 0 w 217"/>
                  <a:gd name="T37" fmla="*/ 2147483647 h 124"/>
                  <a:gd name="T38" fmla="*/ 0 w 217"/>
                  <a:gd name="T39" fmla="*/ 2147483647 h 1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7"/>
                  <a:gd name="T61" fmla="*/ 0 h 124"/>
                  <a:gd name="T62" fmla="*/ 217 w 217"/>
                  <a:gd name="T63" fmla="*/ 124 h 1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7" h="124">
                    <a:moveTo>
                      <a:pt x="0" y="52"/>
                    </a:moveTo>
                    <a:lnTo>
                      <a:pt x="0" y="52"/>
                    </a:lnTo>
                    <a:lnTo>
                      <a:pt x="0" y="67"/>
                    </a:lnTo>
                    <a:lnTo>
                      <a:pt x="0" y="88"/>
                    </a:lnTo>
                    <a:lnTo>
                      <a:pt x="21" y="114"/>
                    </a:lnTo>
                    <a:lnTo>
                      <a:pt x="52" y="124"/>
                    </a:lnTo>
                    <a:lnTo>
                      <a:pt x="93" y="124"/>
                    </a:lnTo>
                    <a:lnTo>
                      <a:pt x="119" y="124"/>
                    </a:lnTo>
                    <a:lnTo>
                      <a:pt x="150" y="124"/>
                    </a:lnTo>
                    <a:lnTo>
                      <a:pt x="201" y="114"/>
                    </a:lnTo>
                    <a:lnTo>
                      <a:pt x="212" y="83"/>
                    </a:lnTo>
                    <a:lnTo>
                      <a:pt x="217" y="47"/>
                    </a:lnTo>
                    <a:lnTo>
                      <a:pt x="196" y="26"/>
                    </a:lnTo>
                    <a:lnTo>
                      <a:pt x="160" y="16"/>
                    </a:lnTo>
                    <a:lnTo>
                      <a:pt x="98" y="0"/>
                    </a:lnTo>
                    <a:lnTo>
                      <a:pt x="36" y="16"/>
                    </a:lnTo>
                    <a:lnTo>
                      <a:pt x="10" y="31"/>
                    </a:lnTo>
                    <a:lnTo>
                      <a:pt x="0" y="41"/>
                    </a:lnTo>
                    <a:lnTo>
                      <a:pt x="0" y="52"/>
                    </a:lnTo>
                    <a:close/>
                  </a:path>
                </a:pathLst>
              </a:custGeom>
              <a:noFill/>
              <a:ln w="3175">
                <a:solidFill>
                  <a:srgbClr val="000000"/>
                </a:solidFill>
                <a:round/>
                <a:headEnd/>
                <a:tailEnd/>
              </a:ln>
              <a:extLst>
                <a:ext uri="{909E8E84-426E-40dd-AFC4-6F175D3DCCD1}">
                  <a14:hiddenFill xmlns="" xmlns:a14="http://schemas.microsoft.com/office/drawing/2010/main" xmlns:lc="http://schemas.openxmlformats.org/drawingml/2006/lockedCanvas">
                    <a:solidFill>
                      <a:srgbClr val="FFFFFF"/>
                    </a:solidFill>
                  </a14:hiddenFill>
                </a:ext>
              </a:extLst>
            </p:spPr>
            <p:txBody>
              <a:bodyPr rot="10800000" vert="eaVert" rtlCol="1"/>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defTabSz="257198" rtl="1">
                  <a:defRPr/>
                </a:pPr>
                <a:endParaRPr lang="en-US" sz="1050">
                  <a:solidFill>
                    <a:sysClr val="windowText" lastClr="000000"/>
                  </a:solidFill>
                  <a:latin typeface="Calibri"/>
                </a:endParaRPr>
              </a:p>
            </p:txBody>
          </p:sp>
          <p:sp>
            <p:nvSpPr>
              <p:cNvPr id="11" name="Freeform 124">
                <a:extLst>
                  <a:ext uri="{FF2B5EF4-FFF2-40B4-BE49-F238E27FC236}">
                    <a16:creationId xmlns:a16="http://schemas.microsoft.com/office/drawing/2014/main" id="{8551D9E7-5B5F-4D88-890E-9F4C54ACD02D}"/>
                  </a:ext>
                </a:extLst>
              </p:cNvPr>
              <p:cNvSpPr>
                <a:spLocks noChangeAspect="1"/>
              </p:cNvSpPr>
              <p:nvPr/>
            </p:nvSpPr>
            <p:spPr bwMode="auto">
              <a:xfrm rot="5400000">
                <a:off x="7317934" y="3348958"/>
                <a:ext cx="256152" cy="183493"/>
              </a:xfrm>
              <a:custGeom>
                <a:avLst/>
                <a:gdLst>
                  <a:gd name="T0" fmla="*/ 0 w 216"/>
                  <a:gd name="T1" fmla="*/ 2147483647 h 124"/>
                  <a:gd name="T2" fmla="*/ 0 w 216"/>
                  <a:gd name="T3" fmla="*/ 2147483647 h 124"/>
                  <a:gd name="T4" fmla="*/ 0 w 216"/>
                  <a:gd name="T5" fmla="*/ 2147483647 h 124"/>
                  <a:gd name="T6" fmla="*/ 2147483647 w 216"/>
                  <a:gd name="T7" fmla="*/ 2147483647 h 124"/>
                  <a:gd name="T8" fmla="*/ 2147483647 w 216"/>
                  <a:gd name="T9" fmla="*/ 2147483647 h 124"/>
                  <a:gd name="T10" fmla="*/ 2147483647 w 216"/>
                  <a:gd name="T11" fmla="*/ 2147483647 h 124"/>
                  <a:gd name="T12" fmla="*/ 2147483647 w 216"/>
                  <a:gd name="T13" fmla="*/ 2147483647 h 124"/>
                  <a:gd name="T14" fmla="*/ 2147483647 w 216"/>
                  <a:gd name="T15" fmla="*/ 2147483647 h 124"/>
                  <a:gd name="T16" fmla="*/ 2147483647 w 216"/>
                  <a:gd name="T17" fmla="*/ 2147483647 h 124"/>
                  <a:gd name="T18" fmla="*/ 2147483647 w 216"/>
                  <a:gd name="T19" fmla="*/ 2147483647 h 124"/>
                  <a:gd name="T20" fmla="*/ 2147483647 w 216"/>
                  <a:gd name="T21" fmla="*/ 2147483647 h 124"/>
                  <a:gd name="T22" fmla="*/ 2147483647 w 216"/>
                  <a:gd name="T23" fmla="*/ 2147483647 h 124"/>
                  <a:gd name="T24" fmla="*/ 2147483647 w 216"/>
                  <a:gd name="T25" fmla="*/ 2147483647 h 124"/>
                  <a:gd name="T26" fmla="*/ 2147483647 w 216"/>
                  <a:gd name="T27" fmla="*/ 2147483647 h 124"/>
                  <a:gd name="T28" fmla="*/ 2147483647 w 216"/>
                  <a:gd name="T29" fmla="*/ 2147483647 h 124"/>
                  <a:gd name="T30" fmla="*/ 2147483647 w 216"/>
                  <a:gd name="T31" fmla="*/ 0 h 124"/>
                  <a:gd name="T32" fmla="*/ 2147483647 w 216"/>
                  <a:gd name="T33" fmla="*/ 0 h 124"/>
                  <a:gd name="T34" fmla="*/ 2147483647 w 216"/>
                  <a:gd name="T35" fmla="*/ 2147483647 h 124"/>
                  <a:gd name="T36" fmla="*/ 2147483647 w 216"/>
                  <a:gd name="T37" fmla="*/ 2147483647 h 124"/>
                  <a:gd name="T38" fmla="*/ 0 w 216"/>
                  <a:gd name="T39" fmla="*/ 2147483647 h 124"/>
                  <a:gd name="T40" fmla="*/ 0 w 216"/>
                  <a:gd name="T41" fmla="*/ 2147483647 h 124"/>
                  <a:gd name="T42" fmla="*/ 0 w 216"/>
                  <a:gd name="T43" fmla="*/ 2147483647 h 1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6"/>
                  <a:gd name="T67" fmla="*/ 0 h 124"/>
                  <a:gd name="T68" fmla="*/ 216 w 216"/>
                  <a:gd name="T69" fmla="*/ 124 h 1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6" h="124">
                    <a:moveTo>
                      <a:pt x="0" y="47"/>
                    </a:moveTo>
                    <a:lnTo>
                      <a:pt x="0" y="67"/>
                    </a:lnTo>
                    <a:lnTo>
                      <a:pt x="0" y="88"/>
                    </a:lnTo>
                    <a:lnTo>
                      <a:pt x="5" y="98"/>
                    </a:lnTo>
                    <a:lnTo>
                      <a:pt x="15" y="114"/>
                    </a:lnTo>
                    <a:lnTo>
                      <a:pt x="46" y="124"/>
                    </a:lnTo>
                    <a:lnTo>
                      <a:pt x="92" y="124"/>
                    </a:lnTo>
                    <a:lnTo>
                      <a:pt x="118" y="124"/>
                    </a:lnTo>
                    <a:lnTo>
                      <a:pt x="149" y="124"/>
                    </a:lnTo>
                    <a:lnTo>
                      <a:pt x="201" y="114"/>
                    </a:lnTo>
                    <a:lnTo>
                      <a:pt x="211" y="83"/>
                    </a:lnTo>
                    <a:lnTo>
                      <a:pt x="216" y="47"/>
                    </a:lnTo>
                    <a:lnTo>
                      <a:pt x="190" y="26"/>
                    </a:lnTo>
                    <a:lnTo>
                      <a:pt x="159" y="16"/>
                    </a:lnTo>
                    <a:lnTo>
                      <a:pt x="144" y="5"/>
                    </a:lnTo>
                    <a:lnTo>
                      <a:pt x="134" y="0"/>
                    </a:lnTo>
                    <a:lnTo>
                      <a:pt x="98" y="0"/>
                    </a:lnTo>
                    <a:lnTo>
                      <a:pt x="31" y="16"/>
                    </a:lnTo>
                    <a:lnTo>
                      <a:pt x="10" y="31"/>
                    </a:lnTo>
                    <a:lnTo>
                      <a:pt x="0" y="41"/>
                    </a:lnTo>
                    <a:lnTo>
                      <a:pt x="0" y="52"/>
                    </a:lnTo>
                    <a:lnTo>
                      <a:pt x="0" y="47"/>
                    </a:lnTo>
                    <a:close/>
                  </a:path>
                </a:pathLst>
              </a:custGeom>
              <a:noFill/>
              <a:ln w="3175">
                <a:solidFill>
                  <a:srgbClr val="000000"/>
                </a:solidFill>
                <a:round/>
                <a:headEnd/>
                <a:tailEnd/>
              </a:ln>
              <a:extLst>
                <a:ext uri="{909E8E84-426E-40dd-AFC4-6F175D3DCCD1}">
                  <a14:hiddenFill xmlns="" xmlns:a14="http://schemas.microsoft.com/office/drawing/2010/main" xmlns:lc="http://schemas.openxmlformats.org/drawingml/2006/lockedCanvas">
                    <a:solidFill>
                      <a:srgbClr val="FFFFFF"/>
                    </a:solidFill>
                  </a14:hiddenFill>
                </a:ext>
              </a:extLst>
            </p:spPr>
            <p:txBody>
              <a:bodyPr rot="10800000" vert="eaVert" rtlCol="1"/>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defTabSz="257198" rtl="1">
                  <a:defRPr/>
                </a:pPr>
                <a:endParaRPr lang="en-US" sz="1050">
                  <a:solidFill>
                    <a:sysClr val="windowText" lastClr="000000"/>
                  </a:solidFill>
                  <a:latin typeface="Calibri"/>
                </a:endParaRPr>
              </a:p>
            </p:txBody>
          </p:sp>
          <p:sp>
            <p:nvSpPr>
              <p:cNvPr id="12" name="Freeform 125">
                <a:extLst>
                  <a:ext uri="{FF2B5EF4-FFF2-40B4-BE49-F238E27FC236}">
                    <a16:creationId xmlns:a16="http://schemas.microsoft.com/office/drawing/2014/main" id="{538CD8AF-CD8E-4285-8207-FF79D8B564CF}"/>
                  </a:ext>
                </a:extLst>
              </p:cNvPr>
              <p:cNvSpPr>
                <a:spLocks noChangeAspect="1"/>
              </p:cNvSpPr>
              <p:nvPr/>
            </p:nvSpPr>
            <p:spPr bwMode="auto">
              <a:xfrm rot="5400000">
                <a:off x="7519889" y="3350638"/>
                <a:ext cx="257270" cy="176780"/>
              </a:xfrm>
              <a:custGeom>
                <a:avLst/>
                <a:gdLst>
                  <a:gd name="T0" fmla="*/ 0 w 217"/>
                  <a:gd name="T1" fmla="*/ 2147483647 h 124"/>
                  <a:gd name="T2" fmla="*/ 0 w 217"/>
                  <a:gd name="T3" fmla="*/ 2147483647 h 124"/>
                  <a:gd name="T4" fmla="*/ 0 w 217"/>
                  <a:gd name="T5" fmla="*/ 2147483647 h 124"/>
                  <a:gd name="T6" fmla="*/ 2147483647 w 217"/>
                  <a:gd name="T7" fmla="*/ 2147483647 h 124"/>
                  <a:gd name="T8" fmla="*/ 2147483647 w 217"/>
                  <a:gd name="T9" fmla="*/ 2147483647 h 124"/>
                  <a:gd name="T10" fmla="*/ 2147483647 w 217"/>
                  <a:gd name="T11" fmla="*/ 2147483647 h 124"/>
                  <a:gd name="T12" fmla="*/ 2147483647 w 217"/>
                  <a:gd name="T13" fmla="*/ 2147483647 h 124"/>
                  <a:gd name="T14" fmla="*/ 2147483647 w 217"/>
                  <a:gd name="T15" fmla="*/ 2147483647 h 124"/>
                  <a:gd name="T16" fmla="*/ 2147483647 w 217"/>
                  <a:gd name="T17" fmla="*/ 2147483647 h 124"/>
                  <a:gd name="T18" fmla="*/ 2147483647 w 217"/>
                  <a:gd name="T19" fmla="*/ 2147483647 h 124"/>
                  <a:gd name="T20" fmla="*/ 2147483647 w 217"/>
                  <a:gd name="T21" fmla="*/ 2147483647 h 124"/>
                  <a:gd name="T22" fmla="*/ 2147483647 w 217"/>
                  <a:gd name="T23" fmla="*/ 2147483647 h 124"/>
                  <a:gd name="T24" fmla="*/ 2147483647 w 217"/>
                  <a:gd name="T25" fmla="*/ 2147483647 h 124"/>
                  <a:gd name="T26" fmla="*/ 2147483647 w 217"/>
                  <a:gd name="T27" fmla="*/ 2147483647 h 124"/>
                  <a:gd name="T28" fmla="*/ 2147483647 w 217"/>
                  <a:gd name="T29" fmla="*/ 2147483647 h 124"/>
                  <a:gd name="T30" fmla="*/ 2147483647 w 217"/>
                  <a:gd name="T31" fmla="*/ 0 h 124"/>
                  <a:gd name="T32" fmla="*/ 2147483647 w 217"/>
                  <a:gd name="T33" fmla="*/ 0 h 124"/>
                  <a:gd name="T34" fmla="*/ 2147483647 w 217"/>
                  <a:gd name="T35" fmla="*/ 2147483647 h 124"/>
                  <a:gd name="T36" fmla="*/ 2147483647 w 217"/>
                  <a:gd name="T37" fmla="*/ 2147483647 h 124"/>
                  <a:gd name="T38" fmla="*/ 0 w 217"/>
                  <a:gd name="T39" fmla="*/ 2147483647 h 124"/>
                  <a:gd name="T40" fmla="*/ 0 w 217"/>
                  <a:gd name="T41" fmla="*/ 2147483647 h 124"/>
                  <a:gd name="T42" fmla="*/ 0 w 217"/>
                  <a:gd name="T43" fmla="*/ 2147483647 h 1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7"/>
                  <a:gd name="T67" fmla="*/ 0 h 124"/>
                  <a:gd name="T68" fmla="*/ 217 w 217"/>
                  <a:gd name="T69" fmla="*/ 124 h 1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7" h="124">
                    <a:moveTo>
                      <a:pt x="0" y="47"/>
                    </a:moveTo>
                    <a:lnTo>
                      <a:pt x="0" y="67"/>
                    </a:lnTo>
                    <a:lnTo>
                      <a:pt x="0" y="88"/>
                    </a:lnTo>
                    <a:lnTo>
                      <a:pt x="5" y="98"/>
                    </a:lnTo>
                    <a:lnTo>
                      <a:pt x="16" y="114"/>
                    </a:lnTo>
                    <a:lnTo>
                      <a:pt x="47" y="124"/>
                    </a:lnTo>
                    <a:lnTo>
                      <a:pt x="93" y="124"/>
                    </a:lnTo>
                    <a:lnTo>
                      <a:pt x="119" y="124"/>
                    </a:lnTo>
                    <a:lnTo>
                      <a:pt x="150" y="124"/>
                    </a:lnTo>
                    <a:lnTo>
                      <a:pt x="201" y="114"/>
                    </a:lnTo>
                    <a:lnTo>
                      <a:pt x="212" y="83"/>
                    </a:lnTo>
                    <a:lnTo>
                      <a:pt x="217" y="47"/>
                    </a:lnTo>
                    <a:lnTo>
                      <a:pt x="191" y="26"/>
                    </a:lnTo>
                    <a:lnTo>
                      <a:pt x="160" y="16"/>
                    </a:lnTo>
                    <a:lnTo>
                      <a:pt x="145" y="5"/>
                    </a:lnTo>
                    <a:lnTo>
                      <a:pt x="134" y="0"/>
                    </a:lnTo>
                    <a:lnTo>
                      <a:pt x="98" y="0"/>
                    </a:lnTo>
                    <a:lnTo>
                      <a:pt x="31" y="16"/>
                    </a:lnTo>
                    <a:lnTo>
                      <a:pt x="11" y="31"/>
                    </a:lnTo>
                    <a:lnTo>
                      <a:pt x="0" y="41"/>
                    </a:lnTo>
                    <a:lnTo>
                      <a:pt x="0" y="52"/>
                    </a:lnTo>
                    <a:lnTo>
                      <a:pt x="0" y="47"/>
                    </a:lnTo>
                    <a:close/>
                  </a:path>
                </a:pathLst>
              </a:custGeom>
              <a:noFill/>
              <a:ln w="3175">
                <a:solidFill>
                  <a:srgbClr val="000000"/>
                </a:solidFill>
                <a:round/>
                <a:headEnd/>
                <a:tailEnd/>
              </a:ln>
              <a:extLst>
                <a:ext uri="{909E8E84-426E-40dd-AFC4-6F175D3DCCD1}">
                  <a14:hiddenFill xmlns="" xmlns:a14="http://schemas.microsoft.com/office/drawing/2010/main" xmlns:lc="http://schemas.openxmlformats.org/drawingml/2006/lockedCanvas">
                    <a:solidFill>
                      <a:srgbClr val="FFFFFF"/>
                    </a:solidFill>
                  </a14:hiddenFill>
                </a:ext>
              </a:extLst>
            </p:spPr>
            <p:txBody>
              <a:bodyPr rot="10800000" vert="eaVert" rtlCol="1"/>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defTabSz="257198" rtl="1">
                  <a:defRPr/>
                </a:pPr>
                <a:endParaRPr lang="en-US" sz="1050">
                  <a:solidFill>
                    <a:sysClr val="windowText" lastClr="000000"/>
                  </a:solidFill>
                  <a:latin typeface="Calibri"/>
                </a:endParaRPr>
              </a:p>
            </p:txBody>
          </p:sp>
          <p:sp>
            <p:nvSpPr>
              <p:cNvPr id="13" name="Freeform 126">
                <a:extLst>
                  <a:ext uri="{FF2B5EF4-FFF2-40B4-BE49-F238E27FC236}">
                    <a16:creationId xmlns:a16="http://schemas.microsoft.com/office/drawing/2014/main" id="{79217FEB-D031-497A-8E3A-BF3CE47F662D}"/>
                  </a:ext>
                </a:extLst>
              </p:cNvPr>
              <p:cNvSpPr>
                <a:spLocks noChangeAspect="1"/>
              </p:cNvSpPr>
              <p:nvPr/>
            </p:nvSpPr>
            <p:spPr bwMode="auto">
              <a:xfrm rot="5400000">
                <a:off x="7447162" y="3605669"/>
                <a:ext cx="242729" cy="186850"/>
              </a:xfrm>
              <a:custGeom>
                <a:avLst/>
                <a:gdLst>
                  <a:gd name="T0" fmla="*/ 0 w 217"/>
                  <a:gd name="T1" fmla="*/ 2147483647 h 129"/>
                  <a:gd name="T2" fmla="*/ 0 w 217"/>
                  <a:gd name="T3" fmla="*/ 2147483647 h 129"/>
                  <a:gd name="T4" fmla="*/ 0 w 217"/>
                  <a:gd name="T5" fmla="*/ 2147483647 h 129"/>
                  <a:gd name="T6" fmla="*/ 2147483647 w 217"/>
                  <a:gd name="T7" fmla="*/ 2147483647 h 129"/>
                  <a:gd name="T8" fmla="*/ 2147483647 w 217"/>
                  <a:gd name="T9" fmla="*/ 2147483647 h 129"/>
                  <a:gd name="T10" fmla="*/ 2147483647 w 217"/>
                  <a:gd name="T11" fmla="*/ 2147483647 h 129"/>
                  <a:gd name="T12" fmla="*/ 2147483647 w 217"/>
                  <a:gd name="T13" fmla="*/ 2147483647 h 129"/>
                  <a:gd name="T14" fmla="*/ 2147483647 w 217"/>
                  <a:gd name="T15" fmla="*/ 2147483647 h 129"/>
                  <a:gd name="T16" fmla="*/ 2147483647 w 217"/>
                  <a:gd name="T17" fmla="*/ 2147483647 h 129"/>
                  <a:gd name="T18" fmla="*/ 2147483647 w 217"/>
                  <a:gd name="T19" fmla="*/ 2147483647 h 129"/>
                  <a:gd name="T20" fmla="*/ 2147483647 w 217"/>
                  <a:gd name="T21" fmla="*/ 2147483647 h 129"/>
                  <a:gd name="T22" fmla="*/ 2147483647 w 217"/>
                  <a:gd name="T23" fmla="*/ 2147483647 h 129"/>
                  <a:gd name="T24" fmla="*/ 2147483647 w 217"/>
                  <a:gd name="T25" fmla="*/ 2147483647 h 129"/>
                  <a:gd name="T26" fmla="*/ 2147483647 w 217"/>
                  <a:gd name="T27" fmla="*/ 2147483647 h 129"/>
                  <a:gd name="T28" fmla="*/ 2147483647 w 217"/>
                  <a:gd name="T29" fmla="*/ 0 h 129"/>
                  <a:gd name="T30" fmla="*/ 2147483647 w 217"/>
                  <a:gd name="T31" fmla="*/ 2147483647 h 129"/>
                  <a:gd name="T32" fmla="*/ 2147483647 w 217"/>
                  <a:gd name="T33" fmla="*/ 2147483647 h 129"/>
                  <a:gd name="T34" fmla="*/ 2147483647 w 217"/>
                  <a:gd name="T35" fmla="*/ 2147483647 h 129"/>
                  <a:gd name="T36" fmla="*/ 0 w 217"/>
                  <a:gd name="T37" fmla="*/ 2147483647 h 129"/>
                  <a:gd name="T38" fmla="*/ 0 w 217"/>
                  <a:gd name="T39" fmla="*/ 2147483647 h 129"/>
                  <a:gd name="T40" fmla="*/ 0 w 217"/>
                  <a:gd name="T41" fmla="*/ 2147483647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7"/>
                  <a:gd name="T64" fmla="*/ 0 h 129"/>
                  <a:gd name="T65" fmla="*/ 217 w 217"/>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7" h="129">
                    <a:moveTo>
                      <a:pt x="0" y="51"/>
                    </a:moveTo>
                    <a:lnTo>
                      <a:pt x="0" y="72"/>
                    </a:lnTo>
                    <a:lnTo>
                      <a:pt x="0" y="93"/>
                    </a:lnTo>
                    <a:lnTo>
                      <a:pt x="5" y="103"/>
                    </a:lnTo>
                    <a:lnTo>
                      <a:pt x="15" y="113"/>
                    </a:lnTo>
                    <a:lnTo>
                      <a:pt x="52" y="124"/>
                    </a:lnTo>
                    <a:lnTo>
                      <a:pt x="93" y="129"/>
                    </a:lnTo>
                    <a:lnTo>
                      <a:pt x="119" y="129"/>
                    </a:lnTo>
                    <a:lnTo>
                      <a:pt x="150" y="129"/>
                    </a:lnTo>
                    <a:lnTo>
                      <a:pt x="201" y="119"/>
                    </a:lnTo>
                    <a:lnTo>
                      <a:pt x="211" y="88"/>
                    </a:lnTo>
                    <a:lnTo>
                      <a:pt x="217" y="46"/>
                    </a:lnTo>
                    <a:lnTo>
                      <a:pt x="191" y="26"/>
                    </a:lnTo>
                    <a:lnTo>
                      <a:pt x="160" y="15"/>
                    </a:lnTo>
                    <a:lnTo>
                      <a:pt x="98" y="0"/>
                    </a:lnTo>
                    <a:lnTo>
                      <a:pt x="62" y="5"/>
                    </a:lnTo>
                    <a:lnTo>
                      <a:pt x="31" y="21"/>
                    </a:lnTo>
                    <a:lnTo>
                      <a:pt x="10" y="36"/>
                    </a:lnTo>
                    <a:lnTo>
                      <a:pt x="0" y="46"/>
                    </a:lnTo>
                    <a:lnTo>
                      <a:pt x="0" y="57"/>
                    </a:lnTo>
                    <a:lnTo>
                      <a:pt x="0" y="51"/>
                    </a:lnTo>
                    <a:close/>
                  </a:path>
                </a:pathLst>
              </a:custGeom>
              <a:noFill/>
              <a:ln w="3175">
                <a:solidFill>
                  <a:srgbClr val="000000"/>
                </a:solidFill>
                <a:round/>
                <a:headEnd/>
                <a:tailEnd/>
              </a:ln>
              <a:extLst>
                <a:ext uri="{909E8E84-426E-40dd-AFC4-6F175D3DCCD1}">
                  <a14:hiddenFill xmlns="" xmlns:a14="http://schemas.microsoft.com/office/drawing/2010/main" xmlns:lc="http://schemas.openxmlformats.org/drawingml/2006/lockedCanvas">
                    <a:solidFill>
                      <a:srgbClr val="FFFFFF"/>
                    </a:solidFill>
                  </a14:hiddenFill>
                </a:ext>
              </a:extLst>
            </p:spPr>
            <p:txBody>
              <a:bodyPr rot="10800000" vert="eaVert" rtlCol="1"/>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defTabSz="257198" rtl="1">
                  <a:defRPr/>
                </a:pPr>
                <a:endParaRPr lang="en-US" sz="1050">
                  <a:solidFill>
                    <a:sysClr val="windowText" lastClr="000000"/>
                  </a:solidFill>
                  <a:latin typeface="Calibri"/>
                </a:endParaRPr>
              </a:p>
            </p:txBody>
          </p:sp>
          <p:sp>
            <p:nvSpPr>
              <p:cNvPr id="14" name="Freeform 128">
                <a:extLst>
                  <a:ext uri="{FF2B5EF4-FFF2-40B4-BE49-F238E27FC236}">
                    <a16:creationId xmlns:a16="http://schemas.microsoft.com/office/drawing/2014/main" id="{72E46DC1-EF9D-46B3-AE17-8EC2BA431957}"/>
                  </a:ext>
                </a:extLst>
              </p:cNvPr>
              <p:cNvSpPr>
                <a:spLocks noChangeAspect="1"/>
              </p:cNvSpPr>
              <p:nvPr/>
            </p:nvSpPr>
            <p:spPr bwMode="auto">
              <a:xfrm rot="5400000">
                <a:off x="6127979" y="3310413"/>
                <a:ext cx="194655" cy="176717"/>
              </a:xfrm>
              <a:custGeom>
                <a:avLst/>
                <a:gdLst>
                  <a:gd name="T0" fmla="*/ 0 w 217"/>
                  <a:gd name="T1" fmla="*/ 2147483647 h 129"/>
                  <a:gd name="T2" fmla="*/ 2147483647 w 217"/>
                  <a:gd name="T3" fmla="*/ 2147483647 h 129"/>
                  <a:gd name="T4" fmla="*/ 2147483647 w 217"/>
                  <a:gd name="T5" fmla="*/ 2147483647 h 129"/>
                  <a:gd name="T6" fmla="*/ 2147483647 w 217"/>
                  <a:gd name="T7" fmla="*/ 2147483647 h 129"/>
                  <a:gd name="T8" fmla="*/ 2147483647 w 217"/>
                  <a:gd name="T9" fmla="*/ 2147483647 h 129"/>
                  <a:gd name="T10" fmla="*/ 2147483647 w 217"/>
                  <a:gd name="T11" fmla="*/ 2147483647 h 129"/>
                  <a:gd name="T12" fmla="*/ 2147483647 w 217"/>
                  <a:gd name="T13" fmla="*/ 2147483647 h 129"/>
                  <a:gd name="T14" fmla="*/ 2147483647 w 217"/>
                  <a:gd name="T15" fmla="*/ 2147483647 h 129"/>
                  <a:gd name="T16" fmla="*/ 2147483647 w 217"/>
                  <a:gd name="T17" fmla="*/ 2147483647 h 129"/>
                  <a:gd name="T18" fmla="*/ 2147483647 w 217"/>
                  <a:gd name="T19" fmla="*/ 2147483647 h 129"/>
                  <a:gd name="T20" fmla="*/ 2147483647 w 217"/>
                  <a:gd name="T21" fmla="*/ 2147483647 h 129"/>
                  <a:gd name="T22" fmla="*/ 2147483647 w 217"/>
                  <a:gd name="T23" fmla="*/ 2147483647 h 129"/>
                  <a:gd name="T24" fmla="*/ 2147483647 w 217"/>
                  <a:gd name="T25" fmla="*/ 2147483647 h 129"/>
                  <a:gd name="T26" fmla="*/ 2147483647 w 217"/>
                  <a:gd name="T27" fmla="*/ 2147483647 h 129"/>
                  <a:gd name="T28" fmla="*/ 2147483647 w 217"/>
                  <a:gd name="T29" fmla="*/ 2147483647 h 129"/>
                  <a:gd name="T30" fmla="*/ 2147483647 w 217"/>
                  <a:gd name="T31" fmla="*/ 0 h 129"/>
                  <a:gd name="T32" fmla="*/ 2147483647 w 217"/>
                  <a:gd name="T33" fmla="*/ 2147483647 h 129"/>
                  <a:gd name="T34" fmla="*/ 2147483647 w 217"/>
                  <a:gd name="T35" fmla="*/ 2147483647 h 129"/>
                  <a:gd name="T36" fmla="*/ 0 w 217"/>
                  <a:gd name="T37" fmla="*/ 2147483647 h 129"/>
                  <a:gd name="T38" fmla="*/ 0 w 217"/>
                  <a:gd name="T39" fmla="*/ 2147483647 h 129"/>
                  <a:gd name="T40" fmla="*/ 0 w 217"/>
                  <a:gd name="T41" fmla="*/ 2147483647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7"/>
                  <a:gd name="T64" fmla="*/ 0 h 129"/>
                  <a:gd name="T65" fmla="*/ 217 w 217"/>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7" h="129">
                    <a:moveTo>
                      <a:pt x="0" y="52"/>
                    </a:moveTo>
                    <a:lnTo>
                      <a:pt x="5" y="73"/>
                    </a:lnTo>
                    <a:lnTo>
                      <a:pt x="5" y="93"/>
                    </a:lnTo>
                    <a:lnTo>
                      <a:pt x="10" y="104"/>
                    </a:lnTo>
                    <a:lnTo>
                      <a:pt x="20" y="119"/>
                    </a:lnTo>
                    <a:lnTo>
                      <a:pt x="51" y="129"/>
                    </a:lnTo>
                    <a:lnTo>
                      <a:pt x="93" y="129"/>
                    </a:lnTo>
                    <a:lnTo>
                      <a:pt x="119" y="129"/>
                    </a:lnTo>
                    <a:lnTo>
                      <a:pt x="149" y="129"/>
                    </a:lnTo>
                    <a:lnTo>
                      <a:pt x="201" y="119"/>
                    </a:lnTo>
                    <a:lnTo>
                      <a:pt x="211" y="88"/>
                    </a:lnTo>
                    <a:lnTo>
                      <a:pt x="217" y="52"/>
                    </a:lnTo>
                    <a:lnTo>
                      <a:pt x="211" y="37"/>
                    </a:lnTo>
                    <a:lnTo>
                      <a:pt x="196" y="31"/>
                    </a:lnTo>
                    <a:lnTo>
                      <a:pt x="160" y="16"/>
                    </a:lnTo>
                    <a:lnTo>
                      <a:pt x="103" y="0"/>
                    </a:lnTo>
                    <a:lnTo>
                      <a:pt x="36" y="21"/>
                    </a:lnTo>
                    <a:lnTo>
                      <a:pt x="10" y="37"/>
                    </a:lnTo>
                    <a:lnTo>
                      <a:pt x="0" y="47"/>
                    </a:lnTo>
                    <a:lnTo>
                      <a:pt x="0" y="57"/>
                    </a:lnTo>
                    <a:lnTo>
                      <a:pt x="0" y="52"/>
                    </a:lnTo>
                    <a:close/>
                  </a:path>
                </a:pathLst>
              </a:custGeom>
              <a:noFill/>
              <a:ln w="3175">
                <a:solidFill>
                  <a:srgbClr val="000000"/>
                </a:solidFill>
                <a:round/>
                <a:headEnd/>
                <a:tailEnd/>
              </a:ln>
              <a:extLst>
                <a:ext uri="{909E8E84-426E-40dd-AFC4-6F175D3DCCD1}">
                  <a14:hiddenFill xmlns="" xmlns:a14="http://schemas.microsoft.com/office/drawing/2010/main" xmlns:lc="http://schemas.openxmlformats.org/drawingml/2006/lockedCanvas">
                    <a:solidFill>
                      <a:srgbClr val="FFFFFF"/>
                    </a:solidFill>
                  </a14:hiddenFill>
                </a:ext>
              </a:extLst>
            </p:spPr>
            <p:txBody>
              <a:bodyPr rot="10800000" vert="eaVert" rtlCol="1"/>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defTabSz="257198" rtl="1">
                  <a:defRPr/>
                </a:pPr>
                <a:endParaRPr lang="en-US" sz="1050">
                  <a:solidFill>
                    <a:sysClr val="windowText" lastClr="000000"/>
                  </a:solidFill>
                  <a:latin typeface="Calibri"/>
                </a:endParaRPr>
              </a:p>
            </p:txBody>
          </p:sp>
          <p:sp>
            <p:nvSpPr>
              <p:cNvPr id="15" name="Freeform 135">
                <a:extLst>
                  <a:ext uri="{FF2B5EF4-FFF2-40B4-BE49-F238E27FC236}">
                    <a16:creationId xmlns:a16="http://schemas.microsoft.com/office/drawing/2014/main" id="{F11A91E2-A182-4171-B1CB-1F7549E84862}"/>
                  </a:ext>
                </a:extLst>
              </p:cNvPr>
              <p:cNvSpPr>
                <a:spLocks noChangeAspect="1"/>
              </p:cNvSpPr>
              <p:nvPr/>
            </p:nvSpPr>
            <p:spPr bwMode="auto">
              <a:xfrm rot="5400000">
                <a:off x="6096186" y="3561865"/>
                <a:ext cx="204638" cy="153143"/>
              </a:xfrm>
              <a:custGeom>
                <a:avLst/>
                <a:gdLst>
                  <a:gd name="T0" fmla="*/ 0 w 217"/>
                  <a:gd name="T1" fmla="*/ 2147483647 h 129"/>
                  <a:gd name="T2" fmla="*/ 0 w 217"/>
                  <a:gd name="T3" fmla="*/ 2147483647 h 129"/>
                  <a:gd name="T4" fmla="*/ 0 w 217"/>
                  <a:gd name="T5" fmla="*/ 2147483647 h 129"/>
                  <a:gd name="T6" fmla="*/ 2147483647 w 217"/>
                  <a:gd name="T7" fmla="*/ 2147483647 h 129"/>
                  <a:gd name="T8" fmla="*/ 2147483647 w 217"/>
                  <a:gd name="T9" fmla="*/ 2147483647 h 129"/>
                  <a:gd name="T10" fmla="*/ 2147483647 w 217"/>
                  <a:gd name="T11" fmla="*/ 2147483647 h 129"/>
                  <a:gd name="T12" fmla="*/ 2147483647 w 217"/>
                  <a:gd name="T13" fmla="*/ 2147483647 h 129"/>
                  <a:gd name="T14" fmla="*/ 2147483647 w 217"/>
                  <a:gd name="T15" fmla="*/ 2147483647 h 129"/>
                  <a:gd name="T16" fmla="*/ 2147483647 w 217"/>
                  <a:gd name="T17" fmla="*/ 2147483647 h 129"/>
                  <a:gd name="T18" fmla="*/ 2147483647 w 217"/>
                  <a:gd name="T19" fmla="*/ 2147483647 h 129"/>
                  <a:gd name="T20" fmla="*/ 2147483647 w 217"/>
                  <a:gd name="T21" fmla="*/ 2147483647 h 129"/>
                  <a:gd name="T22" fmla="*/ 2147483647 w 217"/>
                  <a:gd name="T23" fmla="*/ 2147483647 h 129"/>
                  <a:gd name="T24" fmla="*/ 2147483647 w 217"/>
                  <a:gd name="T25" fmla="*/ 2147483647 h 129"/>
                  <a:gd name="T26" fmla="*/ 2147483647 w 217"/>
                  <a:gd name="T27" fmla="*/ 2147483647 h 129"/>
                  <a:gd name="T28" fmla="*/ 2147483647 w 217"/>
                  <a:gd name="T29" fmla="*/ 0 h 129"/>
                  <a:gd name="T30" fmla="*/ 2147483647 w 217"/>
                  <a:gd name="T31" fmla="*/ 2147483647 h 129"/>
                  <a:gd name="T32" fmla="*/ 2147483647 w 217"/>
                  <a:gd name="T33" fmla="*/ 2147483647 h 129"/>
                  <a:gd name="T34" fmla="*/ 2147483647 w 217"/>
                  <a:gd name="T35" fmla="*/ 2147483647 h 129"/>
                  <a:gd name="T36" fmla="*/ 0 w 217"/>
                  <a:gd name="T37" fmla="*/ 2147483647 h 129"/>
                  <a:gd name="T38" fmla="*/ 0 w 217"/>
                  <a:gd name="T39" fmla="*/ 2147483647 h 129"/>
                  <a:gd name="T40" fmla="*/ 0 w 217"/>
                  <a:gd name="T41" fmla="*/ 2147483647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7"/>
                  <a:gd name="T64" fmla="*/ 0 h 129"/>
                  <a:gd name="T65" fmla="*/ 217 w 217"/>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7" h="129">
                    <a:moveTo>
                      <a:pt x="0" y="52"/>
                    </a:moveTo>
                    <a:lnTo>
                      <a:pt x="0" y="73"/>
                    </a:lnTo>
                    <a:lnTo>
                      <a:pt x="0" y="93"/>
                    </a:lnTo>
                    <a:lnTo>
                      <a:pt x="5" y="104"/>
                    </a:lnTo>
                    <a:lnTo>
                      <a:pt x="16" y="119"/>
                    </a:lnTo>
                    <a:lnTo>
                      <a:pt x="47" y="129"/>
                    </a:lnTo>
                    <a:lnTo>
                      <a:pt x="93" y="129"/>
                    </a:lnTo>
                    <a:lnTo>
                      <a:pt x="119" y="129"/>
                    </a:lnTo>
                    <a:lnTo>
                      <a:pt x="150" y="129"/>
                    </a:lnTo>
                    <a:lnTo>
                      <a:pt x="201" y="119"/>
                    </a:lnTo>
                    <a:lnTo>
                      <a:pt x="212" y="88"/>
                    </a:lnTo>
                    <a:lnTo>
                      <a:pt x="217" y="52"/>
                    </a:lnTo>
                    <a:lnTo>
                      <a:pt x="191" y="31"/>
                    </a:lnTo>
                    <a:lnTo>
                      <a:pt x="160" y="16"/>
                    </a:lnTo>
                    <a:lnTo>
                      <a:pt x="98" y="0"/>
                    </a:lnTo>
                    <a:lnTo>
                      <a:pt x="62" y="6"/>
                    </a:lnTo>
                    <a:lnTo>
                      <a:pt x="31" y="21"/>
                    </a:lnTo>
                    <a:lnTo>
                      <a:pt x="11" y="37"/>
                    </a:lnTo>
                    <a:lnTo>
                      <a:pt x="0" y="47"/>
                    </a:lnTo>
                    <a:lnTo>
                      <a:pt x="0" y="57"/>
                    </a:lnTo>
                    <a:lnTo>
                      <a:pt x="0" y="52"/>
                    </a:lnTo>
                    <a:close/>
                  </a:path>
                </a:pathLst>
              </a:custGeom>
              <a:noFill/>
              <a:ln w="3175">
                <a:solidFill>
                  <a:srgbClr val="000000"/>
                </a:solidFill>
                <a:round/>
                <a:headEnd/>
                <a:tailEnd/>
              </a:ln>
              <a:extLst>
                <a:ext uri="{909E8E84-426E-40dd-AFC4-6F175D3DCCD1}">
                  <a14:hiddenFill xmlns="" xmlns:a14="http://schemas.microsoft.com/office/drawing/2010/main" xmlns:lc="http://schemas.openxmlformats.org/drawingml/2006/lockedCanvas">
                    <a:solidFill>
                      <a:srgbClr val="FFFFFF"/>
                    </a:solidFill>
                  </a14:hiddenFill>
                </a:ext>
              </a:extLst>
            </p:spPr>
            <p:txBody>
              <a:bodyPr rot="10800000" vert="eaVert" rtlCol="1"/>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defTabSz="257198" rtl="1">
                  <a:defRPr/>
                </a:pPr>
                <a:endParaRPr lang="en-US" sz="1050">
                  <a:solidFill>
                    <a:sysClr val="windowText" lastClr="000000"/>
                  </a:solidFill>
                  <a:latin typeface="Calibri"/>
                </a:endParaRPr>
              </a:p>
            </p:txBody>
          </p:sp>
          <p:sp>
            <p:nvSpPr>
              <p:cNvPr id="16" name="Freeform 199">
                <a:extLst>
                  <a:ext uri="{FF2B5EF4-FFF2-40B4-BE49-F238E27FC236}">
                    <a16:creationId xmlns:a16="http://schemas.microsoft.com/office/drawing/2014/main" id="{63C0F2D7-1478-42F6-A34C-C8B8722C7AE8}"/>
                  </a:ext>
                </a:extLst>
              </p:cNvPr>
              <p:cNvSpPr>
                <a:spLocks noChangeAspect="1"/>
              </p:cNvSpPr>
              <p:nvPr/>
            </p:nvSpPr>
            <p:spPr bwMode="auto">
              <a:xfrm rot="5400000">
                <a:off x="7079054" y="3311490"/>
                <a:ext cx="221476" cy="163354"/>
              </a:xfrm>
              <a:custGeom>
                <a:avLst/>
                <a:gdLst>
                  <a:gd name="T0" fmla="*/ 0 w 217"/>
                  <a:gd name="T1" fmla="*/ 2147483647 h 129"/>
                  <a:gd name="T2" fmla="*/ 2147483647 w 217"/>
                  <a:gd name="T3" fmla="*/ 2147483647 h 129"/>
                  <a:gd name="T4" fmla="*/ 2147483647 w 217"/>
                  <a:gd name="T5" fmla="*/ 2147483647 h 129"/>
                  <a:gd name="T6" fmla="*/ 2147483647 w 217"/>
                  <a:gd name="T7" fmla="*/ 2147483647 h 129"/>
                  <a:gd name="T8" fmla="*/ 2147483647 w 217"/>
                  <a:gd name="T9" fmla="*/ 2147483647 h 129"/>
                  <a:gd name="T10" fmla="*/ 2147483647 w 217"/>
                  <a:gd name="T11" fmla="*/ 2147483647 h 129"/>
                  <a:gd name="T12" fmla="*/ 2147483647 w 217"/>
                  <a:gd name="T13" fmla="*/ 2147483647 h 129"/>
                  <a:gd name="T14" fmla="*/ 2147483647 w 217"/>
                  <a:gd name="T15" fmla="*/ 2147483647 h 129"/>
                  <a:gd name="T16" fmla="*/ 2147483647 w 217"/>
                  <a:gd name="T17" fmla="*/ 2147483647 h 129"/>
                  <a:gd name="T18" fmla="*/ 2147483647 w 217"/>
                  <a:gd name="T19" fmla="*/ 2147483647 h 129"/>
                  <a:gd name="T20" fmla="*/ 2147483647 w 217"/>
                  <a:gd name="T21" fmla="*/ 2147483647 h 129"/>
                  <a:gd name="T22" fmla="*/ 2147483647 w 217"/>
                  <a:gd name="T23" fmla="*/ 2147483647 h 129"/>
                  <a:gd name="T24" fmla="*/ 2147483647 w 217"/>
                  <a:gd name="T25" fmla="*/ 2147483647 h 129"/>
                  <a:gd name="T26" fmla="*/ 2147483647 w 217"/>
                  <a:gd name="T27" fmla="*/ 2147483647 h 129"/>
                  <a:gd name="T28" fmla="*/ 2147483647 w 217"/>
                  <a:gd name="T29" fmla="*/ 2147483647 h 129"/>
                  <a:gd name="T30" fmla="*/ 2147483647 w 217"/>
                  <a:gd name="T31" fmla="*/ 0 h 129"/>
                  <a:gd name="T32" fmla="*/ 2147483647 w 217"/>
                  <a:gd name="T33" fmla="*/ 2147483647 h 129"/>
                  <a:gd name="T34" fmla="*/ 2147483647 w 217"/>
                  <a:gd name="T35" fmla="*/ 2147483647 h 129"/>
                  <a:gd name="T36" fmla="*/ 0 w 217"/>
                  <a:gd name="T37" fmla="*/ 2147483647 h 129"/>
                  <a:gd name="T38" fmla="*/ 0 w 217"/>
                  <a:gd name="T39" fmla="*/ 2147483647 h 129"/>
                  <a:gd name="T40" fmla="*/ 0 w 217"/>
                  <a:gd name="T41" fmla="*/ 2147483647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7"/>
                  <a:gd name="T64" fmla="*/ 0 h 129"/>
                  <a:gd name="T65" fmla="*/ 217 w 217"/>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7" h="129">
                    <a:moveTo>
                      <a:pt x="0" y="52"/>
                    </a:moveTo>
                    <a:lnTo>
                      <a:pt x="5" y="73"/>
                    </a:lnTo>
                    <a:lnTo>
                      <a:pt x="5" y="93"/>
                    </a:lnTo>
                    <a:lnTo>
                      <a:pt x="10" y="104"/>
                    </a:lnTo>
                    <a:lnTo>
                      <a:pt x="20" y="119"/>
                    </a:lnTo>
                    <a:lnTo>
                      <a:pt x="51" y="129"/>
                    </a:lnTo>
                    <a:lnTo>
                      <a:pt x="93" y="129"/>
                    </a:lnTo>
                    <a:lnTo>
                      <a:pt x="119" y="129"/>
                    </a:lnTo>
                    <a:lnTo>
                      <a:pt x="149" y="129"/>
                    </a:lnTo>
                    <a:lnTo>
                      <a:pt x="201" y="119"/>
                    </a:lnTo>
                    <a:lnTo>
                      <a:pt x="211" y="88"/>
                    </a:lnTo>
                    <a:lnTo>
                      <a:pt x="217" y="52"/>
                    </a:lnTo>
                    <a:lnTo>
                      <a:pt x="211" y="37"/>
                    </a:lnTo>
                    <a:lnTo>
                      <a:pt x="196" y="31"/>
                    </a:lnTo>
                    <a:lnTo>
                      <a:pt x="160" y="16"/>
                    </a:lnTo>
                    <a:lnTo>
                      <a:pt x="103" y="0"/>
                    </a:lnTo>
                    <a:lnTo>
                      <a:pt x="36" y="21"/>
                    </a:lnTo>
                    <a:lnTo>
                      <a:pt x="10" y="37"/>
                    </a:lnTo>
                    <a:lnTo>
                      <a:pt x="0" y="47"/>
                    </a:lnTo>
                    <a:lnTo>
                      <a:pt x="0" y="57"/>
                    </a:lnTo>
                    <a:lnTo>
                      <a:pt x="0" y="52"/>
                    </a:lnTo>
                    <a:close/>
                  </a:path>
                </a:pathLst>
              </a:custGeom>
              <a:noFill/>
              <a:ln w="3175">
                <a:solidFill>
                  <a:srgbClr val="000000"/>
                </a:solidFill>
                <a:round/>
                <a:headEnd/>
                <a:tailEnd/>
              </a:ln>
              <a:extLst>
                <a:ext uri="{909E8E84-426E-40dd-AFC4-6F175D3DCCD1}">
                  <a14:hiddenFill xmlns="" xmlns:a14="http://schemas.microsoft.com/office/drawing/2010/main" xmlns:lc="http://schemas.openxmlformats.org/drawingml/2006/lockedCanvas">
                    <a:solidFill>
                      <a:srgbClr val="FFFFFF"/>
                    </a:solidFill>
                  </a14:hiddenFill>
                </a:ext>
              </a:extLst>
            </p:spPr>
            <p:txBody>
              <a:bodyPr rot="10800000" vert="eaVert" rtlCol="1"/>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defTabSz="257198" rtl="1">
                  <a:defRPr/>
                </a:pPr>
                <a:endParaRPr lang="en-US" sz="1050">
                  <a:solidFill>
                    <a:sysClr val="windowText" lastClr="000000"/>
                  </a:solidFill>
                  <a:latin typeface="Calibri"/>
                </a:endParaRPr>
              </a:p>
            </p:txBody>
          </p:sp>
          <p:sp>
            <p:nvSpPr>
              <p:cNvPr id="17" name="Oval 16">
                <a:extLst>
                  <a:ext uri="{FF2B5EF4-FFF2-40B4-BE49-F238E27FC236}">
                    <a16:creationId xmlns:a16="http://schemas.microsoft.com/office/drawing/2014/main" id="{BA4B77D5-65ED-4808-B954-02350F536FDE}"/>
                  </a:ext>
                </a:extLst>
              </p:cNvPr>
              <p:cNvSpPr>
                <a:spLocks noChangeAspect="1" noChangeArrowheads="1"/>
              </p:cNvSpPr>
              <p:nvPr/>
            </p:nvSpPr>
            <p:spPr bwMode="auto">
              <a:xfrm rot="21191063">
                <a:off x="6499840" y="3617722"/>
                <a:ext cx="191325" cy="182327"/>
              </a:xfrm>
              <a:prstGeom prst="ellipse">
                <a:avLst/>
              </a:prstGeom>
              <a:gradFill rotWithShape="0">
                <a:gsLst>
                  <a:gs pos="0">
                    <a:srgbClr val="FFFFFF"/>
                  </a:gs>
                  <a:gs pos="100000">
                    <a:srgbClr val="FF8000"/>
                  </a:gs>
                </a:gsLst>
                <a:path path="shape">
                  <a:fillToRect l="50000" t="50000" r="50000" b="50000"/>
                </a:path>
              </a:gradFill>
              <a:ln w="12700">
                <a:solidFill>
                  <a:srgbClr val="FF8000"/>
                </a:solidFill>
                <a:round/>
                <a:headEnd/>
                <a:tailEnd/>
              </a:ln>
            </p:spPr>
            <p:txBody>
              <a:bodyPr wrap="none" rtlCol="1" anchor="ctr"/>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defTabSz="257198" rtl="1">
                  <a:defRPr/>
                </a:pPr>
                <a:endParaRPr lang="fr-FR" sz="1050">
                  <a:solidFill>
                    <a:sysClr val="windowText" lastClr="000000"/>
                  </a:solidFill>
                  <a:latin typeface="Calibri"/>
                </a:endParaRPr>
              </a:p>
            </p:txBody>
          </p:sp>
          <p:sp>
            <p:nvSpPr>
              <p:cNvPr id="18" name="Freeform 390">
                <a:extLst>
                  <a:ext uri="{FF2B5EF4-FFF2-40B4-BE49-F238E27FC236}">
                    <a16:creationId xmlns:a16="http://schemas.microsoft.com/office/drawing/2014/main" id="{D3777271-E2A3-4186-8893-0026EC2103FA}"/>
                  </a:ext>
                </a:extLst>
              </p:cNvPr>
              <p:cNvSpPr>
                <a:spLocks noChangeAspect="1"/>
              </p:cNvSpPr>
              <p:nvPr/>
            </p:nvSpPr>
            <p:spPr bwMode="auto">
              <a:xfrm rot="5400000">
                <a:off x="6935839" y="3573231"/>
                <a:ext cx="211409" cy="186849"/>
              </a:xfrm>
              <a:custGeom>
                <a:avLst/>
                <a:gdLst>
                  <a:gd name="T0" fmla="*/ 0 w 217"/>
                  <a:gd name="T1" fmla="*/ 2147483647 h 129"/>
                  <a:gd name="T2" fmla="*/ 2147483647 w 217"/>
                  <a:gd name="T3" fmla="*/ 2147483647 h 129"/>
                  <a:gd name="T4" fmla="*/ 2147483647 w 217"/>
                  <a:gd name="T5" fmla="*/ 2147483647 h 129"/>
                  <a:gd name="T6" fmla="*/ 2147483647 w 217"/>
                  <a:gd name="T7" fmla="*/ 2147483647 h 129"/>
                  <a:gd name="T8" fmla="*/ 2147483647 w 217"/>
                  <a:gd name="T9" fmla="*/ 2147483647 h 129"/>
                  <a:gd name="T10" fmla="*/ 2147483647 w 217"/>
                  <a:gd name="T11" fmla="*/ 2147483647 h 129"/>
                  <a:gd name="T12" fmla="*/ 2147483647 w 217"/>
                  <a:gd name="T13" fmla="*/ 2147483647 h 129"/>
                  <a:gd name="T14" fmla="*/ 2147483647 w 217"/>
                  <a:gd name="T15" fmla="*/ 2147483647 h 129"/>
                  <a:gd name="T16" fmla="*/ 2147483647 w 217"/>
                  <a:gd name="T17" fmla="*/ 2147483647 h 129"/>
                  <a:gd name="T18" fmla="*/ 2147483647 w 217"/>
                  <a:gd name="T19" fmla="*/ 2147483647 h 129"/>
                  <a:gd name="T20" fmla="*/ 2147483647 w 217"/>
                  <a:gd name="T21" fmla="*/ 2147483647 h 129"/>
                  <a:gd name="T22" fmla="*/ 2147483647 w 217"/>
                  <a:gd name="T23" fmla="*/ 2147483647 h 129"/>
                  <a:gd name="T24" fmla="*/ 2147483647 w 217"/>
                  <a:gd name="T25" fmla="*/ 2147483647 h 129"/>
                  <a:gd name="T26" fmla="*/ 2147483647 w 217"/>
                  <a:gd name="T27" fmla="*/ 2147483647 h 129"/>
                  <a:gd name="T28" fmla="*/ 2147483647 w 217"/>
                  <a:gd name="T29" fmla="*/ 0 h 129"/>
                  <a:gd name="T30" fmla="*/ 2147483647 w 217"/>
                  <a:gd name="T31" fmla="*/ 2147483647 h 129"/>
                  <a:gd name="T32" fmla="*/ 2147483647 w 217"/>
                  <a:gd name="T33" fmla="*/ 2147483647 h 129"/>
                  <a:gd name="T34" fmla="*/ 2147483647 w 217"/>
                  <a:gd name="T35" fmla="*/ 2147483647 h 129"/>
                  <a:gd name="T36" fmla="*/ 0 w 217"/>
                  <a:gd name="T37" fmla="*/ 2147483647 h 129"/>
                  <a:gd name="T38" fmla="*/ 0 w 217"/>
                  <a:gd name="T39" fmla="*/ 2147483647 h 1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7"/>
                  <a:gd name="T61" fmla="*/ 0 h 129"/>
                  <a:gd name="T62" fmla="*/ 217 w 217"/>
                  <a:gd name="T63" fmla="*/ 129 h 1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7" h="129">
                    <a:moveTo>
                      <a:pt x="0" y="52"/>
                    </a:moveTo>
                    <a:lnTo>
                      <a:pt x="5" y="73"/>
                    </a:lnTo>
                    <a:lnTo>
                      <a:pt x="5" y="93"/>
                    </a:lnTo>
                    <a:lnTo>
                      <a:pt x="11" y="104"/>
                    </a:lnTo>
                    <a:lnTo>
                      <a:pt x="21" y="119"/>
                    </a:lnTo>
                    <a:lnTo>
                      <a:pt x="52" y="129"/>
                    </a:lnTo>
                    <a:lnTo>
                      <a:pt x="93" y="129"/>
                    </a:lnTo>
                    <a:lnTo>
                      <a:pt x="155" y="129"/>
                    </a:lnTo>
                    <a:lnTo>
                      <a:pt x="201" y="119"/>
                    </a:lnTo>
                    <a:lnTo>
                      <a:pt x="212" y="88"/>
                    </a:lnTo>
                    <a:lnTo>
                      <a:pt x="217" y="52"/>
                    </a:lnTo>
                    <a:lnTo>
                      <a:pt x="212" y="37"/>
                    </a:lnTo>
                    <a:lnTo>
                      <a:pt x="196" y="31"/>
                    </a:lnTo>
                    <a:lnTo>
                      <a:pt x="165" y="16"/>
                    </a:lnTo>
                    <a:lnTo>
                      <a:pt x="103" y="0"/>
                    </a:lnTo>
                    <a:lnTo>
                      <a:pt x="36" y="21"/>
                    </a:lnTo>
                    <a:lnTo>
                      <a:pt x="16" y="37"/>
                    </a:lnTo>
                    <a:lnTo>
                      <a:pt x="5" y="47"/>
                    </a:lnTo>
                    <a:lnTo>
                      <a:pt x="0" y="57"/>
                    </a:lnTo>
                    <a:lnTo>
                      <a:pt x="0" y="52"/>
                    </a:lnTo>
                    <a:close/>
                  </a:path>
                </a:pathLst>
              </a:custGeom>
              <a:noFill/>
              <a:ln w="3175">
                <a:solidFill>
                  <a:srgbClr val="000000"/>
                </a:solidFill>
                <a:round/>
                <a:headEnd/>
                <a:tailEnd/>
              </a:ln>
              <a:extLst>
                <a:ext uri="{909E8E84-426E-40dd-AFC4-6F175D3DCCD1}">
                  <a14:hiddenFill xmlns="" xmlns:a14="http://schemas.microsoft.com/office/drawing/2010/main" xmlns:lc="http://schemas.openxmlformats.org/drawingml/2006/lockedCanvas">
                    <a:solidFill>
                      <a:srgbClr val="FFFFFF"/>
                    </a:solidFill>
                  </a14:hiddenFill>
                </a:ext>
              </a:extLst>
            </p:spPr>
            <p:txBody>
              <a:bodyPr rot="10800000" vert="eaVert" rtlCol="1"/>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defTabSz="257198" rtl="1">
                  <a:defRPr/>
                </a:pPr>
                <a:endParaRPr lang="en-US" sz="1050">
                  <a:solidFill>
                    <a:sysClr val="windowText" lastClr="000000"/>
                  </a:solidFill>
                  <a:latin typeface="Calibri"/>
                </a:endParaRPr>
              </a:p>
            </p:txBody>
          </p:sp>
          <p:sp>
            <p:nvSpPr>
              <p:cNvPr id="19" name="Freeform 273">
                <a:extLst>
                  <a:ext uri="{FF2B5EF4-FFF2-40B4-BE49-F238E27FC236}">
                    <a16:creationId xmlns:a16="http://schemas.microsoft.com/office/drawing/2014/main" id="{2F7412F2-8F60-44FC-9CF3-CF224B662BCE}"/>
                  </a:ext>
                </a:extLst>
              </p:cNvPr>
              <p:cNvSpPr>
                <a:spLocks/>
              </p:cNvSpPr>
              <p:nvPr/>
            </p:nvSpPr>
            <p:spPr bwMode="auto">
              <a:xfrm rot="872520">
                <a:off x="7126018" y="3530751"/>
                <a:ext cx="306567" cy="239373"/>
              </a:xfrm>
              <a:custGeom>
                <a:avLst/>
                <a:gdLst>
                  <a:gd name="T0" fmla="*/ 488 w 688"/>
                  <a:gd name="T1" fmla="*/ 16 h 600"/>
                  <a:gd name="T2" fmla="*/ 632 w 688"/>
                  <a:gd name="T3" fmla="*/ 64 h 600"/>
                  <a:gd name="T4" fmla="*/ 680 w 688"/>
                  <a:gd name="T5" fmla="*/ 208 h 600"/>
                  <a:gd name="T6" fmla="*/ 632 w 688"/>
                  <a:gd name="T7" fmla="*/ 256 h 600"/>
                  <a:gd name="T8" fmla="*/ 632 w 688"/>
                  <a:gd name="T9" fmla="*/ 352 h 600"/>
                  <a:gd name="T10" fmla="*/ 680 w 688"/>
                  <a:gd name="T11" fmla="*/ 496 h 600"/>
                  <a:gd name="T12" fmla="*/ 584 w 688"/>
                  <a:gd name="T13" fmla="*/ 592 h 600"/>
                  <a:gd name="T14" fmla="*/ 440 w 688"/>
                  <a:gd name="T15" fmla="*/ 544 h 600"/>
                  <a:gd name="T16" fmla="*/ 344 w 688"/>
                  <a:gd name="T17" fmla="*/ 544 h 600"/>
                  <a:gd name="T18" fmla="*/ 296 w 688"/>
                  <a:gd name="T19" fmla="*/ 592 h 600"/>
                  <a:gd name="T20" fmla="*/ 152 w 688"/>
                  <a:gd name="T21" fmla="*/ 592 h 600"/>
                  <a:gd name="T22" fmla="*/ 104 w 688"/>
                  <a:gd name="T23" fmla="*/ 544 h 600"/>
                  <a:gd name="T24" fmla="*/ 152 w 688"/>
                  <a:gd name="T25" fmla="*/ 448 h 600"/>
                  <a:gd name="T26" fmla="*/ 104 w 688"/>
                  <a:gd name="T27" fmla="*/ 352 h 600"/>
                  <a:gd name="T28" fmla="*/ 56 w 688"/>
                  <a:gd name="T29" fmla="*/ 304 h 600"/>
                  <a:gd name="T30" fmla="*/ 8 w 688"/>
                  <a:gd name="T31" fmla="*/ 208 h 600"/>
                  <a:gd name="T32" fmla="*/ 104 w 688"/>
                  <a:gd name="T33" fmla="*/ 112 h 600"/>
                  <a:gd name="T34" fmla="*/ 200 w 688"/>
                  <a:gd name="T35" fmla="*/ 112 h 600"/>
                  <a:gd name="T36" fmla="*/ 248 w 688"/>
                  <a:gd name="T37" fmla="*/ 16 h 600"/>
                  <a:gd name="T38" fmla="*/ 392 w 688"/>
                  <a:gd name="T39" fmla="*/ 16 h 600"/>
                  <a:gd name="T40" fmla="*/ 488 w 688"/>
                  <a:gd name="T41" fmla="*/ 16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8" h="600">
                    <a:moveTo>
                      <a:pt x="488" y="16"/>
                    </a:moveTo>
                    <a:cubicBezTo>
                      <a:pt x="528" y="24"/>
                      <a:pt x="600" y="32"/>
                      <a:pt x="632" y="64"/>
                    </a:cubicBezTo>
                    <a:cubicBezTo>
                      <a:pt x="664" y="96"/>
                      <a:pt x="680" y="176"/>
                      <a:pt x="680" y="208"/>
                    </a:cubicBezTo>
                    <a:cubicBezTo>
                      <a:pt x="680" y="240"/>
                      <a:pt x="640" y="232"/>
                      <a:pt x="632" y="256"/>
                    </a:cubicBezTo>
                    <a:cubicBezTo>
                      <a:pt x="624" y="280"/>
                      <a:pt x="624" y="312"/>
                      <a:pt x="632" y="352"/>
                    </a:cubicBezTo>
                    <a:cubicBezTo>
                      <a:pt x="640" y="392"/>
                      <a:pt x="688" y="456"/>
                      <a:pt x="680" y="496"/>
                    </a:cubicBezTo>
                    <a:cubicBezTo>
                      <a:pt x="672" y="536"/>
                      <a:pt x="624" y="584"/>
                      <a:pt x="584" y="592"/>
                    </a:cubicBezTo>
                    <a:cubicBezTo>
                      <a:pt x="544" y="600"/>
                      <a:pt x="480" y="552"/>
                      <a:pt x="440" y="544"/>
                    </a:cubicBezTo>
                    <a:cubicBezTo>
                      <a:pt x="400" y="536"/>
                      <a:pt x="368" y="536"/>
                      <a:pt x="344" y="544"/>
                    </a:cubicBezTo>
                    <a:cubicBezTo>
                      <a:pt x="320" y="552"/>
                      <a:pt x="328" y="584"/>
                      <a:pt x="296" y="592"/>
                    </a:cubicBezTo>
                    <a:cubicBezTo>
                      <a:pt x="264" y="600"/>
                      <a:pt x="184" y="600"/>
                      <a:pt x="152" y="592"/>
                    </a:cubicBezTo>
                    <a:cubicBezTo>
                      <a:pt x="120" y="584"/>
                      <a:pt x="104" y="568"/>
                      <a:pt x="104" y="544"/>
                    </a:cubicBezTo>
                    <a:cubicBezTo>
                      <a:pt x="104" y="520"/>
                      <a:pt x="152" y="480"/>
                      <a:pt x="152" y="448"/>
                    </a:cubicBezTo>
                    <a:cubicBezTo>
                      <a:pt x="152" y="416"/>
                      <a:pt x="120" y="376"/>
                      <a:pt x="104" y="352"/>
                    </a:cubicBezTo>
                    <a:cubicBezTo>
                      <a:pt x="88" y="328"/>
                      <a:pt x="72" y="328"/>
                      <a:pt x="56" y="304"/>
                    </a:cubicBezTo>
                    <a:cubicBezTo>
                      <a:pt x="40" y="280"/>
                      <a:pt x="0" y="240"/>
                      <a:pt x="8" y="208"/>
                    </a:cubicBezTo>
                    <a:cubicBezTo>
                      <a:pt x="16" y="176"/>
                      <a:pt x="72" y="128"/>
                      <a:pt x="104" y="112"/>
                    </a:cubicBezTo>
                    <a:cubicBezTo>
                      <a:pt x="136" y="96"/>
                      <a:pt x="176" y="128"/>
                      <a:pt x="200" y="112"/>
                    </a:cubicBezTo>
                    <a:cubicBezTo>
                      <a:pt x="224" y="96"/>
                      <a:pt x="216" y="32"/>
                      <a:pt x="248" y="16"/>
                    </a:cubicBezTo>
                    <a:cubicBezTo>
                      <a:pt x="280" y="0"/>
                      <a:pt x="352" y="16"/>
                      <a:pt x="392" y="16"/>
                    </a:cubicBezTo>
                    <a:cubicBezTo>
                      <a:pt x="432" y="16"/>
                      <a:pt x="448" y="8"/>
                      <a:pt x="488" y="16"/>
                    </a:cubicBezTo>
                    <a:close/>
                  </a:path>
                </a:pathLst>
              </a:custGeom>
              <a:gradFill rotWithShape="0">
                <a:gsLst>
                  <a:gs pos="0">
                    <a:srgbClr val="FFFFFF"/>
                  </a:gs>
                  <a:gs pos="100000">
                    <a:srgbClr val="FF6666"/>
                  </a:gs>
                </a:gsLst>
                <a:path path="rect">
                  <a:fillToRect l="50000" t="50000" r="50000" b="50000"/>
                </a:path>
              </a:gradFill>
              <a:ln w="9525">
                <a:solidFill>
                  <a:srgbClr val="FF6666"/>
                </a:solidFill>
                <a:round/>
                <a:headEnd/>
                <a:tailEnd/>
              </a:ln>
              <a:effectLst/>
              <a:extLs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8"/>
                        </a:schemeClr>
                      </a:outerShdw>
                    </a:effectLst>
                  </a14:hiddenEffects>
                </a:ext>
              </a:extLst>
            </p:spPr>
            <p:txBody>
              <a:bodyPr wrap="none" rtlCol="1" anchor="ctr"/>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defTabSz="257198" rtl="1">
                  <a:defRPr/>
                </a:pPr>
                <a:endParaRPr lang="en-US" sz="1050">
                  <a:solidFill>
                    <a:sysClr val="windowText" lastClr="000000"/>
                  </a:solidFill>
                  <a:latin typeface="Calibri"/>
                </a:endParaRPr>
              </a:p>
            </p:txBody>
          </p:sp>
          <p:sp>
            <p:nvSpPr>
              <p:cNvPr id="20" name="Freeform 199">
                <a:extLst>
                  <a:ext uri="{FF2B5EF4-FFF2-40B4-BE49-F238E27FC236}">
                    <a16:creationId xmlns:a16="http://schemas.microsoft.com/office/drawing/2014/main" id="{5B55B6ED-5B73-4EA0-9CDA-78BD2EB10DFA}"/>
                  </a:ext>
                </a:extLst>
              </p:cNvPr>
              <p:cNvSpPr>
                <a:spLocks noChangeAspect="1"/>
              </p:cNvSpPr>
              <p:nvPr/>
            </p:nvSpPr>
            <p:spPr bwMode="auto">
              <a:xfrm rot="16200000" flipH="1">
                <a:off x="6465920" y="3360665"/>
                <a:ext cx="221476" cy="163354"/>
              </a:xfrm>
              <a:custGeom>
                <a:avLst/>
                <a:gdLst>
                  <a:gd name="T0" fmla="*/ 0 w 217"/>
                  <a:gd name="T1" fmla="*/ 2147483647 h 129"/>
                  <a:gd name="T2" fmla="*/ 2147483647 w 217"/>
                  <a:gd name="T3" fmla="*/ 2147483647 h 129"/>
                  <a:gd name="T4" fmla="*/ 2147483647 w 217"/>
                  <a:gd name="T5" fmla="*/ 2147483647 h 129"/>
                  <a:gd name="T6" fmla="*/ 2147483647 w 217"/>
                  <a:gd name="T7" fmla="*/ 2147483647 h 129"/>
                  <a:gd name="T8" fmla="*/ 2147483647 w 217"/>
                  <a:gd name="T9" fmla="*/ 2147483647 h 129"/>
                  <a:gd name="T10" fmla="*/ 2147483647 w 217"/>
                  <a:gd name="T11" fmla="*/ 2147483647 h 129"/>
                  <a:gd name="T12" fmla="*/ 2147483647 w 217"/>
                  <a:gd name="T13" fmla="*/ 2147483647 h 129"/>
                  <a:gd name="T14" fmla="*/ 2147483647 w 217"/>
                  <a:gd name="T15" fmla="*/ 2147483647 h 129"/>
                  <a:gd name="T16" fmla="*/ 2147483647 w 217"/>
                  <a:gd name="T17" fmla="*/ 2147483647 h 129"/>
                  <a:gd name="T18" fmla="*/ 2147483647 w 217"/>
                  <a:gd name="T19" fmla="*/ 2147483647 h 129"/>
                  <a:gd name="T20" fmla="*/ 2147483647 w 217"/>
                  <a:gd name="T21" fmla="*/ 2147483647 h 129"/>
                  <a:gd name="T22" fmla="*/ 2147483647 w 217"/>
                  <a:gd name="T23" fmla="*/ 2147483647 h 129"/>
                  <a:gd name="T24" fmla="*/ 2147483647 w 217"/>
                  <a:gd name="T25" fmla="*/ 2147483647 h 129"/>
                  <a:gd name="T26" fmla="*/ 2147483647 w 217"/>
                  <a:gd name="T27" fmla="*/ 2147483647 h 129"/>
                  <a:gd name="T28" fmla="*/ 2147483647 w 217"/>
                  <a:gd name="T29" fmla="*/ 2147483647 h 129"/>
                  <a:gd name="T30" fmla="*/ 2147483647 w 217"/>
                  <a:gd name="T31" fmla="*/ 0 h 129"/>
                  <a:gd name="T32" fmla="*/ 2147483647 w 217"/>
                  <a:gd name="T33" fmla="*/ 2147483647 h 129"/>
                  <a:gd name="T34" fmla="*/ 2147483647 w 217"/>
                  <a:gd name="T35" fmla="*/ 2147483647 h 129"/>
                  <a:gd name="T36" fmla="*/ 0 w 217"/>
                  <a:gd name="T37" fmla="*/ 2147483647 h 129"/>
                  <a:gd name="T38" fmla="*/ 0 w 217"/>
                  <a:gd name="T39" fmla="*/ 2147483647 h 129"/>
                  <a:gd name="T40" fmla="*/ 0 w 217"/>
                  <a:gd name="T41" fmla="*/ 2147483647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7"/>
                  <a:gd name="T64" fmla="*/ 0 h 129"/>
                  <a:gd name="T65" fmla="*/ 217 w 217"/>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7" h="129">
                    <a:moveTo>
                      <a:pt x="0" y="52"/>
                    </a:moveTo>
                    <a:lnTo>
                      <a:pt x="5" y="73"/>
                    </a:lnTo>
                    <a:lnTo>
                      <a:pt x="5" y="93"/>
                    </a:lnTo>
                    <a:lnTo>
                      <a:pt x="10" y="104"/>
                    </a:lnTo>
                    <a:lnTo>
                      <a:pt x="20" y="119"/>
                    </a:lnTo>
                    <a:lnTo>
                      <a:pt x="51" y="129"/>
                    </a:lnTo>
                    <a:lnTo>
                      <a:pt x="93" y="129"/>
                    </a:lnTo>
                    <a:lnTo>
                      <a:pt x="119" y="129"/>
                    </a:lnTo>
                    <a:lnTo>
                      <a:pt x="149" y="129"/>
                    </a:lnTo>
                    <a:lnTo>
                      <a:pt x="201" y="119"/>
                    </a:lnTo>
                    <a:lnTo>
                      <a:pt x="211" y="88"/>
                    </a:lnTo>
                    <a:lnTo>
                      <a:pt x="217" y="52"/>
                    </a:lnTo>
                    <a:lnTo>
                      <a:pt x="211" y="37"/>
                    </a:lnTo>
                    <a:lnTo>
                      <a:pt x="196" y="31"/>
                    </a:lnTo>
                    <a:lnTo>
                      <a:pt x="160" y="16"/>
                    </a:lnTo>
                    <a:lnTo>
                      <a:pt x="103" y="0"/>
                    </a:lnTo>
                    <a:lnTo>
                      <a:pt x="36" y="21"/>
                    </a:lnTo>
                    <a:lnTo>
                      <a:pt x="10" y="37"/>
                    </a:lnTo>
                    <a:lnTo>
                      <a:pt x="0" y="47"/>
                    </a:lnTo>
                    <a:lnTo>
                      <a:pt x="0" y="57"/>
                    </a:lnTo>
                    <a:lnTo>
                      <a:pt x="0" y="52"/>
                    </a:lnTo>
                    <a:close/>
                  </a:path>
                </a:pathLst>
              </a:custGeom>
              <a:noFill/>
              <a:ln w="3175">
                <a:solidFill>
                  <a:srgbClr val="000000"/>
                </a:solidFill>
                <a:round/>
                <a:headEnd/>
                <a:tailEnd/>
              </a:ln>
              <a:extLst>
                <a:ext uri="{909E8E84-426E-40dd-AFC4-6F175D3DCCD1}">
                  <a14:hiddenFill xmlns="" xmlns:a14="http://schemas.microsoft.com/office/drawing/2010/main" xmlns:lc="http://schemas.openxmlformats.org/drawingml/2006/lockedCanvas">
                    <a:solidFill>
                      <a:srgbClr val="FFFFFF"/>
                    </a:solidFill>
                  </a14:hiddenFill>
                </a:ext>
              </a:extLst>
            </p:spPr>
            <p:txBody>
              <a:bodyPr vert="eaVert" rtlCol="1"/>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defTabSz="257198" rtl="1">
                  <a:defRPr/>
                </a:pPr>
                <a:endParaRPr lang="en-US" sz="1050">
                  <a:solidFill>
                    <a:sysClr val="windowText" lastClr="000000"/>
                  </a:solidFill>
                  <a:latin typeface="Calibri"/>
                </a:endParaRPr>
              </a:p>
            </p:txBody>
          </p:sp>
          <p:sp>
            <p:nvSpPr>
              <p:cNvPr id="21" name="Oval 20">
                <a:extLst>
                  <a:ext uri="{FF2B5EF4-FFF2-40B4-BE49-F238E27FC236}">
                    <a16:creationId xmlns:a16="http://schemas.microsoft.com/office/drawing/2014/main" id="{9F5E0840-94B8-4929-B560-440E0AD8933C}"/>
                  </a:ext>
                </a:extLst>
              </p:cNvPr>
              <p:cNvSpPr>
                <a:spLocks noChangeAspect="1" noChangeArrowheads="1"/>
              </p:cNvSpPr>
              <p:nvPr/>
            </p:nvSpPr>
            <p:spPr bwMode="auto">
              <a:xfrm rot="21191063">
                <a:off x="6305140" y="3497598"/>
                <a:ext cx="191325" cy="187919"/>
              </a:xfrm>
              <a:prstGeom prst="ellipse">
                <a:avLst/>
              </a:prstGeom>
              <a:gradFill flip="none" rotWithShape="1">
                <a:gsLst>
                  <a:gs pos="100000">
                    <a:srgbClr val="99CC00"/>
                  </a:gs>
                  <a:gs pos="0">
                    <a:srgbClr val="FFFFFF"/>
                  </a:gs>
                </a:gsLst>
                <a:path path="circle">
                  <a:fillToRect l="50000" t="50000" r="50000" b="50000"/>
                </a:path>
                <a:tileRect/>
              </a:gradFill>
              <a:ln w="12700">
                <a:solidFill>
                  <a:srgbClr val="99CC00"/>
                </a:solidFill>
                <a:round/>
                <a:headEnd/>
                <a:tailEnd/>
              </a:ln>
            </p:spPr>
            <p:txBody>
              <a:bodyPr wrap="none" lIns="51442" tIns="25721" rIns="51442" bIns="25721" rtlCol="1" anchor="ctr"/>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defTabSz="257198" rtl="1">
                  <a:defRPr/>
                </a:pPr>
                <a:endParaRPr lang="fr-FR" sz="1050">
                  <a:solidFill>
                    <a:sysClr val="windowText" lastClr="000000"/>
                  </a:solidFill>
                  <a:latin typeface="Calibri"/>
                </a:endParaRPr>
              </a:p>
            </p:txBody>
          </p:sp>
          <p:sp>
            <p:nvSpPr>
              <p:cNvPr id="22" name="Freeform 390">
                <a:extLst>
                  <a:ext uri="{FF2B5EF4-FFF2-40B4-BE49-F238E27FC236}">
                    <a16:creationId xmlns:a16="http://schemas.microsoft.com/office/drawing/2014/main" id="{4253167E-1148-4A82-BBE9-CB8D0AF4493E}"/>
                  </a:ext>
                </a:extLst>
              </p:cNvPr>
              <p:cNvSpPr>
                <a:spLocks noChangeAspect="1"/>
              </p:cNvSpPr>
              <p:nvPr/>
            </p:nvSpPr>
            <p:spPr bwMode="auto">
              <a:xfrm rot="16200000" flipH="1">
                <a:off x="6300327" y="3277931"/>
                <a:ext cx="211409" cy="168947"/>
              </a:xfrm>
              <a:custGeom>
                <a:avLst/>
                <a:gdLst>
                  <a:gd name="T0" fmla="*/ 0 w 217"/>
                  <a:gd name="T1" fmla="*/ 2147483647 h 129"/>
                  <a:gd name="T2" fmla="*/ 2147483647 w 217"/>
                  <a:gd name="T3" fmla="*/ 2147483647 h 129"/>
                  <a:gd name="T4" fmla="*/ 2147483647 w 217"/>
                  <a:gd name="T5" fmla="*/ 2147483647 h 129"/>
                  <a:gd name="T6" fmla="*/ 2147483647 w 217"/>
                  <a:gd name="T7" fmla="*/ 2147483647 h 129"/>
                  <a:gd name="T8" fmla="*/ 2147483647 w 217"/>
                  <a:gd name="T9" fmla="*/ 2147483647 h 129"/>
                  <a:gd name="T10" fmla="*/ 2147483647 w 217"/>
                  <a:gd name="T11" fmla="*/ 2147483647 h 129"/>
                  <a:gd name="T12" fmla="*/ 2147483647 w 217"/>
                  <a:gd name="T13" fmla="*/ 2147483647 h 129"/>
                  <a:gd name="T14" fmla="*/ 2147483647 w 217"/>
                  <a:gd name="T15" fmla="*/ 2147483647 h 129"/>
                  <a:gd name="T16" fmla="*/ 2147483647 w 217"/>
                  <a:gd name="T17" fmla="*/ 2147483647 h 129"/>
                  <a:gd name="T18" fmla="*/ 2147483647 w 217"/>
                  <a:gd name="T19" fmla="*/ 2147483647 h 129"/>
                  <a:gd name="T20" fmla="*/ 2147483647 w 217"/>
                  <a:gd name="T21" fmla="*/ 2147483647 h 129"/>
                  <a:gd name="T22" fmla="*/ 2147483647 w 217"/>
                  <a:gd name="T23" fmla="*/ 2147483647 h 129"/>
                  <a:gd name="T24" fmla="*/ 2147483647 w 217"/>
                  <a:gd name="T25" fmla="*/ 2147483647 h 129"/>
                  <a:gd name="T26" fmla="*/ 2147483647 w 217"/>
                  <a:gd name="T27" fmla="*/ 2147483647 h 129"/>
                  <a:gd name="T28" fmla="*/ 2147483647 w 217"/>
                  <a:gd name="T29" fmla="*/ 0 h 129"/>
                  <a:gd name="T30" fmla="*/ 2147483647 w 217"/>
                  <a:gd name="T31" fmla="*/ 2147483647 h 129"/>
                  <a:gd name="T32" fmla="*/ 2147483647 w 217"/>
                  <a:gd name="T33" fmla="*/ 2147483647 h 129"/>
                  <a:gd name="T34" fmla="*/ 2147483647 w 217"/>
                  <a:gd name="T35" fmla="*/ 2147483647 h 129"/>
                  <a:gd name="T36" fmla="*/ 0 w 217"/>
                  <a:gd name="T37" fmla="*/ 2147483647 h 129"/>
                  <a:gd name="T38" fmla="*/ 0 w 217"/>
                  <a:gd name="T39" fmla="*/ 2147483647 h 1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7"/>
                  <a:gd name="T61" fmla="*/ 0 h 129"/>
                  <a:gd name="T62" fmla="*/ 217 w 217"/>
                  <a:gd name="T63" fmla="*/ 129 h 1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7" h="129">
                    <a:moveTo>
                      <a:pt x="0" y="52"/>
                    </a:moveTo>
                    <a:lnTo>
                      <a:pt x="5" y="73"/>
                    </a:lnTo>
                    <a:lnTo>
                      <a:pt x="5" y="93"/>
                    </a:lnTo>
                    <a:lnTo>
                      <a:pt x="11" y="104"/>
                    </a:lnTo>
                    <a:lnTo>
                      <a:pt x="21" y="119"/>
                    </a:lnTo>
                    <a:lnTo>
                      <a:pt x="52" y="129"/>
                    </a:lnTo>
                    <a:lnTo>
                      <a:pt x="93" y="129"/>
                    </a:lnTo>
                    <a:lnTo>
                      <a:pt x="155" y="129"/>
                    </a:lnTo>
                    <a:lnTo>
                      <a:pt x="201" y="119"/>
                    </a:lnTo>
                    <a:lnTo>
                      <a:pt x="212" y="88"/>
                    </a:lnTo>
                    <a:lnTo>
                      <a:pt x="217" y="52"/>
                    </a:lnTo>
                    <a:lnTo>
                      <a:pt x="212" y="37"/>
                    </a:lnTo>
                    <a:lnTo>
                      <a:pt x="196" y="31"/>
                    </a:lnTo>
                    <a:lnTo>
                      <a:pt x="165" y="16"/>
                    </a:lnTo>
                    <a:lnTo>
                      <a:pt x="103" y="0"/>
                    </a:lnTo>
                    <a:lnTo>
                      <a:pt x="36" y="21"/>
                    </a:lnTo>
                    <a:lnTo>
                      <a:pt x="16" y="37"/>
                    </a:lnTo>
                    <a:lnTo>
                      <a:pt x="5" y="47"/>
                    </a:lnTo>
                    <a:lnTo>
                      <a:pt x="0" y="57"/>
                    </a:lnTo>
                    <a:lnTo>
                      <a:pt x="0" y="52"/>
                    </a:lnTo>
                    <a:close/>
                  </a:path>
                </a:pathLst>
              </a:custGeom>
              <a:noFill/>
              <a:ln w="3175">
                <a:solidFill>
                  <a:srgbClr val="000000"/>
                </a:solidFill>
                <a:round/>
                <a:headEnd/>
                <a:tailEnd/>
              </a:ln>
              <a:extLst>
                <a:ext uri="{909E8E84-426E-40dd-AFC4-6F175D3DCCD1}">
                  <a14:hiddenFill xmlns="" xmlns:a14="http://schemas.microsoft.com/office/drawing/2010/main" xmlns:lc="http://schemas.openxmlformats.org/drawingml/2006/lockedCanvas">
                    <a:solidFill>
                      <a:srgbClr val="FFFFFF"/>
                    </a:solidFill>
                  </a14:hiddenFill>
                </a:ext>
              </a:extLst>
            </p:spPr>
            <p:txBody>
              <a:bodyPr vert="eaVert" rtlCol="1"/>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defTabSz="257198" rtl="1">
                  <a:defRPr/>
                </a:pPr>
                <a:endParaRPr lang="en-US" sz="1050">
                  <a:solidFill>
                    <a:sysClr val="windowText" lastClr="000000"/>
                  </a:solidFill>
                  <a:latin typeface="Calibri"/>
                </a:endParaRPr>
              </a:p>
            </p:txBody>
          </p:sp>
          <p:sp>
            <p:nvSpPr>
              <p:cNvPr id="23" name="Text Box 43">
                <a:extLst>
                  <a:ext uri="{FF2B5EF4-FFF2-40B4-BE49-F238E27FC236}">
                    <a16:creationId xmlns:a16="http://schemas.microsoft.com/office/drawing/2014/main" id="{3A27F61E-4665-45F7-8BF4-7165A3E06407}"/>
                  </a:ext>
                </a:extLst>
              </p:cNvPr>
              <p:cNvSpPr txBox="1">
                <a:spLocks noChangeAspect="1" noChangeArrowheads="1"/>
              </p:cNvSpPr>
              <p:nvPr/>
            </p:nvSpPr>
            <p:spPr bwMode="auto">
              <a:xfrm>
                <a:off x="7685309" y="3373181"/>
                <a:ext cx="601019" cy="400109"/>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none" rtlCol="1">
                <a:spAutoFit/>
              </a:bodyPr>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algn="ctr" defTabSz="257198" rtl="1">
                  <a:defRPr/>
                </a:pPr>
                <a:r>
                  <a:rPr lang="ar" sz="450" b="1">
                    <a:solidFill>
                      <a:sysClr val="window" lastClr="FFFFFF">
                        <a:lumMod val="50000"/>
                      </a:sysClr>
                    </a:solidFill>
                    <a:latin typeface="Arial" charset="0"/>
                    <a:cs typeface="Arial" charset="0"/>
                  </a:rPr>
                  <a:t>خلايا</a:t>
                </a:r>
              </a:p>
              <a:p>
                <a:pPr algn="ctr" defTabSz="257198" rtl="1">
                  <a:defRPr/>
                </a:pPr>
                <a:r>
                  <a:rPr lang="ar" sz="450" b="1">
                    <a:solidFill>
                      <a:sysClr val="window" lastClr="FFFFFF">
                        <a:lumMod val="50000"/>
                      </a:sysClr>
                    </a:solidFill>
                    <a:latin typeface="Arial" charset="0"/>
                    <a:cs typeface="Arial" charset="0"/>
                  </a:rPr>
                  <a:t>طلائية </a:t>
                </a:r>
              </a:p>
              <a:p>
                <a:pPr algn="ctr" defTabSz="257198" rtl="1">
                  <a:defRPr/>
                </a:pPr>
                <a:r>
                  <a:rPr lang="ar" sz="450" b="1">
                    <a:solidFill>
                      <a:sysClr val="window" lastClr="FFFFFF">
                        <a:lumMod val="50000"/>
                      </a:sysClr>
                    </a:solidFill>
                    <a:latin typeface="Arial" charset="0"/>
                    <a:cs typeface="Arial" charset="0"/>
                  </a:rPr>
                  <a:t>إحليلية</a:t>
                </a:r>
              </a:p>
            </p:txBody>
          </p:sp>
          <p:sp>
            <p:nvSpPr>
              <p:cNvPr id="24" name="Text Box 43">
                <a:extLst>
                  <a:ext uri="{FF2B5EF4-FFF2-40B4-BE49-F238E27FC236}">
                    <a16:creationId xmlns:a16="http://schemas.microsoft.com/office/drawing/2014/main" id="{DE4A600A-1646-483E-9993-BC2770642CDA}"/>
                  </a:ext>
                </a:extLst>
              </p:cNvPr>
              <p:cNvSpPr txBox="1">
                <a:spLocks noChangeAspect="1" noChangeArrowheads="1"/>
              </p:cNvSpPr>
              <p:nvPr/>
            </p:nvSpPr>
            <p:spPr bwMode="auto">
              <a:xfrm>
                <a:off x="5473421" y="2807483"/>
                <a:ext cx="1231102" cy="184893"/>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none" rtlCol="1">
                <a:spAutoFit/>
              </a:bodyPr>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algn="ctr" defTabSz="257198" rtl="1">
                  <a:defRPr/>
                </a:pPr>
                <a:r>
                  <a:rPr lang="ar" sz="900" b="1" dirty="0">
                    <a:solidFill>
                      <a:srgbClr val="E0001B"/>
                    </a:solidFill>
                    <a:latin typeface="Arial" charset="0"/>
                    <a:cs typeface="Arial" charset="0"/>
                  </a:rPr>
                  <a:t>خلايا مصابة بفيروس نقص المناعة البشري 1</a:t>
                </a:r>
              </a:p>
            </p:txBody>
          </p:sp>
          <p:sp>
            <p:nvSpPr>
              <p:cNvPr id="25" name="Oval 24">
                <a:extLst>
                  <a:ext uri="{FF2B5EF4-FFF2-40B4-BE49-F238E27FC236}">
                    <a16:creationId xmlns:a16="http://schemas.microsoft.com/office/drawing/2014/main" id="{243DC089-EC3F-49F9-B5AA-AEE9F71AE5B0}"/>
                  </a:ext>
                </a:extLst>
              </p:cNvPr>
              <p:cNvSpPr>
                <a:spLocks noChangeAspect="1" noChangeArrowheads="1"/>
              </p:cNvSpPr>
              <p:nvPr/>
            </p:nvSpPr>
            <p:spPr bwMode="auto">
              <a:xfrm>
                <a:off x="7472863" y="3164978"/>
                <a:ext cx="80557" cy="77182"/>
              </a:xfrm>
              <a:prstGeom prst="ellipse">
                <a:avLst/>
              </a:prstGeom>
              <a:solidFill>
                <a:srgbClr val="FF0000"/>
              </a:solidFill>
              <a:ln w="9525">
                <a:solidFill>
                  <a:sysClr val="windowText" lastClr="000000"/>
                </a:solidFill>
                <a:round/>
                <a:headEnd/>
                <a:tailEnd/>
              </a:ln>
            </p:spPr>
            <p:txBody>
              <a:bodyPr wrap="none" rtlCol="1" anchor="ctr"/>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defTabSz="257198" rtl="1">
                  <a:defRPr/>
                </a:pPr>
                <a:endParaRPr lang="fr-FR" sz="1800">
                  <a:solidFill>
                    <a:srgbClr val="FF3399"/>
                  </a:solidFill>
                  <a:latin typeface="Comic Sans MS" charset="0"/>
                  <a:cs typeface="Times New Roman" charset="0"/>
                </a:endParaRPr>
              </a:p>
            </p:txBody>
          </p:sp>
          <p:sp>
            <p:nvSpPr>
              <p:cNvPr id="26" name="Oval 25">
                <a:extLst>
                  <a:ext uri="{FF2B5EF4-FFF2-40B4-BE49-F238E27FC236}">
                    <a16:creationId xmlns:a16="http://schemas.microsoft.com/office/drawing/2014/main" id="{C432212B-7D46-45BE-9F01-5320B8083D9C}"/>
                  </a:ext>
                </a:extLst>
              </p:cNvPr>
              <p:cNvSpPr>
                <a:spLocks noChangeAspect="1" noChangeArrowheads="1"/>
              </p:cNvSpPr>
              <p:nvPr/>
            </p:nvSpPr>
            <p:spPr bwMode="auto">
              <a:xfrm>
                <a:off x="7286014" y="3157149"/>
                <a:ext cx="81676" cy="74944"/>
              </a:xfrm>
              <a:prstGeom prst="ellipse">
                <a:avLst/>
              </a:prstGeom>
              <a:solidFill>
                <a:srgbClr val="FF0000"/>
              </a:solidFill>
              <a:ln w="9525">
                <a:solidFill>
                  <a:sysClr val="windowText" lastClr="000000"/>
                </a:solidFill>
                <a:round/>
                <a:headEnd/>
                <a:tailEnd/>
              </a:ln>
            </p:spPr>
            <p:txBody>
              <a:bodyPr wrap="none" rtlCol="1" anchor="ctr"/>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defTabSz="257198" rtl="1">
                  <a:defRPr/>
                </a:pPr>
                <a:endParaRPr lang="fr-FR" sz="1800">
                  <a:solidFill>
                    <a:srgbClr val="FF3399"/>
                  </a:solidFill>
                  <a:latin typeface="Comic Sans MS" charset="0"/>
                  <a:cs typeface="Times New Roman" charset="0"/>
                </a:endParaRPr>
              </a:p>
            </p:txBody>
          </p:sp>
          <p:sp>
            <p:nvSpPr>
              <p:cNvPr id="27" name="Oval 26">
                <a:extLst>
                  <a:ext uri="{FF2B5EF4-FFF2-40B4-BE49-F238E27FC236}">
                    <a16:creationId xmlns:a16="http://schemas.microsoft.com/office/drawing/2014/main" id="{32314BDB-4A79-40F6-81AC-759A7E011F60}"/>
                  </a:ext>
                </a:extLst>
              </p:cNvPr>
              <p:cNvSpPr>
                <a:spLocks noChangeAspect="1" noChangeArrowheads="1"/>
              </p:cNvSpPr>
              <p:nvPr/>
            </p:nvSpPr>
            <p:spPr bwMode="auto">
              <a:xfrm>
                <a:off x="7157345" y="3188469"/>
                <a:ext cx="81677" cy="76063"/>
              </a:xfrm>
              <a:prstGeom prst="ellipse">
                <a:avLst/>
              </a:prstGeom>
              <a:solidFill>
                <a:srgbClr val="FF0000"/>
              </a:solidFill>
              <a:ln w="9525">
                <a:solidFill>
                  <a:sysClr val="windowText" lastClr="000000"/>
                </a:solidFill>
                <a:round/>
                <a:headEnd/>
                <a:tailEnd/>
              </a:ln>
            </p:spPr>
            <p:txBody>
              <a:bodyPr wrap="none" rtlCol="1" anchor="ctr"/>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defTabSz="257198" rtl="1">
                  <a:defRPr/>
                </a:pPr>
                <a:endParaRPr lang="fr-FR" sz="1800">
                  <a:solidFill>
                    <a:srgbClr val="FF3399"/>
                  </a:solidFill>
                  <a:latin typeface="Comic Sans MS" charset="0"/>
                  <a:cs typeface="Times New Roman" charset="0"/>
                </a:endParaRPr>
              </a:p>
            </p:txBody>
          </p:sp>
          <p:sp>
            <p:nvSpPr>
              <p:cNvPr id="28" name="Oval 27">
                <a:extLst>
                  <a:ext uri="{FF2B5EF4-FFF2-40B4-BE49-F238E27FC236}">
                    <a16:creationId xmlns:a16="http://schemas.microsoft.com/office/drawing/2014/main" id="{A0B1C464-6066-47D3-8D46-ECF5F45FEC3B}"/>
                  </a:ext>
                </a:extLst>
              </p:cNvPr>
              <p:cNvSpPr>
                <a:spLocks noChangeAspect="1" noChangeArrowheads="1"/>
              </p:cNvSpPr>
              <p:nvPr/>
            </p:nvSpPr>
            <p:spPr bwMode="auto">
              <a:xfrm>
                <a:off x="7350908" y="3224262"/>
                <a:ext cx="82795" cy="74944"/>
              </a:xfrm>
              <a:prstGeom prst="ellipse">
                <a:avLst/>
              </a:prstGeom>
              <a:solidFill>
                <a:srgbClr val="FF0000"/>
              </a:solidFill>
              <a:ln w="9525">
                <a:solidFill>
                  <a:sysClr val="windowText" lastClr="000000"/>
                </a:solidFill>
                <a:round/>
                <a:headEnd/>
                <a:tailEnd/>
              </a:ln>
            </p:spPr>
            <p:txBody>
              <a:bodyPr wrap="none" rtlCol="1" anchor="ctr"/>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defTabSz="257198" rtl="1">
                  <a:defRPr/>
                </a:pPr>
                <a:endParaRPr lang="fr-FR" sz="1800">
                  <a:solidFill>
                    <a:srgbClr val="FF3399"/>
                  </a:solidFill>
                  <a:latin typeface="Comic Sans MS" charset="0"/>
                  <a:cs typeface="Times New Roman" charset="0"/>
                </a:endParaRPr>
              </a:p>
            </p:txBody>
          </p:sp>
          <p:sp>
            <p:nvSpPr>
              <p:cNvPr id="29" name="Oval 28">
                <a:extLst>
                  <a:ext uri="{FF2B5EF4-FFF2-40B4-BE49-F238E27FC236}">
                    <a16:creationId xmlns:a16="http://schemas.microsoft.com/office/drawing/2014/main" id="{A590BEBF-81C7-4931-B3BC-C9B938406DB2}"/>
                  </a:ext>
                </a:extLst>
              </p:cNvPr>
              <p:cNvSpPr>
                <a:spLocks noChangeAspect="1" noChangeArrowheads="1"/>
              </p:cNvSpPr>
              <p:nvPr/>
            </p:nvSpPr>
            <p:spPr bwMode="auto">
              <a:xfrm>
                <a:off x="7025320" y="3217551"/>
                <a:ext cx="81677" cy="76063"/>
              </a:xfrm>
              <a:prstGeom prst="ellipse">
                <a:avLst/>
              </a:prstGeom>
              <a:solidFill>
                <a:srgbClr val="FF0000"/>
              </a:solidFill>
              <a:ln w="9525">
                <a:solidFill>
                  <a:sysClr val="windowText" lastClr="000000"/>
                </a:solidFill>
                <a:round/>
                <a:headEnd/>
                <a:tailEnd/>
              </a:ln>
            </p:spPr>
            <p:txBody>
              <a:bodyPr wrap="none" rtlCol="1" anchor="ctr"/>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defTabSz="257198" rtl="1">
                  <a:defRPr/>
                </a:pPr>
                <a:endParaRPr lang="fr-FR" sz="1800">
                  <a:solidFill>
                    <a:srgbClr val="FF3399"/>
                  </a:solidFill>
                  <a:latin typeface="Comic Sans MS" charset="0"/>
                  <a:cs typeface="Times New Roman" charset="0"/>
                </a:endParaRPr>
              </a:p>
            </p:txBody>
          </p:sp>
          <p:sp>
            <p:nvSpPr>
              <p:cNvPr id="30" name="Text Box 43">
                <a:extLst>
                  <a:ext uri="{FF2B5EF4-FFF2-40B4-BE49-F238E27FC236}">
                    <a16:creationId xmlns:a16="http://schemas.microsoft.com/office/drawing/2014/main" id="{2C59ABB5-BB64-4A13-8DEB-7D00BEAF3DBF}"/>
                  </a:ext>
                </a:extLst>
              </p:cNvPr>
              <p:cNvSpPr txBox="1">
                <a:spLocks noChangeAspect="1" noChangeArrowheads="1"/>
              </p:cNvSpPr>
              <p:nvPr/>
            </p:nvSpPr>
            <p:spPr bwMode="auto">
              <a:xfrm>
                <a:off x="6141603" y="4259789"/>
                <a:ext cx="1323311" cy="553997"/>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square" rtlCol="1">
                <a:spAutoFit/>
              </a:bodyPr>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defTabSz="257198" rtl="1">
                  <a:defRPr/>
                </a:pPr>
                <a:r>
                  <a:rPr lang="ar" sz="1050">
                    <a:solidFill>
                      <a:sysClr val="windowText" lastClr="000000"/>
                    </a:solidFill>
                    <a:latin typeface="Calibri"/>
                  </a:rPr>
                  <a:t>CD4+CCR5+M</a:t>
                </a:r>
                <a:r>
                  <a:rPr lang="ar" sz="1050">
                    <a:solidFill>
                      <a:sysClr val="windowText" lastClr="000000"/>
                    </a:solidFill>
                    <a:latin typeface="Symbol" charset="2"/>
                    <a:cs typeface="Symbol" charset="2"/>
                  </a:rPr>
                  <a:t>f</a:t>
                </a:r>
                <a:endParaRPr lang="en-US" sz="1050" dirty="0">
                  <a:solidFill>
                    <a:sysClr val="windowText" lastClr="000000"/>
                  </a:solidFill>
                  <a:latin typeface="Calibri"/>
                </a:endParaRPr>
              </a:p>
            </p:txBody>
          </p:sp>
          <p:grpSp>
            <p:nvGrpSpPr>
              <p:cNvPr id="31" name="Group 30">
                <a:extLst>
                  <a:ext uri="{FF2B5EF4-FFF2-40B4-BE49-F238E27FC236}">
                    <a16:creationId xmlns:a16="http://schemas.microsoft.com/office/drawing/2014/main" id="{ABB4978C-B771-4AC1-A924-8EF14E304C6C}"/>
                  </a:ext>
                </a:extLst>
              </p:cNvPr>
              <p:cNvGrpSpPr/>
              <p:nvPr/>
            </p:nvGrpSpPr>
            <p:grpSpPr>
              <a:xfrm>
                <a:off x="6966008" y="3324940"/>
                <a:ext cx="248386" cy="344520"/>
                <a:chOff x="4729163" y="2618850"/>
                <a:chExt cx="352426" cy="488950"/>
              </a:xfrm>
            </p:grpSpPr>
            <p:sp>
              <p:nvSpPr>
                <p:cNvPr id="45" name="Oval 44">
                  <a:extLst>
                    <a:ext uri="{FF2B5EF4-FFF2-40B4-BE49-F238E27FC236}">
                      <a16:creationId xmlns:a16="http://schemas.microsoft.com/office/drawing/2014/main" id="{E893C330-01C8-4601-BD34-12FC77082A83}"/>
                    </a:ext>
                  </a:extLst>
                </p:cNvPr>
                <p:cNvSpPr>
                  <a:spLocks noChangeAspect="1" noChangeArrowheads="1"/>
                </p:cNvSpPr>
                <p:nvPr/>
              </p:nvSpPr>
              <p:spPr bwMode="auto">
                <a:xfrm>
                  <a:off x="4729163" y="2712513"/>
                  <a:ext cx="115888" cy="107950"/>
                </a:xfrm>
                <a:prstGeom prst="ellipse">
                  <a:avLst/>
                </a:prstGeom>
                <a:solidFill>
                  <a:srgbClr val="FF0000"/>
                </a:solidFill>
                <a:ln w="9525">
                  <a:solidFill>
                    <a:sysClr val="windowText" lastClr="000000"/>
                  </a:solidFill>
                  <a:round/>
                  <a:headEnd/>
                  <a:tailEnd/>
                </a:ln>
              </p:spPr>
              <p:txBody>
                <a:bodyPr wrap="none" rtlCol="1" anchor="ctr"/>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defTabSz="257198" rtl="1">
                    <a:defRPr/>
                  </a:pPr>
                  <a:endParaRPr lang="fr-FR" sz="1800">
                    <a:solidFill>
                      <a:srgbClr val="FF3399"/>
                    </a:solidFill>
                    <a:latin typeface="Comic Sans MS" charset="0"/>
                    <a:cs typeface="Times New Roman" charset="0"/>
                  </a:endParaRPr>
                </a:p>
              </p:txBody>
            </p:sp>
            <p:sp>
              <p:nvSpPr>
                <p:cNvPr id="46" name="Oval 45">
                  <a:extLst>
                    <a:ext uri="{FF2B5EF4-FFF2-40B4-BE49-F238E27FC236}">
                      <a16:creationId xmlns:a16="http://schemas.microsoft.com/office/drawing/2014/main" id="{1D083037-DC83-4CBC-A039-46E5F769DCB3}"/>
                    </a:ext>
                  </a:extLst>
                </p:cNvPr>
                <p:cNvSpPr>
                  <a:spLocks noChangeAspect="1" noChangeArrowheads="1"/>
                </p:cNvSpPr>
                <p:nvPr/>
              </p:nvSpPr>
              <p:spPr bwMode="auto">
                <a:xfrm>
                  <a:off x="4779963" y="2999850"/>
                  <a:ext cx="115888" cy="107950"/>
                </a:xfrm>
                <a:prstGeom prst="ellipse">
                  <a:avLst/>
                </a:prstGeom>
                <a:solidFill>
                  <a:srgbClr val="FF0000"/>
                </a:solidFill>
                <a:ln w="9525">
                  <a:solidFill>
                    <a:sysClr val="windowText" lastClr="000000"/>
                  </a:solidFill>
                  <a:round/>
                  <a:headEnd/>
                  <a:tailEnd/>
                </a:ln>
              </p:spPr>
              <p:txBody>
                <a:bodyPr wrap="none" rtlCol="1" anchor="ctr"/>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defTabSz="257198" rtl="1">
                    <a:defRPr/>
                  </a:pPr>
                  <a:endParaRPr lang="fr-FR" sz="1800">
                    <a:solidFill>
                      <a:srgbClr val="FF3399"/>
                    </a:solidFill>
                    <a:latin typeface="Comic Sans MS" charset="0"/>
                    <a:cs typeface="Times New Roman" charset="0"/>
                  </a:endParaRPr>
                </a:p>
              </p:txBody>
            </p:sp>
            <p:sp>
              <p:nvSpPr>
                <p:cNvPr id="47" name="Oval 46">
                  <a:extLst>
                    <a:ext uri="{FF2B5EF4-FFF2-40B4-BE49-F238E27FC236}">
                      <a16:creationId xmlns:a16="http://schemas.microsoft.com/office/drawing/2014/main" id="{11E2AA89-CC5B-44D2-BE59-682B8E77504C}"/>
                    </a:ext>
                  </a:extLst>
                </p:cNvPr>
                <p:cNvSpPr>
                  <a:spLocks noChangeAspect="1" noChangeArrowheads="1"/>
                </p:cNvSpPr>
                <p:nvPr/>
              </p:nvSpPr>
              <p:spPr bwMode="auto">
                <a:xfrm>
                  <a:off x="4965701" y="2618850"/>
                  <a:ext cx="115888" cy="107950"/>
                </a:xfrm>
                <a:prstGeom prst="ellipse">
                  <a:avLst/>
                </a:prstGeom>
                <a:solidFill>
                  <a:srgbClr val="FF0000"/>
                </a:solidFill>
                <a:ln w="9525">
                  <a:solidFill>
                    <a:sysClr val="windowText" lastClr="000000"/>
                  </a:solidFill>
                  <a:round/>
                  <a:headEnd/>
                  <a:tailEnd/>
                </a:ln>
              </p:spPr>
              <p:txBody>
                <a:bodyPr wrap="none" rtlCol="1" anchor="ctr"/>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defTabSz="257198" rtl="1">
                    <a:defRPr/>
                  </a:pPr>
                  <a:endParaRPr lang="fr-FR" sz="1800">
                    <a:solidFill>
                      <a:srgbClr val="FF3399"/>
                    </a:solidFill>
                    <a:latin typeface="Comic Sans MS" charset="0"/>
                    <a:cs typeface="Times New Roman" charset="0"/>
                  </a:endParaRPr>
                </a:p>
              </p:txBody>
            </p:sp>
          </p:grpSp>
          <p:sp>
            <p:nvSpPr>
              <p:cNvPr id="32" name="Line 169">
                <a:extLst>
                  <a:ext uri="{FF2B5EF4-FFF2-40B4-BE49-F238E27FC236}">
                    <a16:creationId xmlns:a16="http://schemas.microsoft.com/office/drawing/2014/main" id="{B2BE12F7-152F-4B0A-9ECF-1963D7ADF437}"/>
                  </a:ext>
                </a:extLst>
              </p:cNvPr>
              <p:cNvSpPr>
                <a:spLocks noChangeAspect="1" noChangeShapeType="1"/>
              </p:cNvSpPr>
              <p:nvPr/>
            </p:nvSpPr>
            <p:spPr bwMode="auto">
              <a:xfrm rot="597068">
                <a:off x="7277064" y="3269007"/>
                <a:ext cx="49230" cy="249440"/>
              </a:xfrm>
              <a:prstGeom prst="line">
                <a:avLst/>
              </a:prstGeom>
              <a:noFill/>
              <a:ln w="28575">
                <a:solidFill>
                  <a:srgbClr val="FF0000"/>
                </a:solidFill>
                <a:round/>
                <a:headEnd/>
                <a:tailEnd type="triangle" w="med" len="med"/>
              </a:ln>
              <a:extLst>
                <a:ext uri="{909E8E84-426E-40dd-AFC4-6F175D3DCCD1}">
                  <a14:hiddenFill xmlns="" xmlns:a14="http://schemas.microsoft.com/office/drawing/2010/main" xmlns:lc="http://schemas.openxmlformats.org/drawingml/2006/lockedCanvas">
                    <a:noFill/>
                  </a14:hiddenFill>
                </a:ext>
              </a:extLst>
            </p:spPr>
            <p:txBody>
              <a:bodyPr rtlCol="1"/>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defTabSz="257198" rtl="1">
                  <a:defRPr/>
                </a:pPr>
                <a:endParaRPr lang="en-US" sz="1050">
                  <a:solidFill>
                    <a:sysClr val="windowText" lastClr="000000"/>
                  </a:solidFill>
                  <a:latin typeface="Calibri"/>
                </a:endParaRPr>
              </a:p>
            </p:txBody>
          </p:sp>
          <p:sp>
            <p:nvSpPr>
              <p:cNvPr id="33" name="Oval 32">
                <a:extLst>
                  <a:ext uri="{FF2B5EF4-FFF2-40B4-BE49-F238E27FC236}">
                    <a16:creationId xmlns:a16="http://schemas.microsoft.com/office/drawing/2014/main" id="{FC0C790E-89CD-46D8-9C7A-CD85FA490F89}"/>
                  </a:ext>
                </a:extLst>
              </p:cNvPr>
              <p:cNvSpPr>
                <a:spLocks noChangeAspect="1" noChangeArrowheads="1"/>
              </p:cNvSpPr>
              <p:nvPr/>
            </p:nvSpPr>
            <p:spPr bwMode="auto">
              <a:xfrm>
                <a:off x="7258042" y="3585561"/>
                <a:ext cx="82795" cy="74945"/>
              </a:xfrm>
              <a:prstGeom prst="ellipse">
                <a:avLst/>
              </a:prstGeom>
              <a:solidFill>
                <a:srgbClr val="FF0000"/>
              </a:solidFill>
              <a:ln w="9525">
                <a:solidFill>
                  <a:sysClr val="windowText" lastClr="000000"/>
                </a:solidFill>
                <a:round/>
                <a:headEnd/>
                <a:tailEnd/>
              </a:ln>
            </p:spPr>
            <p:txBody>
              <a:bodyPr wrap="none" rtlCol="1" anchor="ctr"/>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defTabSz="257198" rtl="1">
                  <a:defRPr/>
                </a:pPr>
                <a:endParaRPr lang="fr-FR" sz="1800">
                  <a:solidFill>
                    <a:srgbClr val="FF3399"/>
                  </a:solidFill>
                  <a:latin typeface="Comic Sans MS" charset="0"/>
                  <a:cs typeface="Times New Roman" charset="0"/>
                </a:endParaRPr>
              </a:p>
            </p:txBody>
          </p:sp>
          <p:sp>
            <p:nvSpPr>
              <p:cNvPr id="34" name="Text Box 43">
                <a:extLst>
                  <a:ext uri="{FF2B5EF4-FFF2-40B4-BE49-F238E27FC236}">
                    <a16:creationId xmlns:a16="http://schemas.microsoft.com/office/drawing/2014/main" id="{890E592A-52CF-4A3F-81D3-83609BC9AA01}"/>
                  </a:ext>
                </a:extLst>
              </p:cNvPr>
              <p:cNvSpPr txBox="1">
                <a:spLocks noChangeAspect="1" noChangeArrowheads="1"/>
              </p:cNvSpPr>
              <p:nvPr/>
            </p:nvSpPr>
            <p:spPr bwMode="auto">
              <a:xfrm>
                <a:off x="6372372" y="3776182"/>
                <a:ext cx="796624" cy="553997"/>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square" rtlCol="1">
                <a:spAutoFit/>
              </a:bodyPr>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defTabSz="257198" rtl="1">
                  <a:defRPr/>
                </a:pPr>
                <a:r>
                  <a:rPr lang="ar" sz="1050">
                    <a:solidFill>
                      <a:sysClr val="windowText" lastClr="000000"/>
                    </a:solidFill>
                    <a:latin typeface="Calibri"/>
                  </a:rPr>
                  <a:t>خلايا تائية </a:t>
                </a:r>
              </a:p>
              <a:p>
                <a:pPr defTabSz="257198" rtl="1">
                  <a:defRPr/>
                </a:pPr>
                <a:r>
                  <a:rPr lang="ar" sz="1050">
                    <a:solidFill>
                      <a:sysClr val="windowText" lastClr="000000"/>
                    </a:solidFill>
                    <a:latin typeface="Calibri"/>
                  </a:rPr>
                  <a:t>+CD4</a:t>
                </a:r>
              </a:p>
            </p:txBody>
          </p:sp>
          <p:grpSp>
            <p:nvGrpSpPr>
              <p:cNvPr id="35" name="Group 34">
                <a:extLst>
                  <a:ext uri="{FF2B5EF4-FFF2-40B4-BE49-F238E27FC236}">
                    <a16:creationId xmlns:a16="http://schemas.microsoft.com/office/drawing/2014/main" id="{46E677B0-3206-4B0E-8C1A-89D2F48C814B}"/>
                  </a:ext>
                </a:extLst>
              </p:cNvPr>
              <p:cNvGrpSpPr/>
              <p:nvPr/>
            </p:nvGrpSpPr>
            <p:grpSpPr>
              <a:xfrm>
                <a:off x="7206568" y="2882640"/>
                <a:ext cx="312743" cy="326489"/>
                <a:chOff x="2081743" y="3879168"/>
                <a:chExt cx="443737" cy="463361"/>
              </a:xfrm>
            </p:grpSpPr>
            <p:sp>
              <p:nvSpPr>
                <p:cNvPr id="43" name="Oval 42" descr="20%">
                  <a:extLst>
                    <a:ext uri="{FF2B5EF4-FFF2-40B4-BE49-F238E27FC236}">
                      <a16:creationId xmlns:a16="http://schemas.microsoft.com/office/drawing/2014/main" id="{EEE9FF71-45D2-42CA-9FA3-3689890FA324}"/>
                    </a:ext>
                  </a:extLst>
                </p:cNvPr>
                <p:cNvSpPr>
                  <a:spLocks noChangeAspect="1" noChangeArrowheads="1"/>
                </p:cNvSpPr>
                <p:nvPr/>
              </p:nvSpPr>
              <p:spPr bwMode="auto">
                <a:xfrm>
                  <a:off x="2180579" y="3934681"/>
                  <a:ext cx="163862" cy="144000"/>
                </a:xfrm>
                <a:prstGeom prst="ellipse">
                  <a:avLst/>
                </a:prstGeom>
                <a:noFill/>
                <a:ln w="6350" cmpd="sng">
                  <a:solidFill>
                    <a:srgbClr val="000000"/>
                  </a:solidFill>
                  <a:round/>
                  <a:headEnd/>
                  <a:tailEnd/>
                </a:ln>
              </p:spPr>
              <p:txBody>
                <a:bodyPr rtlCol="1"/>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defTabSz="257198" rtl="1">
                    <a:defRPr/>
                  </a:pPr>
                  <a:endParaRPr lang="fr-FR" sz="1800">
                    <a:solidFill>
                      <a:srgbClr val="FF3399"/>
                    </a:solidFill>
                    <a:latin typeface="Comic Sans MS" charset="0"/>
                    <a:cs typeface="Times New Roman" charset="0"/>
                  </a:endParaRPr>
                </a:p>
              </p:txBody>
            </p:sp>
            <p:sp>
              <p:nvSpPr>
                <p:cNvPr id="44" name="Freeform 59">
                  <a:extLst>
                    <a:ext uri="{FF2B5EF4-FFF2-40B4-BE49-F238E27FC236}">
                      <a16:creationId xmlns:a16="http://schemas.microsoft.com/office/drawing/2014/main" id="{9A1DCA82-AA1B-4851-AF54-70AFBC4AE058}"/>
                    </a:ext>
                  </a:extLst>
                </p:cNvPr>
                <p:cNvSpPr>
                  <a:spLocks noChangeAspect="1"/>
                </p:cNvSpPr>
                <p:nvPr/>
              </p:nvSpPr>
              <p:spPr bwMode="auto">
                <a:xfrm>
                  <a:off x="2081743" y="3879168"/>
                  <a:ext cx="443737" cy="463361"/>
                </a:xfrm>
                <a:custGeom>
                  <a:avLst/>
                  <a:gdLst>
                    <a:gd name="T0" fmla="*/ 2147483647 w 536"/>
                    <a:gd name="T1" fmla="*/ 2147483647 h 645"/>
                    <a:gd name="T2" fmla="*/ 2147483647 w 536"/>
                    <a:gd name="T3" fmla="*/ 2147483647 h 645"/>
                    <a:gd name="T4" fmla="*/ 2147483647 w 536"/>
                    <a:gd name="T5" fmla="*/ 2147483647 h 645"/>
                    <a:gd name="T6" fmla="*/ 2147483647 w 536"/>
                    <a:gd name="T7" fmla="*/ 2147483647 h 645"/>
                    <a:gd name="T8" fmla="*/ 2147483647 w 536"/>
                    <a:gd name="T9" fmla="*/ 2147483647 h 645"/>
                    <a:gd name="T10" fmla="*/ 2147483647 w 536"/>
                    <a:gd name="T11" fmla="*/ 2147483647 h 645"/>
                    <a:gd name="T12" fmla="*/ 2147483647 w 536"/>
                    <a:gd name="T13" fmla="*/ 2147483647 h 645"/>
                    <a:gd name="T14" fmla="*/ 2147483647 w 536"/>
                    <a:gd name="T15" fmla="*/ 2147483647 h 645"/>
                    <a:gd name="T16" fmla="*/ 2147483647 w 536"/>
                    <a:gd name="T17" fmla="*/ 2147483647 h 645"/>
                    <a:gd name="T18" fmla="*/ 2147483647 w 536"/>
                    <a:gd name="T19" fmla="*/ 2147483647 h 645"/>
                    <a:gd name="T20" fmla="*/ 2147483647 w 536"/>
                    <a:gd name="T21" fmla="*/ 2147483647 h 645"/>
                    <a:gd name="T22" fmla="*/ 2147483647 w 536"/>
                    <a:gd name="T23" fmla="*/ 2147483647 h 645"/>
                    <a:gd name="T24" fmla="*/ 2147483647 w 536"/>
                    <a:gd name="T25" fmla="*/ 2147483647 h 645"/>
                    <a:gd name="T26" fmla="*/ 2147483647 w 536"/>
                    <a:gd name="T27" fmla="*/ 2147483647 h 645"/>
                    <a:gd name="T28" fmla="*/ 2147483647 w 536"/>
                    <a:gd name="T29" fmla="*/ 2147483647 h 645"/>
                    <a:gd name="T30" fmla="*/ 2147483647 w 536"/>
                    <a:gd name="T31" fmla="*/ 2147483647 h 645"/>
                    <a:gd name="T32" fmla="*/ 2147483647 w 536"/>
                    <a:gd name="T33" fmla="*/ 2147483647 h 645"/>
                    <a:gd name="T34" fmla="*/ 0 w 536"/>
                    <a:gd name="T35" fmla="*/ 2147483647 h 645"/>
                    <a:gd name="T36" fmla="*/ 2147483647 w 536"/>
                    <a:gd name="T37" fmla="*/ 2147483647 h 645"/>
                    <a:gd name="T38" fmla="*/ 2147483647 w 536"/>
                    <a:gd name="T39" fmla="*/ 2147483647 h 645"/>
                    <a:gd name="T40" fmla="*/ 2147483647 w 536"/>
                    <a:gd name="T41" fmla="*/ 2147483647 h 645"/>
                    <a:gd name="T42" fmla="*/ 2147483647 w 536"/>
                    <a:gd name="T43" fmla="*/ 2147483647 h 645"/>
                    <a:gd name="T44" fmla="*/ 2147483647 w 536"/>
                    <a:gd name="T45" fmla="*/ 2147483647 h 645"/>
                    <a:gd name="T46" fmla="*/ 2147483647 w 536"/>
                    <a:gd name="T47" fmla="*/ 0 h 645"/>
                    <a:gd name="T48" fmla="*/ 2147483647 w 536"/>
                    <a:gd name="T49" fmla="*/ 0 h 645"/>
                    <a:gd name="T50" fmla="*/ 2147483647 w 536"/>
                    <a:gd name="T51" fmla="*/ 2147483647 h 645"/>
                    <a:gd name="T52" fmla="*/ 2147483647 w 536"/>
                    <a:gd name="T53" fmla="*/ 2147483647 h 645"/>
                    <a:gd name="T54" fmla="*/ 2147483647 w 536"/>
                    <a:gd name="T55" fmla="*/ 2147483647 h 645"/>
                    <a:gd name="T56" fmla="*/ 2147483647 w 536"/>
                    <a:gd name="T57" fmla="*/ 2147483647 h 645"/>
                    <a:gd name="T58" fmla="*/ 2147483647 w 536"/>
                    <a:gd name="T59" fmla="*/ 2147483647 h 645"/>
                    <a:gd name="T60" fmla="*/ 2147483647 w 536"/>
                    <a:gd name="T61" fmla="*/ 2147483647 h 645"/>
                    <a:gd name="T62" fmla="*/ 2147483647 w 536"/>
                    <a:gd name="T63" fmla="*/ 2147483647 h 645"/>
                    <a:gd name="T64" fmla="*/ 2147483647 w 536"/>
                    <a:gd name="T65" fmla="*/ 2147483647 h 645"/>
                    <a:gd name="T66" fmla="*/ 2147483647 w 536"/>
                    <a:gd name="T67" fmla="*/ 2147483647 h 645"/>
                    <a:gd name="T68" fmla="*/ 2147483647 w 536"/>
                    <a:gd name="T69" fmla="*/ 2147483647 h 645"/>
                    <a:gd name="T70" fmla="*/ 2147483647 w 536"/>
                    <a:gd name="T71" fmla="*/ 2147483647 h 645"/>
                    <a:gd name="T72" fmla="*/ 2147483647 w 536"/>
                    <a:gd name="T73" fmla="*/ 2147483647 h 645"/>
                    <a:gd name="T74" fmla="*/ 2147483647 w 536"/>
                    <a:gd name="T75" fmla="*/ 2147483647 h 645"/>
                    <a:gd name="T76" fmla="*/ 2147483647 w 536"/>
                    <a:gd name="T77" fmla="*/ 2147483647 h 645"/>
                    <a:gd name="T78" fmla="*/ 2147483647 w 536"/>
                    <a:gd name="T79" fmla="*/ 2147483647 h 645"/>
                    <a:gd name="T80" fmla="*/ 2147483647 w 536"/>
                    <a:gd name="T81" fmla="*/ 2147483647 h 645"/>
                    <a:gd name="T82" fmla="*/ 2147483647 w 536"/>
                    <a:gd name="T83" fmla="*/ 2147483647 h 645"/>
                    <a:gd name="T84" fmla="*/ 2147483647 w 536"/>
                    <a:gd name="T85" fmla="*/ 2147483647 h 645"/>
                    <a:gd name="T86" fmla="*/ 2147483647 w 536"/>
                    <a:gd name="T87" fmla="*/ 2147483647 h 645"/>
                    <a:gd name="T88" fmla="*/ 2147483647 w 536"/>
                    <a:gd name="T89" fmla="*/ 2147483647 h 645"/>
                    <a:gd name="T90" fmla="*/ 2147483647 w 536"/>
                    <a:gd name="T91" fmla="*/ 2147483647 h 645"/>
                    <a:gd name="T92" fmla="*/ 2147483647 w 536"/>
                    <a:gd name="T93" fmla="*/ 2147483647 h 645"/>
                    <a:gd name="T94" fmla="*/ 2147483647 w 536"/>
                    <a:gd name="T95" fmla="*/ 2147483647 h 645"/>
                    <a:gd name="T96" fmla="*/ 2147483647 w 536"/>
                    <a:gd name="T97" fmla="*/ 2147483647 h 645"/>
                    <a:gd name="T98" fmla="*/ 2147483647 w 536"/>
                    <a:gd name="T99" fmla="*/ 2147483647 h 645"/>
                    <a:gd name="T100" fmla="*/ 2147483647 w 536"/>
                    <a:gd name="T101" fmla="*/ 2147483647 h 645"/>
                    <a:gd name="T102" fmla="*/ 2147483647 w 536"/>
                    <a:gd name="T103" fmla="*/ 2147483647 h 645"/>
                    <a:gd name="T104" fmla="*/ 2147483647 w 536"/>
                    <a:gd name="T105" fmla="*/ 2147483647 h 645"/>
                    <a:gd name="T106" fmla="*/ 2147483647 w 536"/>
                    <a:gd name="T107" fmla="*/ 2147483647 h 645"/>
                    <a:gd name="T108" fmla="*/ 2147483647 w 536"/>
                    <a:gd name="T109" fmla="*/ 2147483647 h 645"/>
                    <a:gd name="T110" fmla="*/ 2147483647 w 536"/>
                    <a:gd name="T111" fmla="*/ 2147483647 h 645"/>
                    <a:gd name="T112" fmla="*/ 2147483647 w 536"/>
                    <a:gd name="T113" fmla="*/ 2147483647 h 6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6"/>
                    <a:gd name="T172" fmla="*/ 0 h 645"/>
                    <a:gd name="T173" fmla="*/ 536 w 536"/>
                    <a:gd name="T174" fmla="*/ 645 h 6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6" h="645">
                      <a:moveTo>
                        <a:pt x="113" y="534"/>
                      </a:moveTo>
                      <a:lnTo>
                        <a:pt x="113" y="534"/>
                      </a:lnTo>
                      <a:lnTo>
                        <a:pt x="98" y="543"/>
                      </a:lnTo>
                      <a:lnTo>
                        <a:pt x="106" y="568"/>
                      </a:lnTo>
                      <a:lnTo>
                        <a:pt x="98" y="602"/>
                      </a:lnTo>
                      <a:lnTo>
                        <a:pt x="68" y="585"/>
                      </a:lnTo>
                      <a:lnTo>
                        <a:pt x="90" y="560"/>
                      </a:lnTo>
                      <a:lnTo>
                        <a:pt x="68" y="543"/>
                      </a:lnTo>
                      <a:lnTo>
                        <a:pt x="60" y="568"/>
                      </a:lnTo>
                      <a:lnTo>
                        <a:pt x="60" y="594"/>
                      </a:lnTo>
                      <a:lnTo>
                        <a:pt x="68" y="619"/>
                      </a:lnTo>
                      <a:lnTo>
                        <a:pt x="68" y="645"/>
                      </a:lnTo>
                      <a:lnTo>
                        <a:pt x="45" y="636"/>
                      </a:lnTo>
                      <a:lnTo>
                        <a:pt x="45" y="611"/>
                      </a:lnTo>
                      <a:lnTo>
                        <a:pt x="38" y="585"/>
                      </a:lnTo>
                      <a:lnTo>
                        <a:pt x="30" y="560"/>
                      </a:lnTo>
                      <a:lnTo>
                        <a:pt x="30" y="534"/>
                      </a:lnTo>
                      <a:lnTo>
                        <a:pt x="45" y="509"/>
                      </a:lnTo>
                      <a:lnTo>
                        <a:pt x="68" y="500"/>
                      </a:lnTo>
                      <a:lnTo>
                        <a:pt x="90" y="500"/>
                      </a:lnTo>
                      <a:lnTo>
                        <a:pt x="113" y="500"/>
                      </a:lnTo>
                      <a:lnTo>
                        <a:pt x="136" y="492"/>
                      </a:lnTo>
                      <a:lnTo>
                        <a:pt x="158" y="492"/>
                      </a:lnTo>
                      <a:lnTo>
                        <a:pt x="158" y="467"/>
                      </a:lnTo>
                      <a:lnTo>
                        <a:pt x="158" y="441"/>
                      </a:lnTo>
                      <a:lnTo>
                        <a:pt x="151" y="416"/>
                      </a:lnTo>
                      <a:lnTo>
                        <a:pt x="128" y="399"/>
                      </a:lnTo>
                      <a:lnTo>
                        <a:pt x="106" y="373"/>
                      </a:lnTo>
                      <a:lnTo>
                        <a:pt x="83" y="365"/>
                      </a:lnTo>
                      <a:lnTo>
                        <a:pt x="53" y="356"/>
                      </a:lnTo>
                      <a:lnTo>
                        <a:pt x="30" y="348"/>
                      </a:lnTo>
                      <a:lnTo>
                        <a:pt x="7" y="322"/>
                      </a:lnTo>
                      <a:lnTo>
                        <a:pt x="7" y="297"/>
                      </a:lnTo>
                      <a:lnTo>
                        <a:pt x="0" y="271"/>
                      </a:lnTo>
                      <a:lnTo>
                        <a:pt x="0" y="237"/>
                      </a:lnTo>
                      <a:lnTo>
                        <a:pt x="7" y="212"/>
                      </a:lnTo>
                      <a:lnTo>
                        <a:pt x="7" y="187"/>
                      </a:lnTo>
                      <a:lnTo>
                        <a:pt x="23" y="170"/>
                      </a:lnTo>
                      <a:lnTo>
                        <a:pt x="30" y="144"/>
                      </a:lnTo>
                      <a:lnTo>
                        <a:pt x="45" y="119"/>
                      </a:lnTo>
                      <a:lnTo>
                        <a:pt x="53" y="93"/>
                      </a:lnTo>
                      <a:lnTo>
                        <a:pt x="75" y="68"/>
                      </a:lnTo>
                      <a:lnTo>
                        <a:pt x="98" y="51"/>
                      </a:lnTo>
                      <a:lnTo>
                        <a:pt x="121" y="34"/>
                      </a:lnTo>
                      <a:lnTo>
                        <a:pt x="143" y="17"/>
                      </a:lnTo>
                      <a:lnTo>
                        <a:pt x="166" y="8"/>
                      </a:lnTo>
                      <a:lnTo>
                        <a:pt x="189" y="0"/>
                      </a:lnTo>
                      <a:lnTo>
                        <a:pt x="211" y="0"/>
                      </a:lnTo>
                      <a:lnTo>
                        <a:pt x="234" y="0"/>
                      </a:lnTo>
                      <a:lnTo>
                        <a:pt x="256" y="8"/>
                      </a:lnTo>
                      <a:lnTo>
                        <a:pt x="272" y="8"/>
                      </a:lnTo>
                      <a:lnTo>
                        <a:pt x="294" y="25"/>
                      </a:lnTo>
                      <a:lnTo>
                        <a:pt x="317" y="34"/>
                      </a:lnTo>
                      <a:lnTo>
                        <a:pt x="339" y="42"/>
                      </a:lnTo>
                      <a:lnTo>
                        <a:pt x="370" y="59"/>
                      </a:lnTo>
                      <a:lnTo>
                        <a:pt x="392" y="68"/>
                      </a:lnTo>
                      <a:lnTo>
                        <a:pt x="415" y="85"/>
                      </a:lnTo>
                      <a:lnTo>
                        <a:pt x="430" y="102"/>
                      </a:lnTo>
                      <a:lnTo>
                        <a:pt x="453" y="119"/>
                      </a:lnTo>
                      <a:lnTo>
                        <a:pt x="475" y="136"/>
                      </a:lnTo>
                      <a:lnTo>
                        <a:pt x="498" y="153"/>
                      </a:lnTo>
                      <a:lnTo>
                        <a:pt x="521" y="178"/>
                      </a:lnTo>
                      <a:lnTo>
                        <a:pt x="528" y="204"/>
                      </a:lnTo>
                      <a:lnTo>
                        <a:pt x="536" y="229"/>
                      </a:lnTo>
                      <a:lnTo>
                        <a:pt x="528" y="254"/>
                      </a:lnTo>
                      <a:lnTo>
                        <a:pt x="528" y="280"/>
                      </a:lnTo>
                      <a:lnTo>
                        <a:pt x="513" y="305"/>
                      </a:lnTo>
                      <a:lnTo>
                        <a:pt x="490" y="322"/>
                      </a:lnTo>
                      <a:lnTo>
                        <a:pt x="468" y="339"/>
                      </a:lnTo>
                      <a:lnTo>
                        <a:pt x="445" y="348"/>
                      </a:lnTo>
                      <a:lnTo>
                        <a:pt x="422" y="348"/>
                      </a:lnTo>
                      <a:lnTo>
                        <a:pt x="400" y="348"/>
                      </a:lnTo>
                      <a:lnTo>
                        <a:pt x="377" y="348"/>
                      </a:lnTo>
                      <a:lnTo>
                        <a:pt x="362" y="348"/>
                      </a:lnTo>
                      <a:lnTo>
                        <a:pt x="339" y="356"/>
                      </a:lnTo>
                      <a:lnTo>
                        <a:pt x="317" y="356"/>
                      </a:lnTo>
                      <a:lnTo>
                        <a:pt x="294" y="356"/>
                      </a:lnTo>
                      <a:lnTo>
                        <a:pt x="272" y="365"/>
                      </a:lnTo>
                      <a:lnTo>
                        <a:pt x="249" y="382"/>
                      </a:lnTo>
                      <a:lnTo>
                        <a:pt x="241" y="407"/>
                      </a:lnTo>
                      <a:lnTo>
                        <a:pt x="256" y="424"/>
                      </a:lnTo>
                      <a:lnTo>
                        <a:pt x="272" y="450"/>
                      </a:lnTo>
                      <a:lnTo>
                        <a:pt x="287" y="475"/>
                      </a:lnTo>
                      <a:lnTo>
                        <a:pt x="309" y="492"/>
                      </a:lnTo>
                      <a:lnTo>
                        <a:pt x="324" y="517"/>
                      </a:lnTo>
                      <a:lnTo>
                        <a:pt x="347" y="534"/>
                      </a:lnTo>
                      <a:lnTo>
                        <a:pt x="370" y="560"/>
                      </a:lnTo>
                      <a:lnTo>
                        <a:pt x="377" y="585"/>
                      </a:lnTo>
                      <a:lnTo>
                        <a:pt x="370" y="611"/>
                      </a:lnTo>
                      <a:lnTo>
                        <a:pt x="347" y="619"/>
                      </a:lnTo>
                      <a:lnTo>
                        <a:pt x="339" y="594"/>
                      </a:lnTo>
                      <a:lnTo>
                        <a:pt x="332" y="568"/>
                      </a:lnTo>
                      <a:lnTo>
                        <a:pt x="317" y="543"/>
                      </a:lnTo>
                      <a:lnTo>
                        <a:pt x="317" y="568"/>
                      </a:lnTo>
                      <a:lnTo>
                        <a:pt x="324" y="594"/>
                      </a:lnTo>
                      <a:lnTo>
                        <a:pt x="324" y="619"/>
                      </a:lnTo>
                      <a:lnTo>
                        <a:pt x="302" y="619"/>
                      </a:lnTo>
                      <a:lnTo>
                        <a:pt x="287" y="585"/>
                      </a:lnTo>
                      <a:lnTo>
                        <a:pt x="294" y="568"/>
                      </a:lnTo>
                      <a:lnTo>
                        <a:pt x="287" y="543"/>
                      </a:lnTo>
                      <a:lnTo>
                        <a:pt x="279" y="568"/>
                      </a:lnTo>
                      <a:lnTo>
                        <a:pt x="256" y="551"/>
                      </a:lnTo>
                      <a:lnTo>
                        <a:pt x="234" y="585"/>
                      </a:lnTo>
                      <a:lnTo>
                        <a:pt x="219" y="568"/>
                      </a:lnTo>
                      <a:lnTo>
                        <a:pt x="234" y="534"/>
                      </a:lnTo>
                      <a:lnTo>
                        <a:pt x="219" y="509"/>
                      </a:lnTo>
                      <a:lnTo>
                        <a:pt x="196" y="492"/>
                      </a:lnTo>
                      <a:lnTo>
                        <a:pt x="181" y="517"/>
                      </a:lnTo>
                      <a:lnTo>
                        <a:pt x="166" y="543"/>
                      </a:lnTo>
                      <a:lnTo>
                        <a:pt x="136" y="560"/>
                      </a:lnTo>
                      <a:lnTo>
                        <a:pt x="136" y="517"/>
                      </a:lnTo>
                      <a:lnTo>
                        <a:pt x="128" y="543"/>
                      </a:lnTo>
                    </a:path>
                  </a:pathLst>
                </a:custGeom>
                <a:noFill/>
                <a:ln w="6350" cmpd="sng">
                  <a:solidFill>
                    <a:srgbClr val="000000"/>
                  </a:solidFill>
                  <a:round/>
                  <a:headEnd/>
                  <a:tailEnd/>
                </a:ln>
                <a:extLst>
                  <a:ext uri="{909E8E84-426E-40dd-AFC4-6F175D3DCCD1}">
                    <a14:hiddenFill xmlns="" xmlns:a14="http://schemas.microsoft.com/office/drawing/2010/main" xmlns:lc="http://schemas.openxmlformats.org/drawingml/2006/lockedCanvas">
                      <a:solidFill>
                        <a:srgbClr val="FFFFFF"/>
                      </a:solidFill>
                    </a14:hiddenFill>
                  </a:ext>
                </a:extLst>
              </p:spPr>
              <p:txBody>
                <a:bodyPr rtlCol="1"/>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defTabSz="257198" rtl="1">
                    <a:defRPr/>
                  </a:pPr>
                  <a:endParaRPr lang="en-US" sz="1050">
                    <a:solidFill>
                      <a:sysClr val="windowText" lastClr="000000"/>
                    </a:solidFill>
                    <a:latin typeface="Calibri"/>
                  </a:endParaRPr>
                </a:p>
              </p:txBody>
            </p:sp>
          </p:grpSp>
          <p:grpSp>
            <p:nvGrpSpPr>
              <p:cNvPr id="36" name="Group 35">
                <a:extLst>
                  <a:ext uri="{FF2B5EF4-FFF2-40B4-BE49-F238E27FC236}">
                    <a16:creationId xmlns:a16="http://schemas.microsoft.com/office/drawing/2014/main" id="{A2988282-3282-4AD6-8F17-BF703AB71895}"/>
                  </a:ext>
                </a:extLst>
              </p:cNvPr>
              <p:cNvGrpSpPr/>
              <p:nvPr/>
            </p:nvGrpSpPr>
            <p:grpSpPr>
              <a:xfrm>
                <a:off x="6713340" y="3576556"/>
                <a:ext cx="190550" cy="85724"/>
                <a:chOff x="6708775" y="4654550"/>
                <a:chExt cx="254000" cy="114300"/>
              </a:xfrm>
            </p:grpSpPr>
            <p:cxnSp>
              <p:nvCxnSpPr>
                <p:cNvPr id="41" name="Straight Connector 40">
                  <a:extLst>
                    <a:ext uri="{FF2B5EF4-FFF2-40B4-BE49-F238E27FC236}">
                      <a16:creationId xmlns:a16="http://schemas.microsoft.com/office/drawing/2014/main" id="{8EC41C51-BF24-46E4-8ACA-8C451B533FA2}"/>
                    </a:ext>
                  </a:extLst>
                </p:cNvPr>
                <p:cNvCxnSpPr/>
                <p:nvPr/>
              </p:nvCxnSpPr>
              <p:spPr bwMode="auto">
                <a:xfrm flipH="1">
                  <a:off x="6711950" y="4657725"/>
                  <a:ext cx="250825" cy="53975"/>
                </a:xfrm>
                <a:prstGeom prst="line">
                  <a:avLst/>
                </a:prstGeom>
                <a:noFill/>
                <a:ln w="28575">
                  <a:solidFill>
                    <a:srgbClr val="FF0000"/>
                  </a:solidFill>
                  <a:round/>
                  <a:headEnd/>
                  <a:tailEnd/>
                </a:ln>
              </p:spPr>
            </p:cxnSp>
            <p:cxnSp>
              <p:nvCxnSpPr>
                <p:cNvPr id="42" name="Straight Connector 41">
                  <a:extLst>
                    <a:ext uri="{FF2B5EF4-FFF2-40B4-BE49-F238E27FC236}">
                      <a16:creationId xmlns:a16="http://schemas.microsoft.com/office/drawing/2014/main" id="{48782368-988D-4E86-84EB-B10BD2A5F2F0}"/>
                    </a:ext>
                  </a:extLst>
                </p:cNvPr>
                <p:cNvCxnSpPr/>
                <p:nvPr/>
              </p:nvCxnSpPr>
              <p:spPr bwMode="auto">
                <a:xfrm>
                  <a:off x="6708775" y="4654550"/>
                  <a:ext cx="19051" cy="114300"/>
                </a:xfrm>
                <a:prstGeom prst="line">
                  <a:avLst/>
                </a:prstGeom>
                <a:noFill/>
                <a:ln w="28575">
                  <a:solidFill>
                    <a:srgbClr val="FF0000"/>
                  </a:solidFill>
                  <a:round/>
                  <a:headEnd/>
                  <a:tailEnd/>
                </a:ln>
              </p:spPr>
            </p:cxnSp>
          </p:grpSp>
          <p:sp>
            <p:nvSpPr>
              <p:cNvPr id="37" name="Freeform 273">
                <a:extLst>
                  <a:ext uri="{FF2B5EF4-FFF2-40B4-BE49-F238E27FC236}">
                    <a16:creationId xmlns:a16="http://schemas.microsoft.com/office/drawing/2014/main" id="{E499302C-F771-4245-95D3-5B21280A00E1}"/>
                  </a:ext>
                </a:extLst>
              </p:cNvPr>
              <p:cNvSpPr>
                <a:spLocks/>
              </p:cNvSpPr>
              <p:nvPr/>
            </p:nvSpPr>
            <p:spPr bwMode="auto">
              <a:xfrm rot="872520">
                <a:off x="7293265" y="4057800"/>
                <a:ext cx="306567" cy="239373"/>
              </a:xfrm>
              <a:custGeom>
                <a:avLst/>
                <a:gdLst>
                  <a:gd name="T0" fmla="*/ 488 w 688"/>
                  <a:gd name="T1" fmla="*/ 16 h 600"/>
                  <a:gd name="T2" fmla="*/ 632 w 688"/>
                  <a:gd name="T3" fmla="*/ 64 h 600"/>
                  <a:gd name="T4" fmla="*/ 680 w 688"/>
                  <a:gd name="T5" fmla="*/ 208 h 600"/>
                  <a:gd name="T6" fmla="*/ 632 w 688"/>
                  <a:gd name="T7" fmla="*/ 256 h 600"/>
                  <a:gd name="T8" fmla="*/ 632 w 688"/>
                  <a:gd name="T9" fmla="*/ 352 h 600"/>
                  <a:gd name="T10" fmla="*/ 680 w 688"/>
                  <a:gd name="T11" fmla="*/ 496 h 600"/>
                  <a:gd name="T12" fmla="*/ 584 w 688"/>
                  <a:gd name="T13" fmla="*/ 592 h 600"/>
                  <a:gd name="T14" fmla="*/ 440 w 688"/>
                  <a:gd name="T15" fmla="*/ 544 h 600"/>
                  <a:gd name="T16" fmla="*/ 344 w 688"/>
                  <a:gd name="T17" fmla="*/ 544 h 600"/>
                  <a:gd name="T18" fmla="*/ 296 w 688"/>
                  <a:gd name="T19" fmla="*/ 592 h 600"/>
                  <a:gd name="T20" fmla="*/ 152 w 688"/>
                  <a:gd name="T21" fmla="*/ 592 h 600"/>
                  <a:gd name="T22" fmla="*/ 104 w 688"/>
                  <a:gd name="T23" fmla="*/ 544 h 600"/>
                  <a:gd name="T24" fmla="*/ 152 w 688"/>
                  <a:gd name="T25" fmla="*/ 448 h 600"/>
                  <a:gd name="T26" fmla="*/ 104 w 688"/>
                  <a:gd name="T27" fmla="*/ 352 h 600"/>
                  <a:gd name="T28" fmla="*/ 56 w 688"/>
                  <a:gd name="T29" fmla="*/ 304 h 600"/>
                  <a:gd name="T30" fmla="*/ 8 w 688"/>
                  <a:gd name="T31" fmla="*/ 208 h 600"/>
                  <a:gd name="T32" fmla="*/ 104 w 688"/>
                  <a:gd name="T33" fmla="*/ 112 h 600"/>
                  <a:gd name="T34" fmla="*/ 200 w 688"/>
                  <a:gd name="T35" fmla="*/ 112 h 600"/>
                  <a:gd name="T36" fmla="*/ 248 w 688"/>
                  <a:gd name="T37" fmla="*/ 16 h 600"/>
                  <a:gd name="T38" fmla="*/ 392 w 688"/>
                  <a:gd name="T39" fmla="*/ 16 h 600"/>
                  <a:gd name="T40" fmla="*/ 488 w 688"/>
                  <a:gd name="T41" fmla="*/ 16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8" h="600">
                    <a:moveTo>
                      <a:pt x="488" y="16"/>
                    </a:moveTo>
                    <a:cubicBezTo>
                      <a:pt x="528" y="24"/>
                      <a:pt x="600" y="32"/>
                      <a:pt x="632" y="64"/>
                    </a:cubicBezTo>
                    <a:cubicBezTo>
                      <a:pt x="664" y="96"/>
                      <a:pt x="680" y="176"/>
                      <a:pt x="680" y="208"/>
                    </a:cubicBezTo>
                    <a:cubicBezTo>
                      <a:pt x="680" y="240"/>
                      <a:pt x="640" y="232"/>
                      <a:pt x="632" y="256"/>
                    </a:cubicBezTo>
                    <a:cubicBezTo>
                      <a:pt x="624" y="280"/>
                      <a:pt x="624" y="312"/>
                      <a:pt x="632" y="352"/>
                    </a:cubicBezTo>
                    <a:cubicBezTo>
                      <a:pt x="640" y="392"/>
                      <a:pt x="688" y="456"/>
                      <a:pt x="680" y="496"/>
                    </a:cubicBezTo>
                    <a:cubicBezTo>
                      <a:pt x="672" y="536"/>
                      <a:pt x="624" y="584"/>
                      <a:pt x="584" y="592"/>
                    </a:cubicBezTo>
                    <a:cubicBezTo>
                      <a:pt x="544" y="600"/>
                      <a:pt x="480" y="552"/>
                      <a:pt x="440" y="544"/>
                    </a:cubicBezTo>
                    <a:cubicBezTo>
                      <a:pt x="400" y="536"/>
                      <a:pt x="368" y="536"/>
                      <a:pt x="344" y="544"/>
                    </a:cubicBezTo>
                    <a:cubicBezTo>
                      <a:pt x="320" y="552"/>
                      <a:pt x="328" y="584"/>
                      <a:pt x="296" y="592"/>
                    </a:cubicBezTo>
                    <a:cubicBezTo>
                      <a:pt x="264" y="600"/>
                      <a:pt x="184" y="600"/>
                      <a:pt x="152" y="592"/>
                    </a:cubicBezTo>
                    <a:cubicBezTo>
                      <a:pt x="120" y="584"/>
                      <a:pt x="104" y="568"/>
                      <a:pt x="104" y="544"/>
                    </a:cubicBezTo>
                    <a:cubicBezTo>
                      <a:pt x="104" y="520"/>
                      <a:pt x="152" y="480"/>
                      <a:pt x="152" y="448"/>
                    </a:cubicBezTo>
                    <a:cubicBezTo>
                      <a:pt x="152" y="416"/>
                      <a:pt x="120" y="376"/>
                      <a:pt x="104" y="352"/>
                    </a:cubicBezTo>
                    <a:cubicBezTo>
                      <a:pt x="88" y="328"/>
                      <a:pt x="72" y="328"/>
                      <a:pt x="56" y="304"/>
                    </a:cubicBezTo>
                    <a:cubicBezTo>
                      <a:pt x="40" y="280"/>
                      <a:pt x="0" y="240"/>
                      <a:pt x="8" y="208"/>
                    </a:cubicBezTo>
                    <a:cubicBezTo>
                      <a:pt x="16" y="176"/>
                      <a:pt x="72" y="128"/>
                      <a:pt x="104" y="112"/>
                    </a:cubicBezTo>
                    <a:cubicBezTo>
                      <a:pt x="136" y="96"/>
                      <a:pt x="176" y="128"/>
                      <a:pt x="200" y="112"/>
                    </a:cubicBezTo>
                    <a:cubicBezTo>
                      <a:pt x="224" y="96"/>
                      <a:pt x="216" y="32"/>
                      <a:pt x="248" y="16"/>
                    </a:cubicBezTo>
                    <a:cubicBezTo>
                      <a:pt x="280" y="0"/>
                      <a:pt x="352" y="16"/>
                      <a:pt x="392" y="16"/>
                    </a:cubicBezTo>
                    <a:cubicBezTo>
                      <a:pt x="432" y="16"/>
                      <a:pt x="448" y="8"/>
                      <a:pt x="488" y="16"/>
                    </a:cubicBezTo>
                    <a:close/>
                  </a:path>
                </a:pathLst>
              </a:custGeom>
              <a:gradFill rotWithShape="0">
                <a:gsLst>
                  <a:gs pos="0">
                    <a:srgbClr val="FFFFFF"/>
                  </a:gs>
                  <a:gs pos="100000">
                    <a:srgbClr val="FF6666"/>
                  </a:gs>
                </a:gsLst>
                <a:path path="rect">
                  <a:fillToRect l="50000" t="50000" r="50000" b="50000"/>
                </a:path>
              </a:gradFill>
              <a:ln w="9525">
                <a:solidFill>
                  <a:srgbClr val="FF6666"/>
                </a:solidFill>
                <a:round/>
                <a:headEnd/>
                <a:tailEnd/>
              </a:ln>
              <a:effectLst/>
              <a:extLs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8"/>
                        </a:schemeClr>
                      </a:outerShdw>
                    </a:effectLst>
                  </a14:hiddenEffects>
                </a:ext>
              </a:extLst>
            </p:spPr>
            <p:txBody>
              <a:bodyPr wrap="none" rtlCol="1" anchor="ctr"/>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defTabSz="257198" rtl="1">
                  <a:defRPr/>
                </a:pPr>
                <a:endParaRPr lang="en-US" sz="1050">
                  <a:solidFill>
                    <a:sysClr val="windowText" lastClr="000000"/>
                  </a:solidFill>
                  <a:latin typeface="Calibri"/>
                </a:endParaRPr>
              </a:p>
            </p:txBody>
          </p:sp>
          <p:sp>
            <p:nvSpPr>
              <p:cNvPr id="38" name="Oval 37">
                <a:extLst>
                  <a:ext uri="{FF2B5EF4-FFF2-40B4-BE49-F238E27FC236}">
                    <a16:creationId xmlns:a16="http://schemas.microsoft.com/office/drawing/2014/main" id="{0B24E233-3428-434C-86C1-3F3C94B558B4}"/>
                  </a:ext>
                </a:extLst>
              </p:cNvPr>
              <p:cNvSpPr>
                <a:spLocks noChangeAspect="1" noChangeArrowheads="1"/>
              </p:cNvSpPr>
              <p:nvPr/>
            </p:nvSpPr>
            <p:spPr bwMode="auto">
              <a:xfrm>
                <a:off x="7425290" y="4112611"/>
                <a:ext cx="82795" cy="74945"/>
              </a:xfrm>
              <a:prstGeom prst="ellipse">
                <a:avLst/>
              </a:prstGeom>
              <a:solidFill>
                <a:srgbClr val="FF0000"/>
              </a:solidFill>
              <a:ln w="9525">
                <a:solidFill>
                  <a:sysClr val="windowText" lastClr="000000"/>
                </a:solidFill>
                <a:round/>
                <a:headEnd/>
                <a:tailEnd/>
              </a:ln>
            </p:spPr>
            <p:txBody>
              <a:bodyPr wrap="none" rtlCol="1" anchor="ctr"/>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defTabSz="257198" rtl="1">
                  <a:defRPr/>
                </a:pPr>
                <a:endParaRPr lang="fr-FR" sz="1800">
                  <a:solidFill>
                    <a:srgbClr val="FF3399"/>
                  </a:solidFill>
                  <a:latin typeface="Comic Sans MS" charset="0"/>
                  <a:cs typeface="Times New Roman" charset="0"/>
                </a:endParaRPr>
              </a:p>
            </p:txBody>
          </p:sp>
          <p:cxnSp>
            <p:nvCxnSpPr>
              <p:cNvPr id="39" name="Straight Connector 38">
                <a:extLst>
                  <a:ext uri="{FF2B5EF4-FFF2-40B4-BE49-F238E27FC236}">
                    <a16:creationId xmlns:a16="http://schemas.microsoft.com/office/drawing/2014/main" id="{0A4B310D-A114-4B9B-B5BB-12EB991CC8EF}"/>
                  </a:ext>
                </a:extLst>
              </p:cNvPr>
              <p:cNvCxnSpPr/>
              <p:nvPr/>
            </p:nvCxnSpPr>
            <p:spPr bwMode="auto">
              <a:xfrm>
                <a:off x="7341093" y="3818690"/>
                <a:ext cx="47637" cy="203200"/>
              </a:xfrm>
              <a:prstGeom prst="line">
                <a:avLst/>
              </a:prstGeom>
              <a:noFill/>
              <a:ln w="28575">
                <a:solidFill>
                  <a:srgbClr val="FF0000"/>
                </a:solidFill>
                <a:round/>
                <a:headEnd/>
                <a:tailEnd type="triangle" w="med" len="med"/>
              </a:ln>
              <a:extLst/>
            </p:spPr>
          </p:cxnSp>
          <p:sp>
            <p:nvSpPr>
              <p:cNvPr id="40" name="Text Box 43">
                <a:extLst>
                  <a:ext uri="{FF2B5EF4-FFF2-40B4-BE49-F238E27FC236}">
                    <a16:creationId xmlns:a16="http://schemas.microsoft.com/office/drawing/2014/main" id="{01FC903A-820E-46D8-B662-65083628E569}"/>
                  </a:ext>
                </a:extLst>
              </p:cNvPr>
              <p:cNvSpPr txBox="1">
                <a:spLocks noChangeAspect="1" noChangeArrowheads="1"/>
              </p:cNvSpPr>
              <p:nvPr/>
            </p:nvSpPr>
            <p:spPr bwMode="auto">
              <a:xfrm>
                <a:off x="5768978" y="3776182"/>
                <a:ext cx="796624" cy="553997"/>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square" rtlCol="1">
                <a:spAutoFit/>
              </a:bodyPr>
              <a:lstStyle>
                <a:defPPr>
                  <a:defRPr lang="en-US"/>
                </a:defPPr>
                <a:lvl1pPr marL="0" algn="r" defTabSz="342931" rtl="1" eaLnBrk="1" latinLnBrk="0" hangingPunct="1">
                  <a:defRPr sz="1400" kern="1200">
                    <a:solidFill>
                      <a:schemeClr val="tx1"/>
                    </a:solidFill>
                    <a:latin typeface="+mn-lt"/>
                    <a:ea typeface="+mn-ea"/>
                    <a:cs typeface="+mn-cs"/>
                  </a:defRPr>
                </a:lvl1pPr>
                <a:lvl2pPr marL="342931" algn="r" defTabSz="342931" rtl="1" eaLnBrk="1" latinLnBrk="0" hangingPunct="1">
                  <a:defRPr sz="1400" kern="1200">
                    <a:solidFill>
                      <a:schemeClr val="tx1"/>
                    </a:solidFill>
                    <a:latin typeface="+mn-lt"/>
                    <a:ea typeface="+mn-ea"/>
                    <a:cs typeface="+mn-cs"/>
                  </a:defRPr>
                </a:lvl2pPr>
                <a:lvl3pPr marL="685862" algn="r" defTabSz="342931" rtl="1" eaLnBrk="1" latinLnBrk="0" hangingPunct="1">
                  <a:defRPr sz="1400" kern="1200">
                    <a:solidFill>
                      <a:schemeClr val="tx1"/>
                    </a:solidFill>
                    <a:latin typeface="+mn-lt"/>
                    <a:ea typeface="+mn-ea"/>
                    <a:cs typeface="+mn-cs"/>
                  </a:defRPr>
                </a:lvl3pPr>
                <a:lvl4pPr marL="1028794" algn="r" defTabSz="342931" rtl="1" eaLnBrk="1" latinLnBrk="0" hangingPunct="1">
                  <a:defRPr sz="1400" kern="1200">
                    <a:solidFill>
                      <a:schemeClr val="tx1"/>
                    </a:solidFill>
                    <a:latin typeface="+mn-lt"/>
                    <a:ea typeface="+mn-ea"/>
                    <a:cs typeface="+mn-cs"/>
                  </a:defRPr>
                </a:lvl4pPr>
                <a:lvl5pPr marL="1371726" algn="r" defTabSz="342931" rtl="1" eaLnBrk="1" latinLnBrk="0" hangingPunct="1">
                  <a:defRPr sz="1400" kern="1200">
                    <a:solidFill>
                      <a:schemeClr val="tx1"/>
                    </a:solidFill>
                    <a:latin typeface="+mn-lt"/>
                    <a:ea typeface="+mn-ea"/>
                    <a:cs typeface="+mn-cs"/>
                  </a:defRPr>
                </a:lvl5pPr>
                <a:lvl6pPr marL="1714657" algn="r" defTabSz="342931" rtl="1" eaLnBrk="1" latinLnBrk="0" hangingPunct="1">
                  <a:defRPr sz="1400" kern="1200">
                    <a:solidFill>
                      <a:schemeClr val="tx1"/>
                    </a:solidFill>
                    <a:latin typeface="+mn-lt"/>
                    <a:ea typeface="+mn-ea"/>
                    <a:cs typeface="+mn-cs"/>
                  </a:defRPr>
                </a:lvl6pPr>
                <a:lvl7pPr marL="2057588" algn="r" defTabSz="342931" rtl="1" eaLnBrk="1" latinLnBrk="0" hangingPunct="1">
                  <a:defRPr sz="1400" kern="1200">
                    <a:solidFill>
                      <a:schemeClr val="tx1"/>
                    </a:solidFill>
                    <a:latin typeface="+mn-lt"/>
                    <a:ea typeface="+mn-ea"/>
                    <a:cs typeface="+mn-cs"/>
                  </a:defRPr>
                </a:lvl7pPr>
                <a:lvl8pPr marL="2400520" algn="r" defTabSz="342931" rtl="1" eaLnBrk="1" latinLnBrk="0" hangingPunct="1">
                  <a:defRPr sz="1400" kern="1200">
                    <a:solidFill>
                      <a:schemeClr val="tx1"/>
                    </a:solidFill>
                    <a:latin typeface="+mn-lt"/>
                    <a:ea typeface="+mn-ea"/>
                    <a:cs typeface="+mn-cs"/>
                  </a:defRPr>
                </a:lvl8pPr>
                <a:lvl9pPr marL="2743452" algn="r" defTabSz="342931" rtl="1" eaLnBrk="1" latinLnBrk="0" hangingPunct="1">
                  <a:defRPr sz="1400" kern="1200">
                    <a:solidFill>
                      <a:schemeClr val="tx1"/>
                    </a:solidFill>
                    <a:latin typeface="+mn-lt"/>
                    <a:ea typeface="+mn-ea"/>
                    <a:cs typeface="+mn-cs"/>
                  </a:defRPr>
                </a:lvl9pPr>
              </a:lstStyle>
              <a:p>
                <a:pPr defTabSz="257198" rtl="1">
                  <a:defRPr/>
                </a:pPr>
                <a:r>
                  <a:rPr lang="ar" sz="1050">
                    <a:solidFill>
                      <a:srgbClr val="99CC00"/>
                    </a:solidFill>
                    <a:latin typeface="Calibri"/>
                  </a:rPr>
                  <a:t>خلايا تائية </a:t>
                </a:r>
              </a:p>
              <a:p>
                <a:pPr defTabSz="257198" rtl="1">
                  <a:defRPr/>
                </a:pPr>
                <a:r>
                  <a:rPr lang="ar" sz="1050">
                    <a:solidFill>
                      <a:srgbClr val="99CC00"/>
                    </a:solidFill>
                    <a:latin typeface="Calibri"/>
                  </a:rPr>
                  <a:t>+CD8</a:t>
                </a:r>
              </a:p>
            </p:txBody>
          </p:sp>
        </p:grpSp>
      </p:grpSp>
      <p:sp>
        <p:nvSpPr>
          <p:cNvPr id="49" name="Title 48">
            <a:extLst>
              <a:ext uri="{FF2B5EF4-FFF2-40B4-BE49-F238E27FC236}">
                <a16:creationId xmlns:a16="http://schemas.microsoft.com/office/drawing/2014/main" id="{6A6019B8-9547-431A-A6EE-C9C1AF15755D}"/>
              </a:ext>
            </a:extLst>
          </p:cNvPr>
          <p:cNvSpPr>
            <a:spLocks noGrp="1"/>
          </p:cNvSpPr>
          <p:nvPr>
            <p:ph type="title"/>
          </p:nvPr>
        </p:nvSpPr>
        <p:spPr>
          <a:xfrm>
            <a:off x="1293934" y="128691"/>
            <a:ext cx="7427168" cy="1143000"/>
          </a:xfrm>
        </p:spPr>
        <p:txBody>
          <a:bodyPr rtlCol="1">
            <a:normAutofit/>
          </a:bodyPr>
          <a:lstStyle/>
          <a:p>
            <a:pPr algn="r" rtl="1"/>
            <a:r>
              <a:rPr lang="ar" sz="2000" b="1" dirty="0">
                <a:solidFill>
                  <a:srgbClr val="E0001B"/>
                </a:solidFill>
              </a:rPr>
              <a:t>المستودعات الخلوية والنسيجية</a:t>
            </a:r>
            <a:r>
              <a:rPr lang="en-GB" dirty="0"/>
              <a:t/>
            </a:r>
            <a:br>
              <a:rPr lang="en-GB" dirty="0"/>
            </a:br>
            <a:r>
              <a:rPr lang="ar" sz="3000" b="1" dirty="0"/>
              <a:t>البلاعم</a:t>
            </a:r>
          </a:p>
        </p:txBody>
      </p:sp>
      <p:sp>
        <p:nvSpPr>
          <p:cNvPr id="50" name="Rectangle 49">
            <a:extLst>
              <a:ext uri="{FF2B5EF4-FFF2-40B4-BE49-F238E27FC236}">
                <a16:creationId xmlns:a16="http://schemas.microsoft.com/office/drawing/2014/main" id="{C40E0D6A-13C3-4272-9243-F98F82222769}"/>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
        <p:nvSpPr>
          <p:cNvPr id="51" name="TextBox 50">
            <a:extLst>
              <a:ext uri="{FF2B5EF4-FFF2-40B4-BE49-F238E27FC236}">
                <a16:creationId xmlns:a16="http://schemas.microsoft.com/office/drawing/2014/main" id="{2BDE84E1-8011-476E-8DC7-8A39C63414D7}"/>
              </a:ext>
            </a:extLst>
          </p:cNvPr>
          <p:cNvSpPr txBox="1"/>
          <p:nvPr/>
        </p:nvSpPr>
        <p:spPr>
          <a:xfrm>
            <a:off x="7956376" y="6177636"/>
            <a:ext cx="1114408" cy="253916"/>
          </a:xfrm>
          <a:prstGeom prst="rect">
            <a:avLst/>
          </a:prstGeom>
          <a:noFill/>
        </p:spPr>
        <p:txBody>
          <a:bodyPr wrap="none" rtlCol="0">
            <a:spAutoFit/>
          </a:bodyPr>
          <a:lstStyle/>
          <a:p>
            <a:pPr rtl="0"/>
            <a:r>
              <a:rPr lang="fr" sz="1050" u="sng" dirty="0">
                <a:latin typeface="Arial" panose="020B0604020202020204" pitchFamily="34" charset="0"/>
                <a:cs typeface="Arial" panose="020B0604020202020204" pitchFamily="34" charset="0"/>
                <a:hlinkClick r:id="rId3"/>
              </a:rPr>
              <a:t>Ganor, SY0302</a:t>
            </a:r>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5678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72002" y="2166427"/>
            <a:ext cx="642202" cy="612000"/>
            <a:chOff x="2747961" y="1504541"/>
            <a:chExt cx="642202" cy="612000"/>
          </a:xfrm>
        </p:grpSpPr>
        <p:sp>
          <p:nvSpPr>
            <p:cNvPr id="45" name="Oval 373"/>
            <p:cNvSpPr>
              <a:spLocks noChangeAspect="1" noChangeArrowheads="1"/>
            </p:cNvSpPr>
            <p:nvPr/>
          </p:nvSpPr>
          <p:spPr bwMode="auto">
            <a:xfrm>
              <a:off x="2747961" y="1504541"/>
              <a:ext cx="642202" cy="612000"/>
            </a:xfrm>
            <a:prstGeom prst="ellipse">
              <a:avLst/>
            </a:prstGeom>
            <a:gradFill rotWithShape="0">
              <a:gsLst>
                <a:gs pos="0">
                  <a:srgbClr val="FFFFFF"/>
                </a:gs>
                <a:gs pos="100000">
                  <a:srgbClr val="FF8000"/>
                </a:gs>
              </a:gsLst>
              <a:path path="shape">
                <a:fillToRect l="50000" t="50000" r="50000" b="50000"/>
              </a:path>
            </a:gradFill>
            <a:ln w="12700">
              <a:solidFill>
                <a:srgbClr val="FF8000"/>
              </a:solidFill>
              <a:round/>
              <a:headEnd/>
              <a:tailEnd/>
            </a:ln>
          </p:spPr>
          <p:txBody>
            <a:bodyPr wrap="none" rtlCol="1" anchor="ctr"/>
            <a:lstStyle/>
            <a:p>
              <a:pPr rtl="1"/>
              <a:endParaRPr lang="fr-FR"/>
            </a:p>
          </p:txBody>
        </p:sp>
        <p:sp>
          <p:nvSpPr>
            <p:cNvPr id="46" name="Oval 373"/>
            <p:cNvSpPr>
              <a:spLocks noChangeAspect="1" noChangeArrowheads="1"/>
            </p:cNvSpPr>
            <p:nvPr/>
          </p:nvSpPr>
          <p:spPr bwMode="auto">
            <a:xfrm>
              <a:off x="2822547" y="1564005"/>
              <a:ext cx="377768" cy="360000"/>
            </a:xfrm>
            <a:prstGeom prst="ellipse">
              <a:avLst/>
            </a:prstGeom>
            <a:gradFill rotWithShape="0">
              <a:gsLst>
                <a:gs pos="0">
                  <a:srgbClr val="FFFFFF"/>
                </a:gs>
                <a:gs pos="100000">
                  <a:srgbClr val="DE4F00"/>
                </a:gs>
              </a:gsLst>
              <a:path path="shape">
                <a:fillToRect l="50000" t="50000" r="50000" b="50000"/>
              </a:path>
            </a:gradFill>
            <a:ln w="12700">
              <a:solidFill>
                <a:srgbClr val="DE4F00"/>
              </a:solidFill>
              <a:round/>
              <a:headEnd/>
              <a:tailEnd/>
            </a:ln>
          </p:spPr>
          <p:txBody>
            <a:bodyPr wrap="none" lIns="68589" tIns="34295" rIns="68589" bIns="34295" rtlCol="1" anchor="ctr"/>
            <a:lstStyle/>
            <a:p>
              <a:pPr rtl="1"/>
              <a:endParaRPr lang="fr-FR"/>
            </a:p>
          </p:txBody>
        </p:sp>
        <p:grpSp>
          <p:nvGrpSpPr>
            <p:cNvPr id="47" name="Group 46"/>
            <p:cNvGrpSpPr>
              <a:grpSpLocks noChangeAspect="1"/>
            </p:cNvGrpSpPr>
            <p:nvPr/>
          </p:nvGrpSpPr>
          <p:grpSpPr>
            <a:xfrm>
              <a:off x="2880942" y="1616021"/>
              <a:ext cx="204457" cy="219473"/>
              <a:chOff x="681629" y="1933458"/>
              <a:chExt cx="204455" cy="219467"/>
            </a:xfrm>
          </p:grpSpPr>
          <p:sp>
            <p:nvSpPr>
              <p:cNvPr id="49" name="Block Arc 48"/>
              <p:cNvSpPr/>
              <p:nvPr/>
            </p:nvSpPr>
            <p:spPr bwMode="auto">
              <a:xfrm rot="18370098">
                <a:off x="708070" y="2071725"/>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50" name="Block Arc 49"/>
              <p:cNvSpPr/>
              <p:nvPr/>
            </p:nvSpPr>
            <p:spPr bwMode="auto">
              <a:xfrm rot="18370098" flipV="1">
                <a:off x="730477" y="2041073"/>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51" name="Block Arc 50"/>
              <p:cNvSpPr/>
              <p:nvPr/>
            </p:nvSpPr>
            <p:spPr bwMode="auto">
              <a:xfrm rot="18370098">
                <a:off x="752885" y="2010421"/>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52" name="Block Arc 51"/>
              <p:cNvSpPr/>
              <p:nvPr/>
            </p:nvSpPr>
            <p:spPr bwMode="auto">
              <a:xfrm rot="18370098">
                <a:off x="797700" y="1949118"/>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53" name="Block Arc 52"/>
              <p:cNvSpPr/>
              <p:nvPr/>
            </p:nvSpPr>
            <p:spPr bwMode="auto">
              <a:xfrm rot="18370098" flipV="1">
                <a:off x="775293" y="1979770"/>
                <a:ext cx="50625" cy="81021"/>
              </a:xfrm>
              <a:prstGeom prst="blockArc">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54" name="Block Arc 53"/>
              <p:cNvSpPr/>
              <p:nvPr/>
            </p:nvSpPr>
            <p:spPr bwMode="auto">
              <a:xfrm rot="18370098" flipV="1">
                <a:off x="719311" y="2056346"/>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55" name="Block Arc 54"/>
              <p:cNvSpPr/>
              <p:nvPr/>
            </p:nvSpPr>
            <p:spPr bwMode="auto">
              <a:xfrm rot="18370098">
                <a:off x="741720" y="2025694"/>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56" name="Block Arc 55"/>
              <p:cNvSpPr/>
              <p:nvPr/>
            </p:nvSpPr>
            <p:spPr bwMode="auto">
              <a:xfrm rot="18370098" flipV="1">
                <a:off x="764128" y="1995043"/>
                <a:ext cx="50625" cy="81021"/>
              </a:xfrm>
              <a:prstGeom prst="blockArc">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57" name="Block Arc 56"/>
              <p:cNvSpPr/>
              <p:nvPr/>
            </p:nvSpPr>
            <p:spPr bwMode="auto">
              <a:xfrm rot="18370098">
                <a:off x="786535" y="1964391"/>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58" name="Block Arc 57"/>
              <p:cNvSpPr/>
              <p:nvPr/>
            </p:nvSpPr>
            <p:spPr bwMode="auto">
              <a:xfrm rot="18370098">
                <a:off x="696827" y="2087102"/>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59" name="Block Arc 58"/>
              <p:cNvSpPr/>
              <p:nvPr/>
            </p:nvSpPr>
            <p:spPr bwMode="auto">
              <a:xfrm rot="18370098" flipV="1">
                <a:off x="809019" y="1933634"/>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60" name="Block Arc 59"/>
              <p:cNvSpPr/>
              <p:nvPr/>
            </p:nvSpPr>
            <p:spPr bwMode="auto">
              <a:xfrm rot="18370098" flipV="1">
                <a:off x="820261" y="1918260"/>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grpSp>
      </p:grpSp>
      <p:sp>
        <p:nvSpPr>
          <p:cNvPr id="48" name="Text Box 75"/>
          <p:cNvSpPr txBox="1">
            <a:spLocks noChangeArrowheads="1"/>
          </p:cNvSpPr>
          <p:nvPr/>
        </p:nvSpPr>
        <p:spPr bwMode="auto">
          <a:xfrm>
            <a:off x="3980378" y="2333929"/>
            <a:ext cx="119379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1">
            <a:spAutoFit/>
          </a:bodyPr>
          <a:lstStyle>
            <a:lvl1pPr algn="r" rtl="1">
              <a:defRPr sz="2400">
                <a:solidFill>
                  <a:schemeClr val="tx1"/>
                </a:solidFill>
                <a:latin typeface="Times" charset="0"/>
                <a:ea typeface="ＭＳ Ｐゴシック" charset="0"/>
                <a:cs typeface="ＭＳ Ｐゴシック" charset="0"/>
              </a:defRPr>
            </a:lvl1pPr>
            <a:lvl2pPr marL="742950" indent="-285750" algn="r" rtl="1">
              <a:defRPr sz="2400">
                <a:solidFill>
                  <a:schemeClr val="tx1"/>
                </a:solidFill>
                <a:latin typeface="Times" charset="0"/>
                <a:ea typeface="ＭＳ Ｐゴシック" charset="0"/>
              </a:defRPr>
            </a:lvl2pPr>
            <a:lvl3pPr marL="1143000" indent="-228600" algn="r" rtl="1">
              <a:defRPr sz="2400">
                <a:solidFill>
                  <a:schemeClr val="tx1"/>
                </a:solidFill>
                <a:latin typeface="Times" charset="0"/>
                <a:ea typeface="ＭＳ Ｐゴシック" charset="0"/>
              </a:defRPr>
            </a:lvl3pPr>
            <a:lvl4pPr marL="1600200" indent="-228600" algn="r" rtl="1">
              <a:defRPr sz="2400">
                <a:solidFill>
                  <a:schemeClr val="tx1"/>
                </a:solidFill>
                <a:latin typeface="Times" charset="0"/>
                <a:ea typeface="ＭＳ Ｐゴシック" charset="0"/>
              </a:defRPr>
            </a:lvl4pPr>
            <a:lvl5pPr marL="2057400" indent="-228600" algn="r" rtl="1">
              <a:defRPr sz="2400">
                <a:solidFill>
                  <a:schemeClr val="tx1"/>
                </a:solidFill>
                <a:latin typeface="Times"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Times" charset="0"/>
                <a:ea typeface="ＭＳ Ｐゴシック" charset="0"/>
              </a:defRPr>
            </a:lvl9pPr>
          </a:lstStyle>
          <a:p>
            <a:pPr algn="ctr" rtl="1" eaLnBrk="1" hangingPunct="1"/>
            <a:r>
              <a:rPr lang="ar" sz="1200" b="1">
                <a:latin typeface="Arial" panose="020B0604020202020204" pitchFamily="34" charset="0"/>
                <a:cs typeface="Arial" panose="020B0604020202020204" pitchFamily="34" charset="0"/>
              </a:rPr>
              <a:t>الهوية</a:t>
            </a:r>
          </a:p>
        </p:txBody>
      </p:sp>
      <p:grpSp>
        <p:nvGrpSpPr>
          <p:cNvPr id="9" name="Group 8"/>
          <p:cNvGrpSpPr/>
          <p:nvPr/>
        </p:nvGrpSpPr>
        <p:grpSpPr>
          <a:xfrm>
            <a:off x="480059" y="3109508"/>
            <a:ext cx="4694118" cy="532061"/>
            <a:chOff x="480059" y="2252257"/>
            <a:chExt cx="4694118" cy="532061"/>
          </a:xfrm>
        </p:grpSpPr>
        <p:sp>
          <p:nvSpPr>
            <p:cNvPr id="64" name="Text Box 75"/>
            <p:cNvSpPr txBox="1">
              <a:spLocks noChangeArrowheads="1"/>
            </p:cNvSpPr>
            <p:nvPr/>
          </p:nvSpPr>
          <p:spPr bwMode="auto">
            <a:xfrm>
              <a:off x="480059" y="2287455"/>
              <a:ext cx="221244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1">
              <a:spAutoFit/>
            </a:bodyPr>
            <a:lstStyle>
              <a:lvl1pPr algn="r" rtl="1">
                <a:defRPr sz="2400">
                  <a:solidFill>
                    <a:schemeClr val="tx1"/>
                  </a:solidFill>
                  <a:latin typeface="Times" charset="0"/>
                  <a:ea typeface="ＭＳ Ｐゴシック" charset="0"/>
                  <a:cs typeface="ＭＳ Ｐゴシック" charset="0"/>
                </a:defRPr>
              </a:lvl1pPr>
              <a:lvl2pPr marL="742950" indent="-285750" algn="r" rtl="1">
                <a:defRPr sz="2400">
                  <a:solidFill>
                    <a:schemeClr val="tx1"/>
                  </a:solidFill>
                  <a:latin typeface="Times" charset="0"/>
                  <a:ea typeface="ＭＳ Ｐゴシック" charset="0"/>
                </a:defRPr>
              </a:lvl2pPr>
              <a:lvl3pPr marL="1143000" indent="-228600" algn="r" rtl="1">
                <a:defRPr sz="2400">
                  <a:solidFill>
                    <a:schemeClr val="tx1"/>
                  </a:solidFill>
                  <a:latin typeface="Times" charset="0"/>
                  <a:ea typeface="ＭＳ Ｐゴシック" charset="0"/>
                </a:defRPr>
              </a:lvl3pPr>
              <a:lvl4pPr marL="1600200" indent="-228600" algn="r" rtl="1">
                <a:defRPr sz="2400">
                  <a:solidFill>
                    <a:schemeClr val="tx1"/>
                  </a:solidFill>
                  <a:latin typeface="Times" charset="0"/>
                  <a:ea typeface="ＭＳ Ｐゴシック" charset="0"/>
                </a:defRPr>
              </a:lvl4pPr>
              <a:lvl5pPr marL="2057400" indent="-228600" algn="r" rtl="1">
                <a:defRPr sz="2400">
                  <a:solidFill>
                    <a:schemeClr val="tx1"/>
                  </a:solidFill>
                  <a:latin typeface="Times"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Times" charset="0"/>
                  <a:ea typeface="ＭＳ Ｐゴシック" charset="0"/>
                </a:defRPr>
              </a:lvl9pPr>
            </a:lstStyle>
            <a:p>
              <a:pPr algn="ctr" rtl="1" eaLnBrk="1" hangingPunct="1"/>
              <a:r>
                <a:rPr lang="ar" sz="1200" b="1" dirty="0">
                  <a:latin typeface="Arial" panose="020B0604020202020204" pitchFamily="34" charset="0"/>
                  <a:cs typeface="Arial" panose="020B0604020202020204" pitchFamily="34" charset="0"/>
                </a:rPr>
                <a:t>انتشار استتبابي</a:t>
              </a:r>
            </a:p>
            <a:p>
              <a:pPr algn="ctr" rtl="1" eaLnBrk="1" hangingPunct="1"/>
              <a:r>
                <a:rPr lang="ar" sz="1200" b="1" dirty="0">
                  <a:latin typeface="Arial" panose="020B0604020202020204" pitchFamily="34" charset="0"/>
                  <a:cs typeface="Arial" panose="020B0604020202020204" pitchFamily="34" charset="0"/>
                </a:rPr>
                <a:t>توسع نسيلي</a:t>
              </a:r>
            </a:p>
          </p:txBody>
        </p:sp>
        <p:grpSp>
          <p:nvGrpSpPr>
            <p:cNvPr id="6" name="Group 5"/>
            <p:cNvGrpSpPr/>
            <p:nvPr/>
          </p:nvGrpSpPr>
          <p:grpSpPr>
            <a:xfrm>
              <a:off x="3118624" y="2252257"/>
              <a:ext cx="548957" cy="532061"/>
              <a:chOff x="2794524" y="2771395"/>
              <a:chExt cx="548957" cy="532061"/>
            </a:xfrm>
          </p:grpSpPr>
          <p:grpSp>
            <p:nvGrpSpPr>
              <p:cNvPr id="89" name="Group 88"/>
              <p:cNvGrpSpPr>
                <a:grpSpLocks noChangeAspect="1"/>
              </p:cNvGrpSpPr>
              <p:nvPr/>
            </p:nvGrpSpPr>
            <p:grpSpPr>
              <a:xfrm>
                <a:off x="2794524" y="2771395"/>
                <a:ext cx="264436" cy="252000"/>
                <a:chOff x="550763" y="2084541"/>
                <a:chExt cx="642202" cy="612000"/>
              </a:xfrm>
            </p:grpSpPr>
            <p:sp>
              <p:nvSpPr>
                <p:cNvPr id="122" name="Oval 373"/>
                <p:cNvSpPr>
                  <a:spLocks noChangeAspect="1" noChangeArrowheads="1"/>
                </p:cNvSpPr>
                <p:nvPr/>
              </p:nvSpPr>
              <p:spPr bwMode="auto">
                <a:xfrm>
                  <a:off x="550763" y="2084541"/>
                  <a:ext cx="642202" cy="612000"/>
                </a:xfrm>
                <a:prstGeom prst="ellipse">
                  <a:avLst/>
                </a:prstGeom>
                <a:gradFill rotWithShape="0">
                  <a:gsLst>
                    <a:gs pos="0">
                      <a:srgbClr val="FFFFFF"/>
                    </a:gs>
                    <a:gs pos="100000">
                      <a:srgbClr val="FF8000"/>
                    </a:gs>
                  </a:gsLst>
                  <a:path path="shape">
                    <a:fillToRect l="50000" t="50000" r="50000" b="50000"/>
                  </a:path>
                </a:gradFill>
                <a:ln w="12700">
                  <a:solidFill>
                    <a:srgbClr val="FF8000"/>
                  </a:solidFill>
                  <a:round/>
                  <a:headEnd/>
                  <a:tailEnd/>
                </a:ln>
              </p:spPr>
              <p:txBody>
                <a:bodyPr wrap="none" rtlCol="1" anchor="ctr"/>
                <a:lstStyle/>
                <a:p>
                  <a:pPr rtl="1"/>
                  <a:endParaRPr lang="fr-FR">
                    <a:latin typeface="Arial" panose="020B0604020202020204" pitchFamily="34" charset="0"/>
                    <a:cs typeface="Arial" panose="020B0604020202020204" pitchFamily="34" charset="0"/>
                  </a:endParaRPr>
                </a:p>
              </p:txBody>
            </p:sp>
            <p:sp>
              <p:nvSpPr>
                <p:cNvPr id="123" name="Oval 373"/>
                <p:cNvSpPr>
                  <a:spLocks noChangeAspect="1" noChangeArrowheads="1"/>
                </p:cNvSpPr>
                <p:nvPr/>
              </p:nvSpPr>
              <p:spPr bwMode="auto">
                <a:xfrm>
                  <a:off x="625349" y="2144005"/>
                  <a:ext cx="424989" cy="405000"/>
                </a:xfrm>
                <a:prstGeom prst="ellipse">
                  <a:avLst/>
                </a:prstGeom>
                <a:gradFill rotWithShape="0">
                  <a:gsLst>
                    <a:gs pos="0">
                      <a:srgbClr val="FFFFFF"/>
                    </a:gs>
                    <a:gs pos="100000">
                      <a:srgbClr val="DE4F00"/>
                    </a:gs>
                  </a:gsLst>
                  <a:path path="shape">
                    <a:fillToRect l="50000" t="50000" r="50000" b="50000"/>
                  </a:path>
                </a:gradFill>
                <a:ln w="12700">
                  <a:solidFill>
                    <a:srgbClr val="DE4F00"/>
                  </a:solidFill>
                  <a:round/>
                  <a:headEnd/>
                  <a:tailEnd/>
                </a:ln>
              </p:spPr>
              <p:txBody>
                <a:bodyPr wrap="none" lIns="68589" tIns="34295" rIns="68589" bIns="34295" rtlCol="1" anchor="ctr"/>
                <a:lstStyle/>
                <a:p>
                  <a:pPr rtl="1"/>
                  <a:endParaRPr lang="fr-FR">
                    <a:latin typeface="Arial" panose="020B0604020202020204" pitchFamily="34" charset="0"/>
                    <a:cs typeface="Arial" panose="020B0604020202020204" pitchFamily="34" charset="0"/>
                  </a:endParaRPr>
                </a:p>
              </p:txBody>
            </p:sp>
            <p:grpSp>
              <p:nvGrpSpPr>
                <p:cNvPr id="124" name="Group 123"/>
                <p:cNvGrpSpPr>
                  <a:grpSpLocks noChangeAspect="1"/>
                </p:cNvGrpSpPr>
                <p:nvPr/>
              </p:nvGrpSpPr>
              <p:grpSpPr>
                <a:xfrm>
                  <a:off x="683744" y="2196021"/>
                  <a:ext cx="204457" cy="219473"/>
                  <a:chOff x="681629" y="1933458"/>
                  <a:chExt cx="204455" cy="219467"/>
                </a:xfrm>
              </p:grpSpPr>
              <p:sp>
                <p:nvSpPr>
                  <p:cNvPr id="125" name="Block Arc 124"/>
                  <p:cNvSpPr/>
                  <p:nvPr/>
                </p:nvSpPr>
                <p:spPr bwMode="auto">
                  <a:xfrm rot="18370098">
                    <a:off x="708070" y="2071725"/>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26" name="Block Arc 125"/>
                  <p:cNvSpPr/>
                  <p:nvPr/>
                </p:nvSpPr>
                <p:spPr bwMode="auto">
                  <a:xfrm rot="18370098" flipV="1">
                    <a:off x="730477" y="2041073"/>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27" name="Block Arc 126"/>
                  <p:cNvSpPr/>
                  <p:nvPr/>
                </p:nvSpPr>
                <p:spPr bwMode="auto">
                  <a:xfrm rot="18370098">
                    <a:off x="752885" y="2010421"/>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28" name="Block Arc 127"/>
                  <p:cNvSpPr/>
                  <p:nvPr/>
                </p:nvSpPr>
                <p:spPr bwMode="auto">
                  <a:xfrm rot="18370098">
                    <a:off x="797700" y="1949118"/>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29" name="Block Arc 128"/>
                  <p:cNvSpPr/>
                  <p:nvPr/>
                </p:nvSpPr>
                <p:spPr bwMode="auto">
                  <a:xfrm rot="18370098" flipV="1">
                    <a:off x="775293" y="1979770"/>
                    <a:ext cx="50625" cy="81021"/>
                  </a:xfrm>
                  <a:prstGeom prst="blockArc">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30" name="Block Arc 129"/>
                  <p:cNvSpPr/>
                  <p:nvPr/>
                </p:nvSpPr>
                <p:spPr bwMode="auto">
                  <a:xfrm rot="18370098" flipV="1">
                    <a:off x="719311" y="2056346"/>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31" name="Block Arc 130"/>
                  <p:cNvSpPr/>
                  <p:nvPr/>
                </p:nvSpPr>
                <p:spPr bwMode="auto">
                  <a:xfrm rot="18370098">
                    <a:off x="741720" y="2025694"/>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32" name="Block Arc 131"/>
                  <p:cNvSpPr/>
                  <p:nvPr/>
                </p:nvSpPr>
                <p:spPr bwMode="auto">
                  <a:xfrm rot="18370098" flipV="1">
                    <a:off x="764128" y="1995043"/>
                    <a:ext cx="50625" cy="81021"/>
                  </a:xfrm>
                  <a:prstGeom prst="blockArc">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33" name="Block Arc 132"/>
                  <p:cNvSpPr/>
                  <p:nvPr/>
                </p:nvSpPr>
                <p:spPr bwMode="auto">
                  <a:xfrm rot="18370098">
                    <a:off x="786535" y="1964391"/>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34" name="Block Arc 133"/>
                  <p:cNvSpPr/>
                  <p:nvPr/>
                </p:nvSpPr>
                <p:spPr bwMode="auto">
                  <a:xfrm rot="18370098">
                    <a:off x="696827" y="2087102"/>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35" name="Block Arc 134"/>
                  <p:cNvSpPr/>
                  <p:nvPr/>
                </p:nvSpPr>
                <p:spPr bwMode="auto">
                  <a:xfrm rot="18370098" flipV="1">
                    <a:off x="809019" y="1933634"/>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36" name="Block Arc 135"/>
                  <p:cNvSpPr/>
                  <p:nvPr/>
                </p:nvSpPr>
                <p:spPr bwMode="auto">
                  <a:xfrm rot="18370098" flipV="1">
                    <a:off x="820261" y="1918260"/>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grpSp>
          </p:grpSp>
          <p:grpSp>
            <p:nvGrpSpPr>
              <p:cNvPr id="90" name="Group 89"/>
              <p:cNvGrpSpPr>
                <a:grpSpLocks noChangeAspect="1"/>
              </p:cNvGrpSpPr>
              <p:nvPr/>
            </p:nvGrpSpPr>
            <p:grpSpPr>
              <a:xfrm>
                <a:off x="3079045" y="2818117"/>
                <a:ext cx="264436" cy="252000"/>
                <a:chOff x="550763" y="2084541"/>
                <a:chExt cx="642202" cy="612000"/>
              </a:xfrm>
            </p:grpSpPr>
            <p:sp>
              <p:nvSpPr>
                <p:cNvPr id="107" name="Oval 373"/>
                <p:cNvSpPr>
                  <a:spLocks noChangeAspect="1" noChangeArrowheads="1"/>
                </p:cNvSpPr>
                <p:nvPr/>
              </p:nvSpPr>
              <p:spPr bwMode="auto">
                <a:xfrm>
                  <a:off x="550763" y="2084541"/>
                  <a:ext cx="642202" cy="612000"/>
                </a:xfrm>
                <a:prstGeom prst="ellipse">
                  <a:avLst/>
                </a:prstGeom>
                <a:gradFill rotWithShape="0">
                  <a:gsLst>
                    <a:gs pos="0">
                      <a:srgbClr val="FFFFFF"/>
                    </a:gs>
                    <a:gs pos="100000">
                      <a:srgbClr val="FF8000"/>
                    </a:gs>
                  </a:gsLst>
                  <a:path path="shape">
                    <a:fillToRect l="50000" t="50000" r="50000" b="50000"/>
                  </a:path>
                </a:gradFill>
                <a:ln w="12700">
                  <a:solidFill>
                    <a:srgbClr val="FF8000"/>
                  </a:solidFill>
                  <a:round/>
                  <a:headEnd/>
                  <a:tailEnd/>
                </a:ln>
              </p:spPr>
              <p:txBody>
                <a:bodyPr wrap="none" rtlCol="1" anchor="ctr"/>
                <a:lstStyle/>
                <a:p>
                  <a:pPr rtl="1"/>
                  <a:endParaRPr lang="fr-FR">
                    <a:latin typeface="Arial" panose="020B0604020202020204" pitchFamily="34" charset="0"/>
                    <a:cs typeface="Arial" panose="020B0604020202020204" pitchFamily="34" charset="0"/>
                  </a:endParaRPr>
                </a:p>
              </p:txBody>
            </p:sp>
            <p:sp>
              <p:nvSpPr>
                <p:cNvPr id="108" name="Oval 373"/>
                <p:cNvSpPr>
                  <a:spLocks noChangeAspect="1" noChangeArrowheads="1"/>
                </p:cNvSpPr>
                <p:nvPr/>
              </p:nvSpPr>
              <p:spPr bwMode="auto">
                <a:xfrm>
                  <a:off x="625349" y="2144005"/>
                  <a:ext cx="424989" cy="405000"/>
                </a:xfrm>
                <a:prstGeom prst="ellipse">
                  <a:avLst/>
                </a:prstGeom>
                <a:gradFill rotWithShape="0">
                  <a:gsLst>
                    <a:gs pos="0">
                      <a:srgbClr val="FFFFFF"/>
                    </a:gs>
                    <a:gs pos="100000">
                      <a:srgbClr val="DE4F00"/>
                    </a:gs>
                  </a:gsLst>
                  <a:path path="shape">
                    <a:fillToRect l="50000" t="50000" r="50000" b="50000"/>
                  </a:path>
                </a:gradFill>
                <a:ln w="12700">
                  <a:solidFill>
                    <a:srgbClr val="DE4F00"/>
                  </a:solidFill>
                  <a:round/>
                  <a:headEnd/>
                  <a:tailEnd/>
                </a:ln>
              </p:spPr>
              <p:txBody>
                <a:bodyPr wrap="none" lIns="68589" tIns="34295" rIns="68589" bIns="34295" rtlCol="1" anchor="ctr"/>
                <a:lstStyle/>
                <a:p>
                  <a:pPr rtl="1"/>
                  <a:endParaRPr lang="fr-FR">
                    <a:latin typeface="Arial" panose="020B0604020202020204" pitchFamily="34" charset="0"/>
                    <a:cs typeface="Arial" panose="020B0604020202020204" pitchFamily="34" charset="0"/>
                  </a:endParaRPr>
                </a:p>
              </p:txBody>
            </p:sp>
            <p:grpSp>
              <p:nvGrpSpPr>
                <p:cNvPr id="109" name="Group 108"/>
                <p:cNvGrpSpPr>
                  <a:grpSpLocks noChangeAspect="1"/>
                </p:cNvGrpSpPr>
                <p:nvPr/>
              </p:nvGrpSpPr>
              <p:grpSpPr>
                <a:xfrm>
                  <a:off x="683744" y="2196021"/>
                  <a:ext cx="204457" cy="219473"/>
                  <a:chOff x="681629" y="1933458"/>
                  <a:chExt cx="204455" cy="219467"/>
                </a:xfrm>
              </p:grpSpPr>
              <p:sp>
                <p:nvSpPr>
                  <p:cNvPr id="110" name="Block Arc 109"/>
                  <p:cNvSpPr/>
                  <p:nvPr/>
                </p:nvSpPr>
                <p:spPr bwMode="auto">
                  <a:xfrm rot="18370098">
                    <a:off x="708070" y="2071725"/>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11" name="Block Arc 110"/>
                  <p:cNvSpPr/>
                  <p:nvPr/>
                </p:nvSpPr>
                <p:spPr bwMode="auto">
                  <a:xfrm rot="18370098" flipV="1">
                    <a:off x="730477" y="2041073"/>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12" name="Block Arc 111"/>
                  <p:cNvSpPr/>
                  <p:nvPr/>
                </p:nvSpPr>
                <p:spPr bwMode="auto">
                  <a:xfrm rot="18370098">
                    <a:off x="752885" y="2010421"/>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13" name="Block Arc 112"/>
                  <p:cNvSpPr/>
                  <p:nvPr/>
                </p:nvSpPr>
                <p:spPr bwMode="auto">
                  <a:xfrm rot="18370098">
                    <a:off x="797700" y="1949118"/>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14" name="Block Arc 113"/>
                  <p:cNvSpPr/>
                  <p:nvPr/>
                </p:nvSpPr>
                <p:spPr bwMode="auto">
                  <a:xfrm rot="18370098" flipV="1">
                    <a:off x="775293" y="1979770"/>
                    <a:ext cx="50625" cy="81021"/>
                  </a:xfrm>
                  <a:prstGeom prst="blockArc">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15" name="Block Arc 114"/>
                  <p:cNvSpPr/>
                  <p:nvPr/>
                </p:nvSpPr>
                <p:spPr bwMode="auto">
                  <a:xfrm rot="18370098" flipV="1">
                    <a:off x="719311" y="2056346"/>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16" name="Block Arc 115"/>
                  <p:cNvSpPr/>
                  <p:nvPr/>
                </p:nvSpPr>
                <p:spPr bwMode="auto">
                  <a:xfrm rot="18370098">
                    <a:off x="741720" y="2025694"/>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17" name="Block Arc 116"/>
                  <p:cNvSpPr/>
                  <p:nvPr/>
                </p:nvSpPr>
                <p:spPr bwMode="auto">
                  <a:xfrm rot="18370098" flipV="1">
                    <a:off x="764128" y="1995043"/>
                    <a:ext cx="50625" cy="81021"/>
                  </a:xfrm>
                  <a:prstGeom prst="blockArc">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18" name="Block Arc 117"/>
                  <p:cNvSpPr/>
                  <p:nvPr/>
                </p:nvSpPr>
                <p:spPr bwMode="auto">
                  <a:xfrm rot="18370098">
                    <a:off x="786535" y="1964391"/>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19" name="Block Arc 118"/>
                  <p:cNvSpPr/>
                  <p:nvPr/>
                </p:nvSpPr>
                <p:spPr bwMode="auto">
                  <a:xfrm rot="18370098">
                    <a:off x="696827" y="2087102"/>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20" name="Block Arc 119"/>
                  <p:cNvSpPr/>
                  <p:nvPr/>
                </p:nvSpPr>
                <p:spPr bwMode="auto">
                  <a:xfrm rot="18370098" flipV="1">
                    <a:off x="809019" y="1933634"/>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21" name="Block Arc 120"/>
                  <p:cNvSpPr/>
                  <p:nvPr/>
                </p:nvSpPr>
                <p:spPr bwMode="auto">
                  <a:xfrm rot="18370098" flipV="1">
                    <a:off x="820261" y="1918260"/>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grpSp>
          </p:grpSp>
          <p:grpSp>
            <p:nvGrpSpPr>
              <p:cNvPr id="91" name="Group 90"/>
              <p:cNvGrpSpPr>
                <a:grpSpLocks noChangeAspect="1"/>
              </p:cNvGrpSpPr>
              <p:nvPr/>
            </p:nvGrpSpPr>
            <p:grpSpPr>
              <a:xfrm>
                <a:off x="2930432" y="3051456"/>
                <a:ext cx="264436" cy="252000"/>
                <a:chOff x="550763" y="2084541"/>
                <a:chExt cx="642202" cy="612000"/>
              </a:xfrm>
            </p:grpSpPr>
            <p:sp>
              <p:nvSpPr>
                <p:cNvPr id="92" name="Oval 373"/>
                <p:cNvSpPr>
                  <a:spLocks noChangeAspect="1" noChangeArrowheads="1"/>
                </p:cNvSpPr>
                <p:nvPr/>
              </p:nvSpPr>
              <p:spPr bwMode="auto">
                <a:xfrm>
                  <a:off x="550763" y="2084541"/>
                  <a:ext cx="642202" cy="612000"/>
                </a:xfrm>
                <a:prstGeom prst="ellipse">
                  <a:avLst/>
                </a:prstGeom>
                <a:gradFill rotWithShape="0">
                  <a:gsLst>
                    <a:gs pos="0">
                      <a:srgbClr val="FFFFFF"/>
                    </a:gs>
                    <a:gs pos="100000">
                      <a:srgbClr val="FF8000"/>
                    </a:gs>
                  </a:gsLst>
                  <a:path path="shape">
                    <a:fillToRect l="50000" t="50000" r="50000" b="50000"/>
                  </a:path>
                </a:gradFill>
                <a:ln w="12700">
                  <a:solidFill>
                    <a:srgbClr val="FF8000"/>
                  </a:solidFill>
                  <a:round/>
                  <a:headEnd/>
                  <a:tailEnd/>
                </a:ln>
              </p:spPr>
              <p:txBody>
                <a:bodyPr wrap="none" rtlCol="1" anchor="ctr"/>
                <a:lstStyle/>
                <a:p>
                  <a:pPr rtl="1"/>
                  <a:endParaRPr lang="fr-FR">
                    <a:latin typeface="Arial" panose="020B0604020202020204" pitchFamily="34" charset="0"/>
                    <a:cs typeface="Arial" panose="020B0604020202020204" pitchFamily="34" charset="0"/>
                  </a:endParaRPr>
                </a:p>
              </p:txBody>
            </p:sp>
            <p:sp>
              <p:nvSpPr>
                <p:cNvPr id="93" name="Oval 373"/>
                <p:cNvSpPr>
                  <a:spLocks noChangeAspect="1" noChangeArrowheads="1"/>
                </p:cNvSpPr>
                <p:nvPr/>
              </p:nvSpPr>
              <p:spPr bwMode="auto">
                <a:xfrm>
                  <a:off x="625349" y="2144005"/>
                  <a:ext cx="424989" cy="405000"/>
                </a:xfrm>
                <a:prstGeom prst="ellipse">
                  <a:avLst/>
                </a:prstGeom>
                <a:gradFill rotWithShape="0">
                  <a:gsLst>
                    <a:gs pos="0">
                      <a:srgbClr val="FFFFFF"/>
                    </a:gs>
                    <a:gs pos="100000">
                      <a:srgbClr val="DE4F00"/>
                    </a:gs>
                  </a:gsLst>
                  <a:path path="shape">
                    <a:fillToRect l="50000" t="50000" r="50000" b="50000"/>
                  </a:path>
                </a:gradFill>
                <a:ln w="12700">
                  <a:solidFill>
                    <a:srgbClr val="DE4F00"/>
                  </a:solidFill>
                  <a:round/>
                  <a:headEnd/>
                  <a:tailEnd/>
                </a:ln>
              </p:spPr>
              <p:txBody>
                <a:bodyPr wrap="none" lIns="68589" tIns="34295" rIns="68589" bIns="34295" rtlCol="1" anchor="ctr"/>
                <a:lstStyle/>
                <a:p>
                  <a:pPr rtl="1"/>
                  <a:endParaRPr lang="fr-FR">
                    <a:latin typeface="Arial" panose="020B0604020202020204" pitchFamily="34" charset="0"/>
                    <a:cs typeface="Arial" panose="020B0604020202020204" pitchFamily="34" charset="0"/>
                  </a:endParaRPr>
                </a:p>
              </p:txBody>
            </p:sp>
            <p:grpSp>
              <p:nvGrpSpPr>
                <p:cNvPr id="94" name="Group 93"/>
                <p:cNvGrpSpPr>
                  <a:grpSpLocks noChangeAspect="1"/>
                </p:cNvGrpSpPr>
                <p:nvPr/>
              </p:nvGrpSpPr>
              <p:grpSpPr>
                <a:xfrm>
                  <a:off x="683744" y="2196021"/>
                  <a:ext cx="204457" cy="219473"/>
                  <a:chOff x="681629" y="1933458"/>
                  <a:chExt cx="204455" cy="219467"/>
                </a:xfrm>
              </p:grpSpPr>
              <p:sp>
                <p:nvSpPr>
                  <p:cNvPr id="95" name="Block Arc 94"/>
                  <p:cNvSpPr/>
                  <p:nvPr/>
                </p:nvSpPr>
                <p:spPr bwMode="auto">
                  <a:xfrm rot="18370098">
                    <a:off x="708070" y="2071725"/>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96" name="Block Arc 95"/>
                  <p:cNvSpPr/>
                  <p:nvPr/>
                </p:nvSpPr>
                <p:spPr bwMode="auto">
                  <a:xfrm rot="18370098" flipV="1">
                    <a:off x="730477" y="2041073"/>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97" name="Block Arc 96"/>
                  <p:cNvSpPr/>
                  <p:nvPr/>
                </p:nvSpPr>
                <p:spPr bwMode="auto">
                  <a:xfrm rot="18370098">
                    <a:off x="752885" y="2010421"/>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98" name="Block Arc 97"/>
                  <p:cNvSpPr/>
                  <p:nvPr/>
                </p:nvSpPr>
                <p:spPr bwMode="auto">
                  <a:xfrm rot="18370098">
                    <a:off x="797700" y="1949118"/>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99" name="Block Arc 98"/>
                  <p:cNvSpPr/>
                  <p:nvPr/>
                </p:nvSpPr>
                <p:spPr bwMode="auto">
                  <a:xfrm rot="18370098" flipV="1">
                    <a:off x="775293" y="1979770"/>
                    <a:ext cx="50625" cy="81021"/>
                  </a:xfrm>
                  <a:prstGeom prst="blockArc">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00" name="Block Arc 99"/>
                  <p:cNvSpPr/>
                  <p:nvPr/>
                </p:nvSpPr>
                <p:spPr bwMode="auto">
                  <a:xfrm rot="18370098" flipV="1">
                    <a:off x="719311" y="2056346"/>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01" name="Block Arc 100"/>
                  <p:cNvSpPr/>
                  <p:nvPr/>
                </p:nvSpPr>
                <p:spPr bwMode="auto">
                  <a:xfrm rot="18370098">
                    <a:off x="741720" y="2025694"/>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02" name="Block Arc 101"/>
                  <p:cNvSpPr/>
                  <p:nvPr/>
                </p:nvSpPr>
                <p:spPr bwMode="auto">
                  <a:xfrm rot="18370098" flipV="1">
                    <a:off x="764128" y="1995043"/>
                    <a:ext cx="50625" cy="81021"/>
                  </a:xfrm>
                  <a:prstGeom prst="blockArc">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03" name="Block Arc 102"/>
                  <p:cNvSpPr/>
                  <p:nvPr/>
                </p:nvSpPr>
                <p:spPr bwMode="auto">
                  <a:xfrm rot="18370098">
                    <a:off x="786535" y="1964391"/>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04" name="Block Arc 103"/>
                  <p:cNvSpPr/>
                  <p:nvPr/>
                </p:nvSpPr>
                <p:spPr bwMode="auto">
                  <a:xfrm rot="18370098">
                    <a:off x="696827" y="2087102"/>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05" name="Block Arc 104"/>
                  <p:cNvSpPr/>
                  <p:nvPr/>
                </p:nvSpPr>
                <p:spPr bwMode="auto">
                  <a:xfrm rot="18370098" flipV="1">
                    <a:off x="809019" y="1933634"/>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06" name="Block Arc 105"/>
                  <p:cNvSpPr/>
                  <p:nvPr/>
                </p:nvSpPr>
                <p:spPr bwMode="auto">
                  <a:xfrm rot="18370098" flipV="1">
                    <a:off x="820261" y="1918260"/>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grpSp>
          </p:grpSp>
        </p:grpSp>
        <p:sp>
          <p:nvSpPr>
            <p:cNvPr id="149" name="Text Box 75"/>
            <p:cNvSpPr txBox="1">
              <a:spLocks noChangeArrowheads="1"/>
            </p:cNvSpPr>
            <p:nvPr/>
          </p:nvSpPr>
          <p:spPr bwMode="auto">
            <a:xfrm>
              <a:off x="3980378" y="2379788"/>
              <a:ext cx="119379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1">
              <a:spAutoFit/>
            </a:bodyPr>
            <a:lstStyle>
              <a:lvl1pPr algn="r" rtl="1">
                <a:defRPr sz="2400">
                  <a:solidFill>
                    <a:schemeClr val="tx1"/>
                  </a:solidFill>
                  <a:latin typeface="Times" charset="0"/>
                  <a:ea typeface="ＭＳ Ｐゴシック" charset="0"/>
                  <a:cs typeface="ＭＳ Ｐゴシック" charset="0"/>
                </a:defRPr>
              </a:lvl1pPr>
              <a:lvl2pPr marL="742950" indent="-285750" algn="r" rtl="1">
                <a:defRPr sz="2400">
                  <a:solidFill>
                    <a:schemeClr val="tx1"/>
                  </a:solidFill>
                  <a:latin typeface="Times" charset="0"/>
                  <a:ea typeface="ＭＳ Ｐゴシック" charset="0"/>
                </a:defRPr>
              </a:lvl2pPr>
              <a:lvl3pPr marL="1143000" indent="-228600" algn="r" rtl="1">
                <a:defRPr sz="2400">
                  <a:solidFill>
                    <a:schemeClr val="tx1"/>
                  </a:solidFill>
                  <a:latin typeface="Times" charset="0"/>
                  <a:ea typeface="ＭＳ Ｐゴシック" charset="0"/>
                </a:defRPr>
              </a:lvl3pPr>
              <a:lvl4pPr marL="1600200" indent="-228600" algn="r" rtl="1">
                <a:defRPr sz="2400">
                  <a:solidFill>
                    <a:schemeClr val="tx1"/>
                  </a:solidFill>
                  <a:latin typeface="Times" charset="0"/>
                  <a:ea typeface="ＭＳ Ｐゴシック" charset="0"/>
                </a:defRPr>
              </a:lvl4pPr>
              <a:lvl5pPr marL="2057400" indent="-228600" algn="r" rtl="1">
                <a:defRPr sz="2400">
                  <a:solidFill>
                    <a:schemeClr val="tx1"/>
                  </a:solidFill>
                  <a:latin typeface="Times"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Times" charset="0"/>
                  <a:ea typeface="ＭＳ Ｐゴシック" charset="0"/>
                </a:defRPr>
              </a:lvl9pPr>
            </a:lstStyle>
            <a:p>
              <a:pPr algn="ctr" rtl="1" eaLnBrk="1" hangingPunct="1"/>
              <a:r>
                <a:rPr lang="ar" sz="1200" b="1" dirty="0">
                  <a:latin typeface="Arial" panose="020B0604020202020204" pitchFamily="34" charset="0"/>
                  <a:cs typeface="Arial" panose="020B0604020202020204" pitchFamily="34" charset="0"/>
                </a:rPr>
                <a:t>الإصلاح</a:t>
              </a:r>
            </a:p>
          </p:txBody>
        </p:sp>
      </p:grpSp>
      <p:grpSp>
        <p:nvGrpSpPr>
          <p:cNvPr id="11" name="Group 10"/>
          <p:cNvGrpSpPr/>
          <p:nvPr/>
        </p:nvGrpSpPr>
        <p:grpSpPr>
          <a:xfrm>
            <a:off x="852855" y="5012551"/>
            <a:ext cx="4413132" cy="612000"/>
            <a:chOff x="852855" y="4155300"/>
            <a:chExt cx="4413132" cy="612000"/>
          </a:xfrm>
        </p:grpSpPr>
        <p:sp>
          <p:nvSpPr>
            <p:cNvPr id="63" name="Text Box 75"/>
            <p:cNvSpPr txBox="1">
              <a:spLocks noChangeArrowheads="1"/>
            </p:cNvSpPr>
            <p:nvPr/>
          </p:nvSpPr>
          <p:spPr bwMode="auto">
            <a:xfrm>
              <a:off x="852855" y="4238131"/>
              <a:ext cx="14668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1">
              <a:spAutoFit/>
            </a:bodyPr>
            <a:lstStyle>
              <a:lvl1pPr algn="r" rtl="1">
                <a:defRPr sz="2400">
                  <a:solidFill>
                    <a:schemeClr val="tx1"/>
                  </a:solidFill>
                  <a:latin typeface="Times" charset="0"/>
                  <a:ea typeface="ＭＳ Ｐゴシック" charset="0"/>
                  <a:cs typeface="ＭＳ Ｐゴシック" charset="0"/>
                </a:defRPr>
              </a:lvl1pPr>
              <a:lvl2pPr marL="742950" indent="-285750" algn="r" rtl="1">
                <a:defRPr sz="2400">
                  <a:solidFill>
                    <a:schemeClr val="tx1"/>
                  </a:solidFill>
                  <a:latin typeface="Times" charset="0"/>
                  <a:ea typeface="ＭＳ Ｐゴシック" charset="0"/>
                </a:defRPr>
              </a:lvl2pPr>
              <a:lvl3pPr marL="1143000" indent="-228600" algn="r" rtl="1">
                <a:defRPr sz="2400">
                  <a:solidFill>
                    <a:schemeClr val="tx1"/>
                  </a:solidFill>
                  <a:latin typeface="Times" charset="0"/>
                  <a:ea typeface="ＭＳ Ｐゴシック" charset="0"/>
                </a:defRPr>
              </a:lvl3pPr>
              <a:lvl4pPr marL="1600200" indent="-228600" algn="r" rtl="1">
                <a:defRPr sz="2400">
                  <a:solidFill>
                    <a:schemeClr val="tx1"/>
                  </a:solidFill>
                  <a:latin typeface="Times" charset="0"/>
                  <a:ea typeface="ＭＳ Ｐゴシック" charset="0"/>
                </a:defRPr>
              </a:lvl4pPr>
              <a:lvl5pPr marL="2057400" indent="-228600" algn="r" rtl="1">
                <a:defRPr sz="2400">
                  <a:solidFill>
                    <a:schemeClr val="tx1"/>
                  </a:solidFill>
                  <a:latin typeface="Times"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Times" charset="0"/>
                  <a:ea typeface="ＭＳ Ｐゴシック" charset="0"/>
                </a:defRPr>
              </a:lvl9pPr>
            </a:lstStyle>
            <a:p>
              <a:pPr algn="ctr" rtl="1" eaLnBrk="1" hangingPunct="1"/>
              <a:r>
                <a:rPr lang="ar" sz="1200" b="1">
                  <a:latin typeface="Arial" panose="020B0604020202020204" pitchFamily="34" charset="0"/>
                  <a:cs typeface="Arial" panose="020B0604020202020204" pitchFamily="34" charset="0"/>
                </a:rPr>
                <a:t>كمون الفيروس الأولي</a:t>
              </a:r>
            </a:p>
            <a:p>
              <a:pPr algn="ctr" rtl="1" eaLnBrk="1" hangingPunct="1"/>
              <a:r>
                <a:rPr lang="ar" sz="1200" b="1">
                  <a:latin typeface="Arial" panose="020B0604020202020204" pitchFamily="34" charset="0"/>
                  <a:cs typeface="Arial" panose="020B0604020202020204" pitchFamily="34" charset="0"/>
                </a:rPr>
                <a:t>مستودع نشط </a:t>
              </a:r>
            </a:p>
          </p:txBody>
        </p:sp>
        <p:grpSp>
          <p:nvGrpSpPr>
            <p:cNvPr id="4" name="Group 3"/>
            <p:cNvGrpSpPr/>
            <p:nvPr/>
          </p:nvGrpSpPr>
          <p:grpSpPr>
            <a:xfrm>
              <a:off x="3064896" y="4155300"/>
              <a:ext cx="656412" cy="612000"/>
              <a:chOff x="2747961" y="4157839"/>
              <a:chExt cx="656412" cy="612000"/>
            </a:xfrm>
          </p:grpSpPr>
          <p:sp>
            <p:nvSpPr>
              <p:cNvPr id="79" name="Oval 373"/>
              <p:cNvSpPr>
                <a:spLocks noChangeAspect="1" noChangeArrowheads="1"/>
              </p:cNvSpPr>
              <p:nvPr/>
            </p:nvSpPr>
            <p:spPr bwMode="auto">
              <a:xfrm>
                <a:off x="2747961" y="4157839"/>
                <a:ext cx="642202" cy="612000"/>
              </a:xfrm>
              <a:prstGeom prst="ellipse">
                <a:avLst/>
              </a:prstGeom>
              <a:gradFill rotWithShape="0">
                <a:gsLst>
                  <a:gs pos="0">
                    <a:srgbClr val="FFFFFF"/>
                  </a:gs>
                  <a:gs pos="100000">
                    <a:srgbClr val="FF8000"/>
                  </a:gs>
                </a:gsLst>
                <a:path path="shape">
                  <a:fillToRect l="50000" t="50000" r="50000" b="50000"/>
                </a:path>
              </a:gradFill>
              <a:ln w="12700">
                <a:solidFill>
                  <a:srgbClr val="FF8000"/>
                </a:solidFill>
                <a:round/>
                <a:headEnd/>
                <a:tailEnd/>
              </a:ln>
            </p:spPr>
            <p:txBody>
              <a:bodyPr wrap="none" rtlCol="1" anchor="ctr"/>
              <a:lstStyle/>
              <a:p>
                <a:pPr rtl="1"/>
                <a:endParaRPr lang="fr-FR">
                  <a:latin typeface="Arial" panose="020B0604020202020204" pitchFamily="34" charset="0"/>
                  <a:cs typeface="Arial" panose="020B0604020202020204" pitchFamily="34" charset="0"/>
                </a:endParaRPr>
              </a:p>
            </p:txBody>
          </p:sp>
          <p:sp>
            <p:nvSpPr>
              <p:cNvPr id="80" name="Oval 373"/>
              <p:cNvSpPr>
                <a:spLocks noChangeAspect="1" noChangeArrowheads="1"/>
              </p:cNvSpPr>
              <p:nvPr/>
            </p:nvSpPr>
            <p:spPr bwMode="auto">
              <a:xfrm>
                <a:off x="2822547" y="4217303"/>
                <a:ext cx="377768" cy="360000"/>
              </a:xfrm>
              <a:prstGeom prst="ellipse">
                <a:avLst/>
              </a:prstGeom>
              <a:gradFill rotWithShape="0">
                <a:gsLst>
                  <a:gs pos="0">
                    <a:srgbClr val="FFFFFF"/>
                  </a:gs>
                  <a:gs pos="100000">
                    <a:srgbClr val="DE4F00"/>
                  </a:gs>
                </a:gsLst>
                <a:path path="shape">
                  <a:fillToRect l="50000" t="50000" r="50000" b="50000"/>
                </a:path>
              </a:gradFill>
              <a:ln w="12700">
                <a:solidFill>
                  <a:srgbClr val="DE4F00"/>
                </a:solidFill>
                <a:round/>
                <a:headEnd/>
                <a:tailEnd/>
              </a:ln>
            </p:spPr>
            <p:txBody>
              <a:bodyPr wrap="none" lIns="68589" tIns="34295" rIns="68589" bIns="34295" rtlCol="1" anchor="ctr"/>
              <a:lstStyle/>
              <a:p>
                <a:pPr rtl="1"/>
                <a:endParaRPr lang="fr-FR">
                  <a:latin typeface="Arial" panose="020B0604020202020204" pitchFamily="34" charset="0"/>
                  <a:cs typeface="Arial" panose="020B0604020202020204" pitchFamily="34" charset="0"/>
                </a:endParaRPr>
              </a:p>
            </p:txBody>
          </p:sp>
          <p:grpSp>
            <p:nvGrpSpPr>
              <p:cNvPr id="81" name="Group 80"/>
              <p:cNvGrpSpPr>
                <a:grpSpLocks noChangeAspect="1"/>
              </p:cNvGrpSpPr>
              <p:nvPr/>
            </p:nvGrpSpPr>
            <p:grpSpPr>
              <a:xfrm>
                <a:off x="2880942" y="4269319"/>
                <a:ext cx="204457" cy="219473"/>
                <a:chOff x="681629" y="1933458"/>
                <a:chExt cx="204455" cy="219467"/>
              </a:xfrm>
            </p:grpSpPr>
            <p:sp>
              <p:nvSpPr>
                <p:cNvPr id="137" name="Block Arc 136"/>
                <p:cNvSpPr/>
                <p:nvPr/>
              </p:nvSpPr>
              <p:spPr bwMode="auto">
                <a:xfrm rot="18370098">
                  <a:off x="708070" y="2071725"/>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38" name="Block Arc 137"/>
                <p:cNvSpPr/>
                <p:nvPr/>
              </p:nvSpPr>
              <p:spPr bwMode="auto">
                <a:xfrm rot="18370098" flipV="1">
                  <a:off x="730477" y="2041073"/>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39" name="Block Arc 138"/>
                <p:cNvSpPr/>
                <p:nvPr/>
              </p:nvSpPr>
              <p:spPr bwMode="auto">
                <a:xfrm rot="18370098">
                  <a:off x="752885" y="2010421"/>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40" name="Block Arc 139"/>
                <p:cNvSpPr/>
                <p:nvPr/>
              </p:nvSpPr>
              <p:spPr bwMode="auto">
                <a:xfrm rot="18370098">
                  <a:off x="797700" y="1949118"/>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41" name="Block Arc 140"/>
                <p:cNvSpPr/>
                <p:nvPr/>
              </p:nvSpPr>
              <p:spPr bwMode="auto">
                <a:xfrm rot="18370098" flipV="1">
                  <a:off x="775293" y="1979770"/>
                  <a:ext cx="50625" cy="81021"/>
                </a:xfrm>
                <a:prstGeom prst="blockArc">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42" name="Block Arc 141"/>
                <p:cNvSpPr/>
                <p:nvPr/>
              </p:nvSpPr>
              <p:spPr bwMode="auto">
                <a:xfrm rot="18370098" flipV="1">
                  <a:off x="719311" y="2056346"/>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43" name="Block Arc 142"/>
                <p:cNvSpPr/>
                <p:nvPr/>
              </p:nvSpPr>
              <p:spPr bwMode="auto">
                <a:xfrm rot="18370098">
                  <a:off x="741720" y="2025694"/>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44" name="Block Arc 143"/>
                <p:cNvSpPr/>
                <p:nvPr/>
              </p:nvSpPr>
              <p:spPr bwMode="auto">
                <a:xfrm rot="18370098" flipV="1">
                  <a:off x="764128" y="1995043"/>
                  <a:ext cx="50625" cy="81021"/>
                </a:xfrm>
                <a:prstGeom prst="blockArc">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45" name="Block Arc 144"/>
                <p:cNvSpPr/>
                <p:nvPr/>
              </p:nvSpPr>
              <p:spPr bwMode="auto">
                <a:xfrm rot="18370098">
                  <a:off x="786535" y="1964391"/>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46" name="Block Arc 145"/>
                <p:cNvSpPr/>
                <p:nvPr/>
              </p:nvSpPr>
              <p:spPr bwMode="auto">
                <a:xfrm rot="18370098">
                  <a:off x="696827" y="2087102"/>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47" name="Block Arc 146"/>
                <p:cNvSpPr/>
                <p:nvPr/>
              </p:nvSpPr>
              <p:spPr bwMode="auto">
                <a:xfrm rot="18370098" flipV="1">
                  <a:off x="809019" y="1933634"/>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48" name="Block Arc 147"/>
                <p:cNvSpPr/>
                <p:nvPr/>
              </p:nvSpPr>
              <p:spPr bwMode="auto">
                <a:xfrm rot="18370098" flipV="1">
                  <a:off x="820261" y="1918260"/>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grpSp>
          <p:sp>
            <p:nvSpPr>
              <p:cNvPr id="83" name="Oval 61"/>
              <p:cNvSpPr>
                <a:spLocks noChangeAspect="1" noChangeArrowheads="1"/>
              </p:cNvSpPr>
              <p:nvPr/>
            </p:nvSpPr>
            <p:spPr bwMode="auto">
              <a:xfrm>
                <a:off x="3318626" y="4255345"/>
                <a:ext cx="85747" cy="82154"/>
              </a:xfrm>
              <a:prstGeom prst="ellipse">
                <a:avLst/>
              </a:prstGeom>
              <a:solidFill>
                <a:srgbClr val="FF0000"/>
              </a:solidFill>
              <a:ln w="9525">
                <a:solidFill>
                  <a:schemeClr val="tx1"/>
                </a:solidFill>
                <a:round/>
                <a:headEnd/>
                <a:tailEnd/>
              </a:ln>
            </p:spPr>
            <p:txBody>
              <a:bodyPr wrap="none" rtlCol="1" anchor="ctr"/>
              <a:lstStyle/>
              <a:p>
                <a:pPr rtl="1"/>
                <a:endParaRPr lang="fr-FR" sz="2400">
                  <a:solidFill>
                    <a:srgbClr val="FF3399"/>
                  </a:solidFill>
                  <a:latin typeface="Arial" panose="020B0604020202020204" pitchFamily="34" charset="0"/>
                  <a:cs typeface="Arial" panose="020B0604020202020204" pitchFamily="34" charset="0"/>
                </a:endParaRPr>
              </a:p>
            </p:txBody>
          </p:sp>
          <p:sp>
            <p:nvSpPr>
              <p:cNvPr id="85" name="Block Arc 84"/>
              <p:cNvSpPr/>
              <p:nvPr/>
            </p:nvSpPr>
            <p:spPr bwMode="auto">
              <a:xfrm rot="18370098" flipV="1">
                <a:off x="3202797" y="4511654"/>
                <a:ext cx="50626" cy="81022"/>
              </a:xfrm>
              <a:prstGeom prst="blockArc">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86" name="Block Arc 85"/>
              <p:cNvSpPr/>
              <p:nvPr/>
            </p:nvSpPr>
            <p:spPr bwMode="auto">
              <a:xfrm rot="18370098" flipV="1">
                <a:off x="3193135" y="4581136"/>
                <a:ext cx="50626" cy="81022"/>
              </a:xfrm>
              <a:prstGeom prst="blockArc">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87" name="Oval 61"/>
              <p:cNvSpPr>
                <a:spLocks noChangeAspect="1" noChangeArrowheads="1"/>
              </p:cNvSpPr>
              <p:nvPr/>
            </p:nvSpPr>
            <p:spPr bwMode="auto">
              <a:xfrm>
                <a:off x="3249811" y="4374683"/>
                <a:ext cx="85747" cy="82154"/>
              </a:xfrm>
              <a:prstGeom prst="ellipse">
                <a:avLst/>
              </a:prstGeom>
              <a:solidFill>
                <a:srgbClr val="FF0000"/>
              </a:solidFill>
              <a:ln w="9525">
                <a:solidFill>
                  <a:schemeClr val="tx1"/>
                </a:solidFill>
                <a:round/>
                <a:headEnd/>
                <a:tailEnd/>
              </a:ln>
            </p:spPr>
            <p:txBody>
              <a:bodyPr wrap="none" rtlCol="1" anchor="ctr"/>
              <a:lstStyle/>
              <a:p>
                <a:pPr rtl="1"/>
                <a:endParaRPr lang="fr-FR" sz="2400">
                  <a:solidFill>
                    <a:srgbClr val="FF3399"/>
                  </a:solidFill>
                  <a:latin typeface="Arial" panose="020B0604020202020204" pitchFamily="34" charset="0"/>
                  <a:cs typeface="Arial" panose="020B0604020202020204" pitchFamily="34" charset="0"/>
                </a:endParaRPr>
              </a:p>
            </p:txBody>
          </p:sp>
        </p:grpSp>
        <p:sp>
          <p:nvSpPr>
            <p:cNvPr id="151" name="Text Box 75"/>
            <p:cNvSpPr txBox="1">
              <a:spLocks noChangeArrowheads="1"/>
            </p:cNvSpPr>
            <p:nvPr/>
          </p:nvSpPr>
          <p:spPr bwMode="auto">
            <a:xfrm>
              <a:off x="3888567" y="4322801"/>
              <a:ext cx="137742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1">
              <a:spAutoFit/>
            </a:bodyPr>
            <a:lstStyle>
              <a:lvl1pPr algn="r" rtl="1">
                <a:defRPr sz="2400">
                  <a:solidFill>
                    <a:schemeClr val="tx1"/>
                  </a:solidFill>
                  <a:latin typeface="Times" charset="0"/>
                  <a:ea typeface="ＭＳ Ｐゴシック" charset="0"/>
                  <a:cs typeface="ＭＳ Ｐゴシック" charset="0"/>
                </a:defRPr>
              </a:lvl1pPr>
              <a:lvl2pPr marL="742950" indent="-285750" algn="r" rtl="1">
                <a:defRPr sz="2400">
                  <a:solidFill>
                    <a:schemeClr val="tx1"/>
                  </a:solidFill>
                  <a:latin typeface="Times" charset="0"/>
                  <a:ea typeface="ＭＳ Ｐゴシック" charset="0"/>
                </a:defRPr>
              </a:lvl2pPr>
              <a:lvl3pPr marL="1143000" indent="-228600" algn="r" rtl="1">
                <a:defRPr sz="2400">
                  <a:solidFill>
                    <a:schemeClr val="tx1"/>
                  </a:solidFill>
                  <a:latin typeface="Times" charset="0"/>
                  <a:ea typeface="ＭＳ Ｐゴシック" charset="0"/>
                </a:defRPr>
              </a:lvl3pPr>
              <a:lvl4pPr marL="1600200" indent="-228600" algn="r" rtl="1">
                <a:defRPr sz="2400">
                  <a:solidFill>
                    <a:schemeClr val="tx1"/>
                  </a:solidFill>
                  <a:latin typeface="Times" charset="0"/>
                  <a:ea typeface="ＭＳ Ｐゴシック" charset="0"/>
                </a:defRPr>
              </a:lvl4pPr>
              <a:lvl5pPr marL="2057400" indent="-228600" algn="r" rtl="1">
                <a:defRPr sz="2400">
                  <a:solidFill>
                    <a:schemeClr val="tx1"/>
                  </a:solidFill>
                  <a:latin typeface="Times"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Times" charset="0"/>
                  <a:ea typeface="ＭＳ Ｐゴシック" charset="0"/>
                </a:defRPr>
              </a:lvl9pPr>
            </a:lstStyle>
            <a:p>
              <a:pPr algn="ctr" rtl="1" eaLnBrk="1" hangingPunct="1"/>
              <a:r>
                <a:rPr lang="ar" sz="1200" b="1">
                  <a:latin typeface="Arial" panose="020B0604020202020204" pitchFamily="34" charset="0"/>
                  <a:cs typeface="Arial" panose="020B0604020202020204" pitchFamily="34" charset="0"/>
                </a:rPr>
                <a:t>الخصائص</a:t>
              </a:r>
            </a:p>
          </p:txBody>
        </p:sp>
      </p:grpSp>
      <p:sp>
        <p:nvSpPr>
          <p:cNvPr id="152" name="Text Box 75"/>
          <p:cNvSpPr txBox="1">
            <a:spLocks noChangeArrowheads="1"/>
          </p:cNvSpPr>
          <p:nvPr/>
        </p:nvSpPr>
        <p:spPr bwMode="auto">
          <a:xfrm>
            <a:off x="592752" y="2241595"/>
            <a:ext cx="198705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1">
            <a:spAutoFit/>
          </a:bodyPr>
          <a:lstStyle>
            <a:lvl1pPr algn="r" rtl="1">
              <a:defRPr sz="2400">
                <a:solidFill>
                  <a:schemeClr val="tx1"/>
                </a:solidFill>
                <a:latin typeface="Times" charset="0"/>
                <a:ea typeface="ＭＳ Ｐゴシック" charset="0"/>
                <a:cs typeface="ＭＳ Ｐゴシック" charset="0"/>
              </a:defRPr>
            </a:lvl1pPr>
            <a:lvl2pPr marL="742950" indent="-285750" algn="r" rtl="1">
              <a:defRPr sz="2400">
                <a:solidFill>
                  <a:schemeClr val="tx1"/>
                </a:solidFill>
                <a:latin typeface="Times" charset="0"/>
                <a:ea typeface="ＭＳ Ｐゴシック" charset="0"/>
              </a:defRPr>
            </a:lvl2pPr>
            <a:lvl3pPr marL="1143000" indent="-228600" algn="r" rtl="1">
              <a:defRPr sz="2400">
                <a:solidFill>
                  <a:schemeClr val="tx1"/>
                </a:solidFill>
                <a:latin typeface="Times" charset="0"/>
                <a:ea typeface="ＭＳ Ｐゴシック" charset="0"/>
              </a:defRPr>
            </a:lvl3pPr>
            <a:lvl4pPr marL="1600200" indent="-228600" algn="r" rtl="1">
              <a:defRPr sz="2400">
                <a:solidFill>
                  <a:schemeClr val="tx1"/>
                </a:solidFill>
                <a:latin typeface="Times" charset="0"/>
                <a:ea typeface="ＭＳ Ｐゴシック" charset="0"/>
              </a:defRPr>
            </a:lvl4pPr>
            <a:lvl5pPr marL="2057400" indent="-228600" algn="r" rtl="1">
              <a:defRPr sz="2400">
                <a:solidFill>
                  <a:schemeClr val="tx1"/>
                </a:solidFill>
                <a:latin typeface="Times"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Times" charset="0"/>
                <a:ea typeface="ＭＳ Ｐゴシック" charset="0"/>
              </a:defRPr>
            </a:lvl9pPr>
          </a:lstStyle>
          <a:p>
            <a:pPr algn="ctr" rtl="1" eaLnBrk="1" hangingPunct="1"/>
            <a:r>
              <a:rPr lang="ar" sz="1200" b="1" dirty="0">
                <a:latin typeface="Arial" panose="020B0604020202020204" pitchFamily="34" charset="0"/>
                <a:cs typeface="Arial" panose="020B0604020202020204" pitchFamily="34" charset="0"/>
              </a:rPr>
              <a:t>خلايا تائية ذاكرة بالدم </a:t>
            </a:r>
            <a:endParaRPr lang="en-US" sz="1200" b="1" baseline="-25000" dirty="0">
              <a:latin typeface="Arial" panose="020B0604020202020204" pitchFamily="34" charset="0"/>
              <a:cs typeface="Arial" panose="020B0604020202020204" pitchFamily="34" charset="0"/>
            </a:endParaRPr>
          </a:p>
          <a:p>
            <a:pPr algn="ctr" rtl="1"/>
            <a:r>
              <a:rPr lang="ar" sz="1200" b="1" dirty="0">
                <a:latin typeface="Arial" panose="020B0604020202020204" pitchFamily="34" charset="0"/>
                <a:cs typeface="Arial" panose="020B0604020202020204" pitchFamily="34" charset="0"/>
              </a:rPr>
              <a:t>(خاملة</a:t>
            </a:r>
            <a:r>
              <a:rPr lang="ar" sz="1200" b="1" dirty="0">
                <a:latin typeface="Arial" panose="020B0604020202020204" pitchFamily="34" charset="0"/>
                <a:ea typeface="Wingdings"/>
                <a:cs typeface="Arial" panose="020B0604020202020204" pitchFamily="34" charset="0"/>
                <a:sym typeface="Wingdings"/>
              </a:rPr>
              <a:t></a:t>
            </a:r>
            <a:r>
              <a:rPr lang="ar" sz="1200" b="1" dirty="0">
                <a:latin typeface="Arial" panose="020B0604020202020204" pitchFamily="34" charset="0"/>
                <a:cs typeface="Arial" panose="020B0604020202020204" pitchFamily="34" charset="0"/>
              </a:rPr>
              <a:t>منشطة)</a:t>
            </a:r>
          </a:p>
        </p:txBody>
      </p:sp>
      <p:sp>
        <p:nvSpPr>
          <p:cNvPr id="170" name="Rectangle 21"/>
          <p:cNvSpPr>
            <a:spLocks noChangeArrowheads="1"/>
          </p:cNvSpPr>
          <p:nvPr/>
        </p:nvSpPr>
        <p:spPr bwMode="auto">
          <a:xfrm>
            <a:off x="2584058" y="1827973"/>
            <a:ext cx="1618089" cy="2077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589" tIns="34295" rIns="68589" bIns="34295" rtlCol="1">
            <a:spAutoFit/>
          </a:bodyPr>
          <a:lstStyle/>
          <a:p>
            <a:pPr algn="ctr" rtl="1" eaLnBrk="0" hangingPunct="0">
              <a:defRPr/>
            </a:pPr>
            <a:r>
              <a:rPr lang="ar" sz="900" b="1" dirty="0">
                <a:solidFill>
                  <a:srgbClr val="FF6600"/>
                </a:solidFill>
                <a:latin typeface="Arial" panose="020B0604020202020204" pitchFamily="34" charset="0"/>
                <a:cs typeface="Arial" panose="020B0604020202020204" pitchFamily="34" charset="0"/>
              </a:rPr>
              <a:t>خلية تائية +CD4 مصابة بعدوى كامنة</a:t>
            </a:r>
          </a:p>
        </p:txBody>
      </p:sp>
      <p:sp>
        <p:nvSpPr>
          <p:cNvPr id="206" name="Rectangle 21"/>
          <p:cNvSpPr>
            <a:spLocks noChangeArrowheads="1"/>
          </p:cNvSpPr>
          <p:nvPr/>
        </p:nvSpPr>
        <p:spPr bwMode="auto">
          <a:xfrm>
            <a:off x="5068263" y="1836413"/>
            <a:ext cx="1372492" cy="230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rtlCol="1">
            <a:spAutoFit/>
          </a:bodyPr>
          <a:lstStyle/>
          <a:p>
            <a:pPr algn="ctr" rtl="1" eaLnBrk="0" hangingPunct="0">
              <a:defRPr/>
            </a:pPr>
            <a:r>
              <a:rPr lang="ar" sz="900" b="1" dirty="0">
                <a:solidFill>
                  <a:srgbClr val="FF6666"/>
                </a:solidFill>
                <a:latin typeface="Arial" panose="020B0604020202020204" pitchFamily="34" charset="0"/>
                <a:cs typeface="Arial" panose="020B0604020202020204" pitchFamily="34" charset="0"/>
              </a:rPr>
              <a:t>بلعم إحليلي مصاب بعدوى كامنة</a:t>
            </a:r>
          </a:p>
        </p:txBody>
      </p:sp>
      <p:grpSp>
        <p:nvGrpSpPr>
          <p:cNvPr id="17" name="Group 16"/>
          <p:cNvGrpSpPr/>
          <p:nvPr/>
        </p:nvGrpSpPr>
        <p:grpSpPr>
          <a:xfrm>
            <a:off x="5362612" y="4995388"/>
            <a:ext cx="3632828" cy="646331"/>
            <a:chOff x="5362612" y="4138135"/>
            <a:chExt cx="3632828" cy="646331"/>
          </a:xfrm>
        </p:grpSpPr>
        <p:grpSp>
          <p:nvGrpSpPr>
            <p:cNvPr id="7" name="Group 6"/>
            <p:cNvGrpSpPr/>
            <p:nvPr/>
          </p:nvGrpSpPr>
          <p:grpSpPr>
            <a:xfrm>
              <a:off x="5362612" y="4155300"/>
              <a:ext cx="783793" cy="612000"/>
              <a:chOff x="5070730" y="4005801"/>
              <a:chExt cx="783793" cy="612000"/>
            </a:xfrm>
          </p:grpSpPr>
          <p:grpSp>
            <p:nvGrpSpPr>
              <p:cNvPr id="242" name="Group 241"/>
              <p:cNvGrpSpPr/>
              <p:nvPr/>
            </p:nvGrpSpPr>
            <p:grpSpPr>
              <a:xfrm>
                <a:off x="5070730" y="4005801"/>
                <a:ext cx="783793" cy="612000"/>
                <a:chOff x="6819049" y="3603443"/>
                <a:chExt cx="783793" cy="612000"/>
              </a:xfrm>
            </p:grpSpPr>
            <p:sp>
              <p:nvSpPr>
                <p:cNvPr id="243" name="Freeform 436"/>
                <p:cNvSpPr>
                  <a:spLocks noChangeAspect="1"/>
                </p:cNvSpPr>
                <p:nvPr/>
              </p:nvSpPr>
              <p:spPr bwMode="auto">
                <a:xfrm>
                  <a:off x="6819049" y="3603443"/>
                  <a:ext cx="783793" cy="612000"/>
                </a:xfrm>
                <a:custGeom>
                  <a:avLst/>
                  <a:gdLst>
                    <a:gd name="T0" fmla="*/ 488 w 688"/>
                    <a:gd name="T1" fmla="*/ 16 h 600"/>
                    <a:gd name="T2" fmla="*/ 632 w 688"/>
                    <a:gd name="T3" fmla="*/ 64 h 600"/>
                    <a:gd name="T4" fmla="*/ 680 w 688"/>
                    <a:gd name="T5" fmla="*/ 208 h 600"/>
                    <a:gd name="T6" fmla="*/ 632 w 688"/>
                    <a:gd name="T7" fmla="*/ 256 h 600"/>
                    <a:gd name="T8" fmla="*/ 632 w 688"/>
                    <a:gd name="T9" fmla="*/ 352 h 600"/>
                    <a:gd name="T10" fmla="*/ 680 w 688"/>
                    <a:gd name="T11" fmla="*/ 496 h 600"/>
                    <a:gd name="T12" fmla="*/ 584 w 688"/>
                    <a:gd name="T13" fmla="*/ 592 h 600"/>
                    <a:gd name="T14" fmla="*/ 440 w 688"/>
                    <a:gd name="T15" fmla="*/ 544 h 600"/>
                    <a:gd name="T16" fmla="*/ 344 w 688"/>
                    <a:gd name="T17" fmla="*/ 544 h 600"/>
                    <a:gd name="T18" fmla="*/ 296 w 688"/>
                    <a:gd name="T19" fmla="*/ 592 h 600"/>
                    <a:gd name="T20" fmla="*/ 152 w 688"/>
                    <a:gd name="T21" fmla="*/ 592 h 600"/>
                    <a:gd name="T22" fmla="*/ 104 w 688"/>
                    <a:gd name="T23" fmla="*/ 544 h 600"/>
                    <a:gd name="T24" fmla="*/ 152 w 688"/>
                    <a:gd name="T25" fmla="*/ 448 h 600"/>
                    <a:gd name="T26" fmla="*/ 104 w 688"/>
                    <a:gd name="T27" fmla="*/ 352 h 600"/>
                    <a:gd name="T28" fmla="*/ 56 w 688"/>
                    <a:gd name="T29" fmla="*/ 304 h 600"/>
                    <a:gd name="T30" fmla="*/ 8 w 688"/>
                    <a:gd name="T31" fmla="*/ 208 h 600"/>
                    <a:gd name="T32" fmla="*/ 104 w 688"/>
                    <a:gd name="T33" fmla="*/ 112 h 600"/>
                    <a:gd name="T34" fmla="*/ 200 w 688"/>
                    <a:gd name="T35" fmla="*/ 112 h 600"/>
                    <a:gd name="T36" fmla="*/ 248 w 688"/>
                    <a:gd name="T37" fmla="*/ 16 h 600"/>
                    <a:gd name="T38" fmla="*/ 392 w 688"/>
                    <a:gd name="T39" fmla="*/ 16 h 600"/>
                    <a:gd name="T40" fmla="*/ 488 w 688"/>
                    <a:gd name="T41" fmla="*/ 16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8" h="600">
                      <a:moveTo>
                        <a:pt x="488" y="16"/>
                      </a:moveTo>
                      <a:cubicBezTo>
                        <a:pt x="528" y="24"/>
                        <a:pt x="600" y="32"/>
                        <a:pt x="632" y="64"/>
                      </a:cubicBezTo>
                      <a:cubicBezTo>
                        <a:pt x="664" y="96"/>
                        <a:pt x="680" y="176"/>
                        <a:pt x="680" y="208"/>
                      </a:cubicBezTo>
                      <a:cubicBezTo>
                        <a:pt x="680" y="240"/>
                        <a:pt x="640" y="232"/>
                        <a:pt x="632" y="256"/>
                      </a:cubicBezTo>
                      <a:cubicBezTo>
                        <a:pt x="624" y="280"/>
                        <a:pt x="624" y="312"/>
                        <a:pt x="632" y="352"/>
                      </a:cubicBezTo>
                      <a:cubicBezTo>
                        <a:pt x="640" y="392"/>
                        <a:pt x="688" y="456"/>
                        <a:pt x="680" y="496"/>
                      </a:cubicBezTo>
                      <a:cubicBezTo>
                        <a:pt x="672" y="536"/>
                        <a:pt x="624" y="584"/>
                        <a:pt x="584" y="592"/>
                      </a:cubicBezTo>
                      <a:cubicBezTo>
                        <a:pt x="544" y="600"/>
                        <a:pt x="480" y="552"/>
                        <a:pt x="440" y="544"/>
                      </a:cubicBezTo>
                      <a:cubicBezTo>
                        <a:pt x="400" y="536"/>
                        <a:pt x="368" y="536"/>
                        <a:pt x="344" y="544"/>
                      </a:cubicBezTo>
                      <a:cubicBezTo>
                        <a:pt x="320" y="552"/>
                        <a:pt x="328" y="584"/>
                        <a:pt x="296" y="592"/>
                      </a:cubicBezTo>
                      <a:cubicBezTo>
                        <a:pt x="264" y="600"/>
                        <a:pt x="184" y="600"/>
                        <a:pt x="152" y="592"/>
                      </a:cubicBezTo>
                      <a:cubicBezTo>
                        <a:pt x="120" y="584"/>
                        <a:pt x="104" y="568"/>
                        <a:pt x="104" y="544"/>
                      </a:cubicBezTo>
                      <a:cubicBezTo>
                        <a:pt x="104" y="520"/>
                        <a:pt x="152" y="480"/>
                        <a:pt x="152" y="448"/>
                      </a:cubicBezTo>
                      <a:cubicBezTo>
                        <a:pt x="152" y="416"/>
                        <a:pt x="120" y="376"/>
                        <a:pt x="104" y="352"/>
                      </a:cubicBezTo>
                      <a:cubicBezTo>
                        <a:pt x="88" y="328"/>
                        <a:pt x="72" y="328"/>
                        <a:pt x="56" y="304"/>
                      </a:cubicBezTo>
                      <a:cubicBezTo>
                        <a:pt x="40" y="280"/>
                        <a:pt x="0" y="240"/>
                        <a:pt x="8" y="208"/>
                      </a:cubicBezTo>
                      <a:cubicBezTo>
                        <a:pt x="16" y="176"/>
                        <a:pt x="72" y="128"/>
                        <a:pt x="104" y="112"/>
                      </a:cubicBezTo>
                      <a:cubicBezTo>
                        <a:pt x="136" y="96"/>
                        <a:pt x="176" y="128"/>
                        <a:pt x="200" y="112"/>
                      </a:cubicBezTo>
                      <a:cubicBezTo>
                        <a:pt x="224" y="96"/>
                        <a:pt x="216" y="32"/>
                        <a:pt x="248" y="16"/>
                      </a:cubicBezTo>
                      <a:cubicBezTo>
                        <a:pt x="280" y="0"/>
                        <a:pt x="352" y="16"/>
                        <a:pt x="392" y="16"/>
                      </a:cubicBezTo>
                      <a:cubicBezTo>
                        <a:pt x="432" y="16"/>
                        <a:pt x="448" y="8"/>
                        <a:pt x="488" y="16"/>
                      </a:cubicBezTo>
                      <a:close/>
                    </a:path>
                  </a:pathLst>
                </a:custGeom>
                <a:gradFill rotWithShape="0">
                  <a:gsLst>
                    <a:gs pos="0">
                      <a:srgbClr val="FFFFFF"/>
                    </a:gs>
                    <a:gs pos="100000">
                      <a:srgbClr val="FF6666"/>
                    </a:gs>
                  </a:gsLst>
                  <a:path path="rect">
                    <a:fillToRect l="50000" t="50000" r="50000" b="50000"/>
                  </a:path>
                </a:gradFill>
                <a:ln w="9525">
                  <a:solidFill>
                    <a:srgbClr val="FF666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rtlCol="1" anchor="ctr"/>
                <a:lstStyle/>
                <a:p>
                  <a:pPr rtl="1"/>
                  <a:endParaRPr lang="en-US">
                    <a:latin typeface="Arial" panose="020B0604020202020204" pitchFamily="34" charset="0"/>
                    <a:cs typeface="Arial" panose="020B0604020202020204" pitchFamily="34" charset="0"/>
                  </a:endParaRPr>
                </a:p>
              </p:txBody>
            </p:sp>
            <p:sp>
              <p:nvSpPr>
                <p:cNvPr id="244" name="Oval 373"/>
                <p:cNvSpPr>
                  <a:spLocks noChangeAspect="1" noChangeArrowheads="1"/>
                </p:cNvSpPr>
                <p:nvPr/>
              </p:nvSpPr>
              <p:spPr bwMode="auto">
                <a:xfrm>
                  <a:off x="6986305" y="3663946"/>
                  <a:ext cx="394799" cy="429041"/>
                </a:xfrm>
                <a:custGeom>
                  <a:avLst/>
                  <a:gdLst>
                    <a:gd name="connsiteX0" fmla="*/ 0 w 566504"/>
                    <a:gd name="connsiteY0" fmla="*/ 270000 h 540000"/>
                    <a:gd name="connsiteX1" fmla="*/ 283252 w 566504"/>
                    <a:gd name="connsiteY1" fmla="*/ 0 h 540000"/>
                    <a:gd name="connsiteX2" fmla="*/ 566504 w 566504"/>
                    <a:gd name="connsiteY2" fmla="*/ 270000 h 540000"/>
                    <a:gd name="connsiteX3" fmla="*/ 283252 w 566504"/>
                    <a:gd name="connsiteY3" fmla="*/ 540000 h 540000"/>
                    <a:gd name="connsiteX4" fmla="*/ 0 w 566504"/>
                    <a:gd name="connsiteY4" fmla="*/ 270000 h 540000"/>
                    <a:gd name="connsiteX0" fmla="*/ 0 w 587702"/>
                    <a:gd name="connsiteY0" fmla="*/ 273452 h 543452"/>
                    <a:gd name="connsiteX1" fmla="*/ 283252 w 587702"/>
                    <a:gd name="connsiteY1" fmla="*/ 3452 h 543452"/>
                    <a:gd name="connsiteX2" fmla="*/ 535515 w 587702"/>
                    <a:gd name="connsiteY2" fmla="*/ 130433 h 543452"/>
                    <a:gd name="connsiteX3" fmla="*/ 566504 w 587702"/>
                    <a:gd name="connsiteY3" fmla="*/ 273452 h 543452"/>
                    <a:gd name="connsiteX4" fmla="*/ 283252 w 587702"/>
                    <a:gd name="connsiteY4" fmla="*/ 543452 h 543452"/>
                    <a:gd name="connsiteX5" fmla="*/ 0 w 587702"/>
                    <a:gd name="connsiteY5" fmla="*/ 273452 h 543452"/>
                    <a:gd name="connsiteX0" fmla="*/ 0 w 580330"/>
                    <a:gd name="connsiteY0" fmla="*/ 273452 h 557760"/>
                    <a:gd name="connsiteX1" fmla="*/ 283252 w 580330"/>
                    <a:gd name="connsiteY1" fmla="*/ 3452 h 557760"/>
                    <a:gd name="connsiteX2" fmla="*/ 535515 w 580330"/>
                    <a:gd name="connsiteY2" fmla="*/ 130433 h 557760"/>
                    <a:gd name="connsiteX3" fmla="*/ 566504 w 580330"/>
                    <a:gd name="connsiteY3" fmla="*/ 273452 h 557760"/>
                    <a:gd name="connsiteX4" fmla="*/ 383115 w 580330"/>
                    <a:gd name="connsiteY4" fmla="*/ 494500 h 557760"/>
                    <a:gd name="connsiteX5" fmla="*/ 283252 w 580330"/>
                    <a:gd name="connsiteY5" fmla="*/ 543452 h 557760"/>
                    <a:gd name="connsiteX6" fmla="*/ 0 w 580330"/>
                    <a:gd name="connsiteY6" fmla="*/ 273452 h 557760"/>
                    <a:gd name="connsiteX0" fmla="*/ 0 w 580330"/>
                    <a:gd name="connsiteY0" fmla="*/ 273452 h 543748"/>
                    <a:gd name="connsiteX1" fmla="*/ 283252 w 580330"/>
                    <a:gd name="connsiteY1" fmla="*/ 3452 h 543748"/>
                    <a:gd name="connsiteX2" fmla="*/ 535515 w 580330"/>
                    <a:gd name="connsiteY2" fmla="*/ 130433 h 543748"/>
                    <a:gd name="connsiteX3" fmla="*/ 566504 w 580330"/>
                    <a:gd name="connsiteY3" fmla="*/ 273452 h 543748"/>
                    <a:gd name="connsiteX4" fmla="*/ 298449 w 580330"/>
                    <a:gd name="connsiteY4" fmla="*/ 325167 h 543748"/>
                    <a:gd name="connsiteX5" fmla="*/ 283252 w 580330"/>
                    <a:gd name="connsiteY5" fmla="*/ 543452 h 543748"/>
                    <a:gd name="connsiteX6" fmla="*/ 0 w 580330"/>
                    <a:gd name="connsiteY6" fmla="*/ 273452 h 543748"/>
                    <a:gd name="connsiteX0" fmla="*/ 0 w 545463"/>
                    <a:gd name="connsiteY0" fmla="*/ 273452 h 543748"/>
                    <a:gd name="connsiteX1" fmla="*/ 283252 w 545463"/>
                    <a:gd name="connsiteY1" fmla="*/ 3452 h 543748"/>
                    <a:gd name="connsiteX2" fmla="*/ 535515 w 545463"/>
                    <a:gd name="connsiteY2" fmla="*/ 130433 h 543748"/>
                    <a:gd name="connsiteX3" fmla="*/ 422571 w 545463"/>
                    <a:gd name="connsiteY3" fmla="*/ 222652 h 543748"/>
                    <a:gd name="connsiteX4" fmla="*/ 298449 w 545463"/>
                    <a:gd name="connsiteY4" fmla="*/ 325167 h 543748"/>
                    <a:gd name="connsiteX5" fmla="*/ 283252 w 545463"/>
                    <a:gd name="connsiteY5" fmla="*/ 543452 h 543748"/>
                    <a:gd name="connsiteX6" fmla="*/ 0 w 545463"/>
                    <a:gd name="connsiteY6" fmla="*/ 273452 h 543748"/>
                    <a:gd name="connsiteX0" fmla="*/ 0 w 470360"/>
                    <a:gd name="connsiteY0" fmla="*/ 277584 h 547880"/>
                    <a:gd name="connsiteX1" fmla="*/ 283252 w 470360"/>
                    <a:gd name="connsiteY1" fmla="*/ 7584 h 547880"/>
                    <a:gd name="connsiteX2" fmla="*/ 450848 w 470360"/>
                    <a:gd name="connsiteY2" fmla="*/ 92232 h 547880"/>
                    <a:gd name="connsiteX3" fmla="*/ 422571 w 470360"/>
                    <a:gd name="connsiteY3" fmla="*/ 226784 h 547880"/>
                    <a:gd name="connsiteX4" fmla="*/ 298449 w 470360"/>
                    <a:gd name="connsiteY4" fmla="*/ 329299 h 547880"/>
                    <a:gd name="connsiteX5" fmla="*/ 283252 w 470360"/>
                    <a:gd name="connsiteY5" fmla="*/ 547584 h 547880"/>
                    <a:gd name="connsiteX6" fmla="*/ 0 w 470360"/>
                    <a:gd name="connsiteY6" fmla="*/ 277584 h 547880"/>
                    <a:gd name="connsiteX0" fmla="*/ 169 w 470529"/>
                    <a:gd name="connsiteY0" fmla="*/ 277584 h 581702"/>
                    <a:gd name="connsiteX1" fmla="*/ 283421 w 470529"/>
                    <a:gd name="connsiteY1" fmla="*/ 7584 h 581702"/>
                    <a:gd name="connsiteX2" fmla="*/ 451017 w 470529"/>
                    <a:gd name="connsiteY2" fmla="*/ 92232 h 581702"/>
                    <a:gd name="connsiteX3" fmla="*/ 422740 w 470529"/>
                    <a:gd name="connsiteY3" fmla="*/ 226784 h 581702"/>
                    <a:gd name="connsiteX4" fmla="*/ 298618 w 470529"/>
                    <a:gd name="connsiteY4" fmla="*/ 329299 h 581702"/>
                    <a:gd name="connsiteX5" fmla="*/ 325754 w 470529"/>
                    <a:gd name="connsiteY5" fmla="*/ 581451 h 581702"/>
                    <a:gd name="connsiteX6" fmla="*/ 169 w 470529"/>
                    <a:gd name="connsiteY6" fmla="*/ 277584 h 581702"/>
                    <a:gd name="connsiteX0" fmla="*/ 169 w 470529"/>
                    <a:gd name="connsiteY0" fmla="*/ 277584 h 582223"/>
                    <a:gd name="connsiteX1" fmla="*/ 283421 w 470529"/>
                    <a:gd name="connsiteY1" fmla="*/ 7584 h 582223"/>
                    <a:gd name="connsiteX2" fmla="*/ 451017 w 470529"/>
                    <a:gd name="connsiteY2" fmla="*/ 92232 h 582223"/>
                    <a:gd name="connsiteX3" fmla="*/ 422740 w 470529"/>
                    <a:gd name="connsiteY3" fmla="*/ 226784 h 582223"/>
                    <a:gd name="connsiteX4" fmla="*/ 349418 w 470529"/>
                    <a:gd name="connsiteY4" fmla="*/ 363166 h 582223"/>
                    <a:gd name="connsiteX5" fmla="*/ 325754 w 470529"/>
                    <a:gd name="connsiteY5" fmla="*/ 581451 h 582223"/>
                    <a:gd name="connsiteX6" fmla="*/ 169 w 470529"/>
                    <a:gd name="connsiteY6" fmla="*/ 277584 h 582223"/>
                    <a:gd name="connsiteX0" fmla="*/ 169 w 470529"/>
                    <a:gd name="connsiteY0" fmla="*/ 277584 h 581621"/>
                    <a:gd name="connsiteX1" fmla="*/ 283421 w 470529"/>
                    <a:gd name="connsiteY1" fmla="*/ 7584 h 581621"/>
                    <a:gd name="connsiteX2" fmla="*/ 451017 w 470529"/>
                    <a:gd name="connsiteY2" fmla="*/ 92232 h 581621"/>
                    <a:gd name="connsiteX3" fmla="*/ 422740 w 470529"/>
                    <a:gd name="connsiteY3" fmla="*/ 226784 h 581621"/>
                    <a:gd name="connsiteX4" fmla="*/ 298618 w 470529"/>
                    <a:gd name="connsiteY4" fmla="*/ 320832 h 581621"/>
                    <a:gd name="connsiteX5" fmla="*/ 325754 w 470529"/>
                    <a:gd name="connsiteY5" fmla="*/ 581451 h 581621"/>
                    <a:gd name="connsiteX6" fmla="*/ 169 w 470529"/>
                    <a:gd name="connsiteY6" fmla="*/ 277584 h 581621"/>
                    <a:gd name="connsiteX0" fmla="*/ 2508 w 472868"/>
                    <a:gd name="connsiteY0" fmla="*/ 277584 h 586172"/>
                    <a:gd name="connsiteX1" fmla="*/ 285760 w 472868"/>
                    <a:gd name="connsiteY1" fmla="*/ 7584 h 586172"/>
                    <a:gd name="connsiteX2" fmla="*/ 453356 w 472868"/>
                    <a:gd name="connsiteY2" fmla="*/ 92232 h 586172"/>
                    <a:gd name="connsiteX3" fmla="*/ 425079 w 472868"/>
                    <a:gd name="connsiteY3" fmla="*/ 226784 h 586172"/>
                    <a:gd name="connsiteX4" fmla="*/ 300957 w 472868"/>
                    <a:gd name="connsiteY4" fmla="*/ 320832 h 586172"/>
                    <a:gd name="connsiteX5" fmla="*/ 328093 w 472868"/>
                    <a:gd name="connsiteY5" fmla="*/ 581451 h 586172"/>
                    <a:gd name="connsiteX6" fmla="*/ 157025 w 472868"/>
                    <a:gd name="connsiteY6" fmla="*/ 473232 h 586172"/>
                    <a:gd name="connsiteX7" fmla="*/ 2508 w 472868"/>
                    <a:gd name="connsiteY7" fmla="*/ 277584 h 586172"/>
                    <a:gd name="connsiteX0" fmla="*/ 6541 w 476901"/>
                    <a:gd name="connsiteY0" fmla="*/ 277584 h 592066"/>
                    <a:gd name="connsiteX1" fmla="*/ 289793 w 476901"/>
                    <a:gd name="connsiteY1" fmla="*/ 7584 h 592066"/>
                    <a:gd name="connsiteX2" fmla="*/ 457389 w 476901"/>
                    <a:gd name="connsiteY2" fmla="*/ 92232 h 592066"/>
                    <a:gd name="connsiteX3" fmla="*/ 429112 w 476901"/>
                    <a:gd name="connsiteY3" fmla="*/ 226784 h 592066"/>
                    <a:gd name="connsiteX4" fmla="*/ 304990 w 476901"/>
                    <a:gd name="connsiteY4" fmla="*/ 320832 h 592066"/>
                    <a:gd name="connsiteX5" fmla="*/ 332126 w 476901"/>
                    <a:gd name="connsiteY5" fmla="*/ 581451 h 592066"/>
                    <a:gd name="connsiteX6" fmla="*/ 110258 w 476901"/>
                    <a:gd name="connsiteY6" fmla="*/ 515566 h 592066"/>
                    <a:gd name="connsiteX7" fmla="*/ 6541 w 476901"/>
                    <a:gd name="connsiteY7" fmla="*/ 277584 h 592066"/>
                    <a:gd name="connsiteX0" fmla="*/ 6541 w 476901"/>
                    <a:gd name="connsiteY0" fmla="*/ 277584 h 559453"/>
                    <a:gd name="connsiteX1" fmla="*/ 289793 w 476901"/>
                    <a:gd name="connsiteY1" fmla="*/ 7584 h 559453"/>
                    <a:gd name="connsiteX2" fmla="*/ 457389 w 476901"/>
                    <a:gd name="connsiteY2" fmla="*/ 92232 h 559453"/>
                    <a:gd name="connsiteX3" fmla="*/ 429112 w 476901"/>
                    <a:gd name="connsiteY3" fmla="*/ 226784 h 559453"/>
                    <a:gd name="connsiteX4" fmla="*/ 304990 w 476901"/>
                    <a:gd name="connsiteY4" fmla="*/ 320832 h 559453"/>
                    <a:gd name="connsiteX5" fmla="*/ 298259 w 476901"/>
                    <a:gd name="connsiteY5" fmla="*/ 539118 h 559453"/>
                    <a:gd name="connsiteX6" fmla="*/ 110258 w 476901"/>
                    <a:gd name="connsiteY6" fmla="*/ 515566 h 559453"/>
                    <a:gd name="connsiteX7" fmla="*/ 6541 w 476901"/>
                    <a:gd name="connsiteY7" fmla="*/ 277584 h 559453"/>
                    <a:gd name="connsiteX0" fmla="*/ 6541 w 520600"/>
                    <a:gd name="connsiteY0" fmla="*/ 275582 h 557451"/>
                    <a:gd name="connsiteX1" fmla="*/ 289793 w 520600"/>
                    <a:gd name="connsiteY1" fmla="*/ 5582 h 557451"/>
                    <a:gd name="connsiteX2" fmla="*/ 508189 w 520600"/>
                    <a:gd name="connsiteY2" fmla="*/ 107163 h 557451"/>
                    <a:gd name="connsiteX3" fmla="*/ 429112 w 520600"/>
                    <a:gd name="connsiteY3" fmla="*/ 224782 h 557451"/>
                    <a:gd name="connsiteX4" fmla="*/ 304990 w 520600"/>
                    <a:gd name="connsiteY4" fmla="*/ 318830 h 557451"/>
                    <a:gd name="connsiteX5" fmla="*/ 298259 w 520600"/>
                    <a:gd name="connsiteY5" fmla="*/ 537116 h 557451"/>
                    <a:gd name="connsiteX6" fmla="*/ 110258 w 520600"/>
                    <a:gd name="connsiteY6" fmla="*/ 513564 h 557451"/>
                    <a:gd name="connsiteX7" fmla="*/ 6541 w 520600"/>
                    <a:gd name="connsiteY7" fmla="*/ 275582 h 557451"/>
                    <a:gd name="connsiteX0" fmla="*/ 6541 w 526033"/>
                    <a:gd name="connsiteY0" fmla="*/ 275582 h 557451"/>
                    <a:gd name="connsiteX1" fmla="*/ 289793 w 526033"/>
                    <a:gd name="connsiteY1" fmla="*/ 5582 h 557451"/>
                    <a:gd name="connsiteX2" fmla="*/ 508189 w 526033"/>
                    <a:gd name="connsiteY2" fmla="*/ 107163 h 557451"/>
                    <a:gd name="connsiteX3" fmla="*/ 471446 w 526033"/>
                    <a:gd name="connsiteY3" fmla="*/ 267115 h 557451"/>
                    <a:gd name="connsiteX4" fmla="*/ 304990 w 526033"/>
                    <a:gd name="connsiteY4" fmla="*/ 318830 h 557451"/>
                    <a:gd name="connsiteX5" fmla="*/ 298259 w 526033"/>
                    <a:gd name="connsiteY5" fmla="*/ 537116 h 557451"/>
                    <a:gd name="connsiteX6" fmla="*/ 110258 w 526033"/>
                    <a:gd name="connsiteY6" fmla="*/ 513564 h 557451"/>
                    <a:gd name="connsiteX7" fmla="*/ 6541 w 526033"/>
                    <a:gd name="connsiteY7" fmla="*/ 275582 h 557451"/>
                    <a:gd name="connsiteX0" fmla="*/ 6541 w 526033"/>
                    <a:gd name="connsiteY0" fmla="*/ 275582 h 555649"/>
                    <a:gd name="connsiteX1" fmla="*/ 289793 w 526033"/>
                    <a:gd name="connsiteY1" fmla="*/ 5582 h 555649"/>
                    <a:gd name="connsiteX2" fmla="*/ 508189 w 526033"/>
                    <a:gd name="connsiteY2" fmla="*/ 107163 h 555649"/>
                    <a:gd name="connsiteX3" fmla="*/ 471446 w 526033"/>
                    <a:gd name="connsiteY3" fmla="*/ 267115 h 555649"/>
                    <a:gd name="connsiteX4" fmla="*/ 304990 w 526033"/>
                    <a:gd name="connsiteY4" fmla="*/ 344230 h 555649"/>
                    <a:gd name="connsiteX5" fmla="*/ 298259 w 526033"/>
                    <a:gd name="connsiteY5" fmla="*/ 537116 h 555649"/>
                    <a:gd name="connsiteX6" fmla="*/ 110258 w 526033"/>
                    <a:gd name="connsiteY6" fmla="*/ 513564 h 555649"/>
                    <a:gd name="connsiteX7" fmla="*/ 6541 w 526033"/>
                    <a:gd name="connsiteY7" fmla="*/ 275582 h 555649"/>
                    <a:gd name="connsiteX0" fmla="*/ 6541 w 526033"/>
                    <a:gd name="connsiteY0" fmla="*/ 275582 h 555649"/>
                    <a:gd name="connsiteX1" fmla="*/ 289793 w 526033"/>
                    <a:gd name="connsiteY1" fmla="*/ 5582 h 555649"/>
                    <a:gd name="connsiteX2" fmla="*/ 508189 w 526033"/>
                    <a:gd name="connsiteY2" fmla="*/ 107163 h 555649"/>
                    <a:gd name="connsiteX3" fmla="*/ 471446 w 526033"/>
                    <a:gd name="connsiteY3" fmla="*/ 267115 h 555649"/>
                    <a:gd name="connsiteX4" fmla="*/ 304990 w 526033"/>
                    <a:gd name="connsiteY4" fmla="*/ 344230 h 555649"/>
                    <a:gd name="connsiteX5" fmla="*/ 332125 w 526033"/>
                    <a:gd name="connsiteY5" fmla="*/ 537116 h 555649"/>
                    <a:gd name="connsiteX6" fmla="*/ 110258 w 526033"/>
                    <a:gd name="connsiteY6" fmla="*/ 513564 h 555649"/>
                    <a:gd name="connsiteX7" fmla="*/ 6541 w 526033"/>
                    <a:gd name="connsiteY7" fmla="*/ 275582 h 555649"/>
                    <a:gd name="connsiteX0" fmla="*/ 6541 w 526033"/>
                    <a:gd name="connsiteY0" fmla="*/ 275582 h 575432"/>
                    <a:gd name="connsiteX1" fmla="*/ 289793 w 526033"/>
                    <a:gd name="connsiteY1" fmla="*/ 5582 h 575432"/>
                    <a:gd name="connsiteX2" fmla="*/ 508189 w 526033"/>
                    <a:gd name="connsiteY2" fmla="*/ 107163 h 575432"/>
                    <a:gd name="connsiteX3" fmla="*/ 471446 w 526033"/>
                    <a:gd name="connsiteY3" fmla="*/ 267115 h 575432"/>
                    <a:gd name="connsiteX4" fmla="*/ 304990 w 526033"/>
                    <a:gd name="connsiteY4" fmla="*/ 344230 h 575432"/>
                    <a:gd name="connsiteX5" fmla="*/ 332125 w 526033"/>
                    <a:gd name="connsiteY5" fmla="*/ 537116 h 575432"/>
                    <a:gd name="connsiteX6" fmla="*/ 110258 w 526033"/>
                    <a:gd name="connsiteY6" fmla="*/ 547430 h 575432"/>
                    <a:gd name="connsiteX7" fmla="*/ 6541 w 526033"/>
                    <a:gd name="connsiteY7" fmla="*/ 275582 h 575432"/>
                    <a:gd name="connsiteX0" fmla="*/ 6541 w 526262"/>
                    <a:gd name="connsiteY0" fmla="*/ 275582 h 575432"/>
                    <a:gd name="connsiteX1" fmla="*/ 289793 w 526262"/>
                    <a:gd name="connsiteY1" fmla="*/ 5582 h 575432"/>
                    <a:gd name="connsiteX2" fmla="*/ 508189 w 526262"/>
                    <a:gd name="connsiteY2" fmla="*/ 107163 h 575432"/>
                    <a:gd name="connsiteX3" fmla="*/ 471446 w 526262"/>
                    <a:gd name="connsiteY3" fmla="*/ 267115 h 575432"/>
                    <a:gd name="connsiteX4" fmla="*/ 347321 w 526262"/>
                    <a:gd name="connsiteY4" fmla="*/ 320945 h 575432"/>
                    <a:gd name="connsiteX5" fmla="*/ 304990 w 526262"/>
                    <a:gd name="connsiteY5" fmla="*/ 344230 h 575432"/>
                    <a:gd name="connsiteX6" fmla="*/ 332125 w 526262"/>
                    <a:gd name="connsiteY6" fmla="*/ 537116 h 575432"/>
                    <a:gd name="connsiteX7" fmla="*/ 110258 w 526262"/>
                    <a:gd name="connsiteY7" fmla="*/ 547430 h 575432"/>
                    <a:gd name="connsiteX8" fmla="*/ 6541 w 526262"/>
                    <a:gd name="connsiteY8" fmla="*/ 275582 h 575432"/>
                    <a:gd name="connsiteX0" fmla="*/ 6541 w 526262"/>
                    <a:gd name="connsiteY0" fmla="*/ 275582 h 572054"/>
                    <a:gd name="connsiteX1" fmla="*/ 289793 w 526262"/>
                    <a:gd name="connsiteY1" fmla="*/ 5582 h 572054"/>
                    <a:gd name="connsiteX2" fmla="*/ 508189 w 526262"/>
                    <a:gd name="connsiteY2" fmla="*/ 107163 h 572054"/>
                    <a:gd name="connsiteX3" fmla="*/ 471446 w 526262"/>
                    <a:gd name="connsiteY3" fmla="*/ 267115 h 572054"/>
                    <a:gd name="connsiteX4" fmla="*/ 347321 w 526262"/>
                    <a:gd name="connsiteY4" fmla="*/ 320945 h 572054"/>
                    <a:gd name="connsiteX5" fmla="*/ 295465 w 526262"/>
                    <a:gd name="connsiteY5" fmla="*/ 420430 h 572054"/>
                    <a:gd name="connsiteX6" fmla="*/ 332125 w 526262"/>
                    <a:gd name="connsiteY6" fmla="*/ 537116 h 572054"/>
                    <a:gd name="connsiteX7" fmla="*/ 110258 w 526262"/>
                    <a:gd name="connsiteY7" fmla="*/ 547430 h 572054"/>
                    <a:gd name="connsiteX8" fmla="*/ 6541 w 526262"/>
                    <a:gd name="connsiteY8" fmla="*/ 275582 h 572054"/>
                    <a:gd name="connsiteX0" fmla="*/ 6541 w 526262"/>
                    <a:gd name="connsiteY0" fmla="*/ 275582 h 572054"/>
                    <a:gd name="connsiteX1" fmla="*/ 289793 w 526262"/>
                    <a:gd name="connsiteY1" fmla="*/ 5582 h 572054"/>
                    <a:gd name="connsiteX2" fmla="*/ 508189 w 526262"/>
                    <a:gd name="connsiteY2" fmla="*/ 107163 h 572054"/>
                    <a:gd name="connsiteX3" fmla="*/ 471446 w 526262"/>
                    <a:gd name="connsiteY3" fmla="*/ 267115 h 572054"/>
                    <a:gd name="connsiteX4" fmla="*/ 328271 w 526262"/>
                    <a:gd name="connsiteY4" fmla="*/ 352695 h 572054"/>
                    <a:gd name="connsiteX5" fmla="*/ 295465 w 526262"/>
                    <a:gd name="connsiteY5" fmla="*/ 420430 h 572054"/>
                    <a:gd name="connsiteX6" fmla="*/ 332125 w 526262"/>
                    <a:gd name="connsiteY6" fmla="*/ 537116 h 572054"/>
                    <a:gd name="connsiteX7" fmla="*/ 110258 w 526262"/>
                    <a:gd name="connsiteY7" fmla="*/ 547430 h 572054"/>
                    <a:gd name="connsiteX8" fmla="*/ 6541 w 526262"/>
                    <a:gd name="connsiteY8" fmla="*/ 275582 h 57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262" h="572054">
                      <a:moveTo>
                        <a:pt x="6541" y="275582"/>
                      </a:moveTo>
                      <a:cubicBezTo>
                        <a:pt x="36463" y="185274"/>
                        <a:pt x="206185" y="33652"/>
                        <a:pt x="289793" y="5582"/>
                      </a:cubicBezTo>
                      <a:cubicBezTo>
                        <a:pt x="373401" y="-22488"/>
                        <a:pt x="460980" y="62163"/>
                        <a:pt x="508189" y="107163"/>
                      </a:cubicBezTo>
                      <a:cubicBezTo>
                        <a:pt x="555398" y="152163"/>
                        <a:pt x="498257" y="231485"/>
                        <a:pt x="471446" y="267115"/>
                      </a:cubicBezTo>
                      <a:cubicBezTo>
                        <a:pt x="444635" y="302745"/>
                        <a:pt x="356014" y="339843"/>
                        <a:pt x="328271" y="352695"/>
                      </a:cubicBezTo>
                      <a:cubicBezTo>
                        <a:pt x="300528" y="365547"/>
                        <a:pt x="297998" y="384402"/>
                        <a:pt x="295465" y="420430"/>
                      </a:cubicBezTo>
                      <a:cubicBezTo>
                        <a:pt x="292932" y="456459"/>
                        <a:pt x="362993" y="515949"/>
                        <a:pt x="332125" y="537116"/>
                      </a:cubicBezTo>
                      <a:cubicBezTo>
                        <a:pt x="301257" y="558283"/>
                        <a:pt x="164522" y="598075"/>
                        <a:pt x="110258" y="547430"/>
                      </a:cubicBezTo>
                      <a:cubicBezTo>
                        <a:pt x="55994" y="496786"/>
                        <a:pt x="-23381" y="365890"/>
                        <a:pt x="6541" y="275582"/>
                      </a:cubicBezTo>
                      <a:close/>
                    </a:path>
                  </a:pathLst>
                </a:custGeom>
                <a:gradFill rotWithShape="0">
                  <a:gsLst>
                    <a:gs pos="0">
                      <a:srgbClr val="FFFFFF"/>
                    </a:gs>
                    <a:gs pos="100000">
                      <a:srgbClr val="E3306E"/>
                    </a:gs>
                  </a:gsLst>
                  <a:path path="rect">
                    <a:fillToRect l="50000" t="50000" r="50000" b="50000"/>
                  </a:path>
                </a:gradFill>
                <a:ln w="9525">
                  <a:solidFill>
                    <a:srgbClr val="E3306E"/>
                  </a:solidFill>
                  <a:round/>
                  <a:headEnd/>
                  <a:tailEnd/>
                </a:ln>
                <a:effectLst/>
              </p:spPr>
              <p:txBody>
                <a:bodyPr wrap="none" rtlCol="1" anchor="ctr"/>
                <a:lstStyle/>
                <a:p>
                  <a:pPr rtl="1"/>
                  <a:endParaRPr lang="fr-FR">
                    <a:latin typeface="Arial" panose="020B0604020202020204" pitchFamily="34" charset="0"/>
                    <a:cs typeface="Arial" panose="020B0604020202020204" pitchFamily="34" charset="0"/>
                  </a:endParaRPr>
                </a:p>
              </p:txBody>
            </p:sp>
            <p:grpSp>
              <p:nvGrpSpPr>
                <p:cNvPr id="245" name="Group 244"/>
                <p:cNvGrpSpPr>
                  <a:grpSpLocks noChangeAspect="1"/>
                </p:cNvGrpSpPr>
                <p:nvPr/>
              </p:nvGrpSpPr>
              <p:grpSpPr>
                <a:xfrm>
                  <a:off x="7036296" y="3741052"/>
                  <a:ext cx="204457" cy="219473"/>
                  <a:chOff x="681629" y="1933458"/>
                  <a:chExt cx="204455" cy="219467"/>
                </a:xfrm>
              </p:grpSpPr>
              <p:sp>
                <p:nvSpPr>
                  <p:cNvPr id="246" name="Block Arc 245"/>
                  <p:cNvSpPr/>
                  <p:nvPr/>
                </p:nvSpPr>
                <p:spPr bwMode="auto">
                  <a:xfrm rot="18370098">
                    <a:off x="708070" y="2071725"/>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47" name="Block Arc 246"/>
                  <p:cNvSpPr/>
                  <p:nvPr/>
                </p:nvSpPr>
                <p:spPr bwMode="auto">
                  <a:xfrm rot="18370098" flipV="1">
                    <a:off x="730477" y="2041073"/>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48" name="Block Arc 247"/>
                  <p:cNvSpPr/>
                  <p:nvPr/>
                </p:nvSpPr>
                <p:spPr bwMode="auto">
                  <a:xfrm rot="18370098">
                    <a:off x="752885" y="2010421"/>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49" name="Block Arc 248"/>
                  <p:cNvSpPr/>
                  <p:nvPr/>
                </p:nvSpPr>
                <p:spPr bwMode="auto">
                  <a:xfrm rot="18370098">
                    <a:off x="797700" y="1949118"/>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50" name="Block Arc 249"/>
                  <p:cNvSpPr/>
                  <p:nvPr/>
                </p:nvSpPr>
                <p:spPr bwMode="auto">
                  <a:xfrm rot="18370098" flipV="1">
                    <a:off x="775293" y="1979770"/>
                    <a:ext cx="50625" cy="81021"/>
                  </a:xfrm>
                  <a:prstGeom prst="blockArc">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51" name="Block Arc 250"/>
                  <p:cNvSpPr/>
                  <p:nvPr/>
                </p:nvSpPr>
                <p:spPr bwMode="auto">
                  <a:xfrm rot="18370098" flipV="1">
                    <a:off x="719311" y="2056346"/>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52" name="Block Arc 251"/>
                  <p:cNvSpPr/>
                  <p:nvPr/>
                </p:nvSpPr>
                <p:spPr bwMode="auto">
                  <a:xfrm rot="18370098">
                    <a:off x="741720" y="2025694"/>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53" name="Block Arc 252"/>
                  <p:cNvSpPr/>
                  <p:nvPr/>
                </p:nvSpPr>
                <p:spPr bwMode="auto">
                  <a:xfrm rot="18370098" flipV="1">
                    <a:off x="764128" y="1995043"/>
                    <a:ext cx="50625" cy="81021"/>
                  </a:xfrm>
                  <a:prstGeom prst="blockArc">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54" name="Block Arc 253"/>
                  <p:cNvSpPr/>
                  <p:nvPr/>
                </p:nvSpPr>
                <p:spPr bwMode="auto">
                  <a:xfrm rot="18370098">
                    <a:off x="786535" y="1964391"/>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55" name="Block Arc 254"/>
                  <p:cNvSpPr/>
                  <p:nvPr/>
                </p:nvSpPr>
                <p:spPr bwMode="auto">
                  <a:xfrm rot="18370098">
                    <a:off x="696827" y="2087102"/>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56" name="Block Arc 255"/>
                  <p:cNvSpPr/>
                  <p:nvPr/>
                </p:nvSpPr>
                <p:spPr bwMode="auto">
                  <a:xfrm rot="18370098" flipV="1">
                    <a:off x="809019" y="1933634"/>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57" name="Block Arc 256"/>
                  <p:cNvSpPr/>
                  <p:nvPr/>
                </p:nvSpPr>
                <p:spPr bwMode="auto">
                  <a:xfrm rot="18370098" flipV="1">
                    <a:off x="820261" y="1918260"/>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grpSp>
          </p:grpSp>
          <p:sp>
            <p:nvSpPr>
              <p:cNvPr id="186" name="Oval 185"/>
              <p:cNvSpPr/>
              <p:nvPr/>
            </p:nvSpPr>
            <p:spPr bwMode="auto">
              <a:xfrm>
                <a:off x="5553630" y="4310130"/>
                <a:ext cx="196901" cy="17145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187" name="Oval 61"/>
              <p:cNvSpPr>
                <a:spLocks noChangeAspect="1" noChangeArrowheads="1"/>
              </p:cNvSpPr>
              <p:nvPr/>
            </p:nvSpPr>
            <p:spPr bwMode="auto">
              <a:xfrm>
                <a:off x="5607063" y="4363077"/>
                <a:ext cx="85747" cy="82154"/>
              </a:xfrm>
              <a:prstGeom prst="ellipse">
                <a:avLst/>
              </a:prstGeom>
              <a:solidFill>
                <a:srgbClr val="FF0000"/>
              </a:solidFill>
              <a:ln w="9525">
                <a:solidFill>
                  <a:schemeClr val="tx1"/>
                </a:solidFill>
                <a:round/>
                <a:headEnd/>
                <a:tailEnd/>
              </a:ln>
            </p:spPr>
            <p:txBody>
              <a:bodyPr wrap="none" rtlCol="1" anchor="ctr"/>
              <a:lstStyle/>
              <a:p>
                <a:pPr rtl="1"/>
                <a:endParaRPr lang="fr-FR" sz="2400">
                  <a:solidFill>
                    <a:srgbClr val="FF3399"/>
                  </a:solidFill>
                  <a:latin typeface="Arial" panose="020B0604020202020204" pitchFamily="34" charset="0"/>
                  <a:cs typeface="Arial" panose="020B0604020202020204" pitchFamily="34" charset="0"/>
                </a:endParaRPr>
              </a:p>
            </p:txBody>
          </p:sp>
        </p:grpSp>
        <p:sp>
          <p:nvSpPr>
            <p:cNvPr id="259" name="Text Box 75"/>
            <p:cNvSpPr txBox="1">
              <a:spLocks noChangeArrowheads="1"/>
            </p:cNvSpPr>
            <p:nvPr/>
          </p:nvSpPr>
          <p:spPr bwMode="auto">
            <a:xfrm>
              <a:off x="6146405" y="4138135"/>
              <a:ext cx="284903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1">
              <a:spAutoFit/>
            </a:bodyPr>
            <a:lstStyle>
              <a:lvl1pPr algn="r" rtl="1">
                <a:defRPr sz="2400">
                  <a:solidFill>
                    <a:schemeClr val="tx1"/>
                  </a:solidFill>
                  <a:latin typeface="Times" charset="0"/>
                  <a:ea typeface="ＭＳ Ｐゴシック" charset="0"/>
                  <a:cs typeface="ＭＳ Ｐゴシック" charset="0"/>
                </a:defRPr>
              </a:lvl1pPr>
              <a:lvl2pPr marL="742950" indent="-285750" algn="r" rtl="1">
                <a:defRPr sz="2400">
                  <a:solidFill>
                    <a:schemeClr val="tx1"/>
                  </a:solidFill>
                  <a:latin typeface="Times" charset="0"/>
                  <a:ea typeface="ＭＳ Ｐゴシック" charset="0"/>
                </a:defRPr>
              </a:lvl2pPr>
              <a:lvl3pPr marL="1143000" indent="-228600" algn="r" rtl="1">
                <a:defRPr sz="2400">
                  <a:solidFill>
                    <a:schemeClr val="tx1"/>
                  </a:solidFill>
                  <a:latin typeface="Times" charset="0"/>
                  <a:ea typeface="ＭＳ Ｐゴシック" charset="0"/>
                </a:defRPr>
              </a:lvl3pPr>
              <a:lvl4pPr marL="1600200" indent="-228600" algn="r" rtl="1">
                <a:defRPr sz="2400">
                  <a:solidFill>
                    <a:schemeClr val="tx1"/>
                  </a:solidFill>
                  <a:latin typeface="Times" charset="0"/>
                  <a:ea typeface="ＭＳ Ｐゴシック" charset="0"/>
                </a:defRPr>
              </a:lvl4pPr>
              <a:lvl5pPr marL="2057400" indent="-228600" algn="r" rtl="1">
                <a:defRPr sz="2400">
                  <a:solidFill>
                    <a:schemeClr val="tx1"/>
                  </a:solidFill>
                  <a:latin typeface="Times"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Times" charset="0"/>
                  <a:ea typeface="ＭＳ Ｐゴシック" charset="0"/>
                </a:defRPr>
              </a:lvl9pPr>
            </a:lstStyle>
            <a:p>
              <a:pPr algn="ctr" rtl="1"/>
              <a:r>
                <a:rPr lang="ar" sz="1200" b="1">
                  <a:solidFill>
                    <a:srgbClr val="0080FF"/>
                  </a:solidFill>
                  <a:latin typeface="Arial" panose="020B0604020202020204" pitchFamily="34" charset="0"/>
                  <a:cs typeface="Arial" panose="020B0604020202020204" pitchFamily="34" charset="0"/>
                </a:rPr>
                <a:t>كمون الفيروس الأولي + فيروس مؤرشف؟؟</a:t>
              </a:r>
            </a:p>
            <a:p>
              <a:pPr algn="ctr" rtl="1" eaLnBrk="1" hangingPunct="1"/>
              <a:r>
                <a:rPr lang="ar" sz="1200" b="1">
                  <a:solidFill>
                    <a:srgbClr val="0080FF"/>
                  </a:solidFill>
                  <a:latin typeface="Arial" panose="020B0604020202020204" pitchFamily="34" charset="0"/>
                  <a:cs typeface="Arial" panose="020B0604020202020204" pitchFamily="34" charset="0"/>
                </a:rPr>
                <a:t>استمرار إنتاج فيروس نقص المناعة البشري 1</a:t>
              </a:r>
            </a:p>
            <a:p>
              <a:pPr algn="ctr" rtl="1" eaLnBrk="1" hangingPunct="1"/>
              <a:r>
                <a:rPr lang="ar" sz="1200" b="1">
                  <a:solidFill>
                    <a:srgbClr val="0080FF"/>
                  </a:solidFill>
                  <a:latin typeface="Arial" panose="020B0604020202020204" pitchFamily="34" charset="0"/>
                  <a:cs typeface="Arial" panose="020B0604020202020204" pitchFamily="34" charset="0"/>
                </a:rPr>
                <a:t>وحجزه في الأجزاء الحاوية للفيروس (VCCs)؟؟</a:t>
              </a:r>
            </a:p>
          </p:txBody>
        </p:sp>
      </p:grpSp>
      <p:grpSp>
        <p:nvGrpSpPr>
          <p:cNvPr id="14" name="Group 13"/>
          <p:cNvGrpSpPr/>
          <p:nvPr/>
        </p:nvGrpSpPr>
        <p:grpSpPr>
          <a:xfrm>
            <a:off x="5362613" y="2166428"/>
            <a:ext cx="3241105" cy="612000"/>
            <a:chOff x="5362612" y="1309177"/>
            <a:chExt cx="3241105" cy="612000"/>
          </a:xfrm>
        </p:grpSpPr>
        <p:sp>
          <p:nvSpPr>
            <p:cNvPr id="205" name="Text Box 75"/>
            <p:cNvSpPr txBox="1">
              <a:spLocks noChangeArrowheads="1"/>
            </p:cNvSpPr>
            <p:nvPr/>
          </p:nvSpPr>
          <p:spPr bwMode="auto">
            <a:xfrm>
              <a:off x="6537398" y="1384345"/>
              <a:ext cx="206631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1">
              <a:spAutoFit/>
            </a:bodyPr>
            <a:lstStyle>
              <a:lvl1pPr algn="r" rtl="1">
                <a:defRPr sz="2400">
                  <a:solidFill>
                    <a:schemeClr val="tx1"/>
                  </a:solidFill>
                  <a:latin typeface="Times" charset="0"/>
                  <a:ea typeface="ＭＳ Ｐゴシック" charset="0"/>
                  <a:cs typeface="ＭＳ Ｐゴシック" charset="0"/>
                </a:defRPr>
              </a:lvl1pPr>
              <a:lvl2pPr marL="742950" indent="-285750" algn="r" rtl="1">
                <a:defRPr sz="2400">
                  <a:solidFill>
                    <a:schemeClr val="tx1"/>
                  </a:solidFill>
                  <a:latin typeface="Times" charset="0"/>
                  <a:ea typeface="ＭＳ Ｐゴシック" charset="0"/>
                </a:defRPr>
              </a:lvl2pPr>
              <a:lvl3pPr marL="1143000" indent="-228600" algn="r" rtl="1">
                <a:defRPr sz="2400">
                  <a:solidFill>
                    <a:schemeClr val="tx1"/>
                  </a:solidFill>
                  <a:latin typeface="Times" charset="0"/>
                  <a:ea typeface="ＭＳ Ｐゴシック" charset="0"/>
                </a:defRPr>
              </a:lvl3pPr>
              <a:lvl4pPr marL="1600200" indent="-228600" algn="r" rtl="1">
                <a:defRPr sz="2400">
                  <a:solidFill>
                    <a:schemeClr val="tx1"/>
                  </a:solidFill>
                  <a:latin typeface="Times" charset="0"/>
                  <a:ea typeface="ＭＳ Ｐゴシック" charset="0"/>
                </a:defRPr>
              </a:lvl4pPr>
              <a:lvl5pPr marL="2057400" indent="-228600" algn="r" rtl="1">
                <a:defRPr sz="2400">
                  <a:solidFill>
                    <a:schemeClr val="tx1"/>
                  </a:solidFill>
                  <a:latin typeface="Times"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Times" charset="0"/>
                  <a:ea typeface="ＭＳ Ｐゴシック" charset="0"/>
                </a:defRPr>
              </a:lvl9pPr>
            </a:lstStyle>
            <a:p>
              <a:pPr algn="ctr" rtl="1"/>
              <a:r>
                <a:rPr lang="ar" sz="1200" b="1" dirty="0">
                  <a:solidFill>
                    <a:srgbClr val="0080FF"/>
                  </a:solidFill>
                  <a:latin typeface="Arial" panose="020B0604020202020204" pitchFamily="34" charset="0"/>
                  <a:cs typeface="Arial" panose="020B0604020202020204" pitchFamily="34" charset="0"/>
                </a:rPr>
                <a:t>بلاعم الإحليل Mi Mf </a:t>
              </a:r>
            </a:p>
            <a:p>
              <a:pPr algn="ctr" rtl="1"/>
              <a:r>
                <a:rPr lang="ar" sz="1200" b="1" dirty="0">
                  <a:solidFill>
                    <a:srgbClr val="0080FF"/>
                  </a:solidFill>
                  <a:latin typeface="Arial" panose="020B0604020202020204" pitchFamily="34" charset="0"/>
                  <a:cs typeface="Arial" panose="020B0604020202020204" pitchFamily="34" charset="0"/>
                </a:rPr>
                <a:t>(استقطاب M1</a:t>
              </a:r>
              <a:r>
                <a:rPr lang="ar" sz="1200" b="1" dirty="0">
                  <a:solidFill>
                    <a:srgbClr val="0080FF"/>
                  </a:solidFill>
                  <a:latin typeface="Arial" panose="020B0604020202020204" pitchFamily="34" charset="0"/>
                  <a:ea typeface="Wingdings"/>
                  <a:cs typeface="Arial" panose="020B0604020202020204" pitchFamily="34" charset="0"/>
                  <a:sym typeface="Wingdings"/>
                </a:rPr>
                <a:t></a:t>
              </a:r>
              <a:r>
                <a:rPr lang="ar" sz="1200" b="1" dirty="0">
                  <a:solidFill>
                    <a:srgbClr val="0080FF"/>
                  </a:solidFill>
                  <a:latin typeface="Arial" panose="020B0604020202020204" pitchFamily="34" charset="0"/>
                  <a:cs typeface="Arial" panose="020B0604020202020204" pitchFamily="34" charset="0"/>
                </a:rPr>
                <a:t>M2)</a:t>
              </a:r>
            </a:p>
          </p:txBody>
        </p:sp>
        <p:grpSp>
          <p:nvGrpSpPr>
            <p:cNvPr id="260" name="Group 259"/>
            <p:cNvGrpSpPr/>
            <p:nvPr/>
          </p:nvGrpSpPr>
          <p:grpSpPr>
            <a:xfrm>
              <a:off x="5362612" y="1309177"/>
              <a:ext cx="783793" cy="612000"/>
              <a:chOff x="5070730" y="4005801"/>
              <a:chExt cx="783793" cy="612000"/>
            </a:xfrm>
          </p:grpSpPr>
          <p:grpSp>
            <p:nvGrpSpPr>
              <p:cNvPr id="261" name="Group 260"/>
              <p:cNvGrpSpPr/>
              <p:nvPr/>
            </p:nvGrpSpPr>
            <p:grpSpPr>
              <a:xfrm>
                <a:off x="5070730" y="4005801"/>
                <a:ext cx="783793" cy="612000"/>
                <a:chOff x="6819049" y="3603443"/>
                <a:chExt cx="783793" cy="612000"/>
              </a:xfrm>
            </p:grpSpPr>
            <p:sp>
              <p:nvSpPr>
                <p:cNvPr id="264" name="Freeform 436"/>
                <p:cNvSpPr>
                  <a:spLocks noChangeAspect="1"/>
                </p:cNvSpPr>
                <p:nvPr/>
              </p:nvSpPr>
              <p:spPr bwMode="auto">
                <a:xfrm>
                  <a:off x="6819049" y="3603443"/>
                  <a:ext cx="783793" cy="612000"/>
                </a:xfrm>
                <a:custGeom>
                  <a:avLst/>
                  <a:gdLst>
                    <a:gd name="T0" fmla="*/ 488 w 688"/>
                    <a:gd name="T1" fmla="*/ 16 h 600"/>
                    <a:gd name="T2" fmla="*/ 632 w 688"/>
                    <a:gd name="T3" fmla="*/ 64 h 600"/>
                    <a:gd name="T4" fmla="*/ 680 w 688"/>
                    <a:gd name="T5" fmla="*/ 208 h 600"/>
                    <a:gd name="T6" fmla="*/ 632 w 688"/>
                    <a:gd name="T7" fmla="*/ 256 h 600"/>
                    <a:gd name="T8" fmla="*/ 632 w 688"/>
                    <a:gd name="T9" fmla="*/ 352 h 600"/>
                    <a:gd name="T10" fmla="*/ 680 w 688"/>
                    <a:gd name="T11" fmla="*/ 496 h 600"/>
                    <a:gd name="T12" fmla="*/ 584 w 688"/>
                    <a:gd name="T13" fmla="*/ 592 h 600"/>
                    <a:gd name="T14" fmla="*/ 440 w 688"/>
                    <a:gd name="T15" fmla="*/ 544 h 600"/>
                    <a:gd name="T16" fmla="*/ 344 w 688"/>
                    <a:gd name="T17" fmla="*/ 544 h 600"/>
                    <a:gd name="T18" fmla="*/ 296 w 688"/>
                    <a:gd name="T19" fmla="*/ 592 h 600"/>
                    <a:gd name="T20" fmla="*/ 152 w 688"/>
                    <a:gd name="T21" fmla="*/ 592 h 600"/>
                    <a:gd name="T22" fmla="*/ 104 w 688"/>
                    <a:gd name="T23" fmla="*/ 544 h 600"/>
                    <a:gd name="T24" fmla="*/ 152 w 688"/>
                    <a:gd name="T25" fmla="*/ 448 h 600"/>
                    <a:gd name="T26" fmla="*/ 104 w 688"/>
                    <a:gd name="T27" fmla="*/ 352 h 600"/>
                    <a:gd name="T28" fmla="*/ 56 w 688"/>
                    <a:gd name="T29" fmla="*/ 304 h 600"/>
                    <a:gd name="T30" fmla="*/ 8 w 688"/>
                    <a:gd name="T31" fmla="*/ 208 h 600"/>
                    <a:gd name="T32" fmla="*/ 104 w 688"/>
                    <a:gd name="T33" fmla="*/ 112 h 600"/>
                    <a:gd name="T34" fmla="*/ 200 w 688"/>
                    <a:gd name="T35" fmla="*/ 112 h 600"/>
                    <a:gd name="T36" fmla="*/ 248 w 688"/>
                    <a:gd name="T37" fmla="*/ 16 h 600"/>
                    <a:gd name="T38" fmla="*/ 392 w 688"/>
                    <a:gd name="T39" fmla="*/ 16 h 600"/>
                    <a:gd name="T40" fmla="*/ 488 w 688"/>
                    <a:gd name="T41" fmla="*/ 16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8" h="600">
                      <a:moveTo>
                        <a:pt x="488" y="16"/>
                      </a:moveTo>
                      <a:cubicBezTo>
                        <a:pt x="528" y="24"/>
                        <a:pt x="600" y="32"/>
                        <a:pt x="632" y="64"/>
                      </a:cubicBezTo>
                      <a:cubicBezTo>
                        <a:pt x="664" y="96"/>
                        <a:pt x="680" y="176"/>
                        <a:pt x="680" y="208"/>
                      </a:cubicBezTo>
                      <a:cubicBezTo>
                        <a:pt x="680" y="240"/>
                        <a:pt x="640" y="232"/>
                        <a:pt x="632" y="256"/>
                      </a:cubicBezTo>
                      <a:cubicBezTo>
                        <a:pt x="624" y="280"/>
                        <a:pt x="624" y="312"/>
                        <a:pt x="632" y="352"/>
                      </a:cubicBezTo>
                      <a:cubicBezTo>
                        <a:pt x="640" y="392"/>
                        <a:pt x="688" y="456"/>
                        <a:pt x="680" y="496"/>
                      </a:cubicBezTo>
                      <a:cubicBezTo>
                        <a:pt x="672" y="536"/>
                        <a:pt x="624" y="584"/>
                        <a:pt x="584" y="592"/>
                      </a:cubicBezTo>
                      <a:cubicBezTo>
                        <a:pt x="544" y="600"/>
                        <a:pt x="480" y="552"/>
                        <a:pt x="440" y="544"/>
                      </a:cubicBezTo>
                      <a:cubicBezTo>
                        <a:pt x="400" y="536"/>
                        <a:pt x="368" y="536"/>
                        <a:pt x="344" y="544"/>
                      </a:cubicBezTo>
                      <a:cubicBezTo>
                        <a:pt x="320" y="552"/>
                        <a:pt x="328" y="584"/>
                        <a:pt x="296" y="592"/>
                      </a:cubicBezTo>
                      <a:cubicBezTo>
                        <a:pt x="264" y="600"/>
                        <a:pt x="184" y="600"/>
                        <a:pt x="152" y="592"/>
                      </a:cubicBezTo>
                      <a:cubicBezTo>
                        <a:pt x="120" y="584"/>
                        <a:pt x="104" y="568"/>
                        <a:pt x="104" y="544"/>
                      </a:cubicBezTo>
                      <a:cubicBezTo>
                        <a:pt x="104" y="520"/>
                        <a:pt x="152" y="480"/>
                        <a:pt x="152" y="448"/>
                      </a:cubicBezTo>
                      <a:cubicBezTo>
                        <a:pt x="152" y="416"/>
                        <a:pt x="120" y="376"/>
                        <a:pt x="104" y="352"/>
                      </a:cubicBezTo>
                      <a:cubicBezTo>
                        <a:pt x="88" y="328"/>
                        <a:pt x="72" y="328"/>
                        <a:pt x="56" y="304"/>
                      </a:cubicBezTo>
                      <a:cubicBezTo>
                        <a:pt x="40" y="280"/>
                        <a:pt x="0" y="240"/>
                        <a:pt x="8" y="208"/>
                      </a:cubicBezTo>
                      <a:cubicBezTo>
                        <a:pt x="16" y="176"/>
                        <a:pt x="72" y="128"/>
                        <a:pt x="104" y="112"/>
                      </a:cubicBezTo>
                      <a:cubicBezTo>
                        <a:pt x="136" y="96"/>
                        <a:pt x="176" y="128"/>
                        <a:pt x="200" y="112"/>
                      </a:cubicBezTo>
                      <a:cubicBezTo>
                        <a:pt x="224" y="96"/>
                        <a:pt x="216" y="32"/>
                        <a:pt x="248" y="16"/>
                      </a:cubicBezTo>
                      <a:cubicBezTo>
                        <a:pt x="280" y="0"/>
                        <a:pt x="352" y="16"/>
                        <a:pt x="392" y="16"/>
                      </a:cubicBezTo>
                      <a:cubicBezTo>
                        <a:pt x="432" y="16"/>
                        <a:pt x="448" y="8"/>
                        <a:pt x="488" y="16"/>
                      </a:cubicBezTo>
                      <a:close/>
                    </a:path>
                  </a:pathLst>
                </a:custGeom>
                <a:gradFill rotWithShape="0">
                  <a:gsLst>
                    <a:gs pos="0">
                      <a:srgbClr val="FFFFFF"/>
                    </a:gs>
                    <a:gs pos="100000">
                      <a:srgbClr val="FF6666"/>
                    </a:gs>
                  </a:gsLst>
                  <a:path path="rect">
                    <a:fillToRect l="50000" t="50000" r="50000" b="50000"/>
                  </a:path>
                </a:gradFill>
                <a:ln w="9525">
                  <a:solidFill>
                    <a:srgbClr val="FF666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rtlCol="1" anchor="ctr"/>
                <a:lstStyle/>
                <a:p>
                  <a:pPr rtl="1"/>
                  <a:endParaRPr lang="en-US">
                    <a:latin typeface="Arial" panose="020B0604020202020204" pitchFamily="34" charset="0"/>
                    <a:cs typeface="Arial" panose="020B0604020202020204" pitchFamily="34" charset="0"/>
                  </a:endParaRPr>
                </a:p>
              </p:txBody>
            </p:sp>
            <p:sp>
              <p:nvSpPr>
                <p:cNvPr id="265" name="Oval 373"/>
                <p:cNvSpPr>
                  <a:spLocks noChangeAspect="1" noChangeArrowheads="1"/>
                </p:cNvSpPr>
                <p:nvPr/>
              </p:nvSpPr>
              <p:spPr bwMode="auto">
                <a:xfrm>
                  <a:off x="6986305" y="3663946"/>
                  <a:ext cx="394799" cy="429041"/>
                </a:xfrm>
                <a:custGeom>
                  <a:avLst/>
                  <a:gdLst>
                    <a:gd name="connsiteX0" fmla="*/ 0 w 566504"/>
                    <a:gd name="connsiteY0" fmla="*/ 270000 h 540000"/>
                    <a:gd name="connsiteX1" fmla="*/ 283252 w 566504"/>
                    <a:gd name="connsiteY1" fmla="*/ 0 h 540000"/>
                    <a:gd name="connsiteX2" fmla="*/ 566504 w 566504"/>
                    <a:gd name="connsiteY2" fmla="*/ 270000 h 540000"/>
                    <a:gd name="connsiteX3" fmla="*/ 283252 w 566504"/>
                    <a:gd name="connsiteY3" fmla="*/ 540000 h 540000"/>
                    <a:gd name="connsiteX4" fmla="*/ 0 w 566504"/>
                    <a:gd name="connsiteY4" fmla="*/ 270000 h 540000"/>
                    <a:gd name="connsiteX0" fmla="*/ 0 w 587702"/>
                    <a:gd name="connsiteY0" fmla="*/ 273452 h 543452"/>
                    <a:gd name="connsiteX1" fmla="*/ 283252 w 587702"/>
                    <a:gd name="connsiteY1" fmla="*/ 3452 h 543452"/>
                    <a:gd name="connsiteX2" fmla="*/ 535515 w 587702"/>
                    <a:gd name="connsiteY2" fmla="*/ 130433 h 543452"/>
                    <a:gd name="connsiteX3" fmla="*/ 566504 w 587702"/>
                    <a:gd name="connsiteY3" fmla="*/ 273452 h 543452"/>
                    <a:gd name="connsiteX4" fmla="*/ 283252 w 587702"/>
                    <a:gd name="connsiteY4" fmla="*/ 543452 h 543452"/>
                    <a:gd name="connsiteX5" fmla="*/ 0 w 587702"/>
                    <a:gd name="connsiteY5" fmla="*/ 273452 h 543452"/>
                    <a:gd name="connsiteX0" fmla="*/ 0 w 580330"/>
                    <a:gd name="connsiteY0" fmla="*/ 273452 h 557760"/>
                    <a:gd name="connsiteX1" fmla="*/ 283252 w 580330"/>
                    <a:gd name="connsiteY1" fmla="*/ 3452 h 557760"/>
                    <a:gd name="connsiteX2" fmla="*/ 535515 w 580330"/>
                    <a:gd name="connsiteY2" fmla="*/ 130433 h 557760"/>
                    <a:gd name="connsiteX3" fmla="*/ 566504 w 580330"/>
                    <a:gd name="connsiteY3" fmla="*/ 273452 h 557760"/>
                    <a:gd name="connsiteX4" fmla="*/ 383115 w 580330"/>
                    <a:gd name="connsiteY4" fmla="*/ 494500 h 557760"/>
                    <a:gd name="connsiteX5" fmla="*/ 283252 w 580330"/>
                    <a:gd name="connsiteY5" fmla="*/ 543452 h 557760"/>
                    <a:gd name="connsiteX6" fmla="*/ 0 w 580330"/>
                    <a:gd name="connsiteY6" fmla="*/ 273452 h 557760"/>
                    <a:gd name="connsiteX0" fmla="*/ 0 w 580330"/>
                    <a:gd name="connsiteY0" fmla="*/ 273452 h 543748"/>
                    <a:gd name="connsiteX1" fmla="*/ 283252 w 580330"/>
                    <a:gd name="connsiteY1" fmla="*/ 3452 h 543748"/>
                    <a:gd name="connsiteX2" fmla="*/ 535515 w 580330"/>
                    <a:gd name="connsiteY2" fmla="*/ 130433 h 543748"/>
                    <a:gd name="connsiteX3" fmla="*/ 566504 w 580330"/>
                    <a:gd name="connsiteY3" fmla="*/ 273452 h 543748"/>
                    <a:gd name="connsiteX4" fmla="*/ 298449 w 580330"/>
                    <a:gd name="connsiteY4" fmla="*/ 325167 h 543748"/>
                    <a:gd name="connsiteX5" fmla="*/ 283252 w 580330"/>
                    <a:gd name="connsiteY5" fmla="*/ 543452 h 543748"/>
                    <a:gd name="connsiteX6" fmla="*/ 0 w 580330"/>
                    <a:gd name="connsiteY6" fmla="*/ 273452 h 543748"/>
                    <a:gd name="connsiteX0" fmla="*/ 0 w 545463"/>
                    <a:gd name="connsiteY0" fmla="*/ 273452 h 543748"/>
                    <a:gd name="connsiteX1" fmla="*/ 283252 w 545463"/>
                    <a:gd name="connsiteY1" fmla="*/ 3452 h 543748"/>
                    <a:gd name="connsiteX2" fmla="*/ 535515 w 545463"/>
                    <a:gd name="connsiteY2" fmla="*/ 130433 h 543748"/>
                    <a:gd name="connsiteX3" fmla="*/ 422571 w 545463"/>
                    <a:gd name="connsiteY3" fmla="*/ 222652 h 543748"/>
                    <a:gd name="connsiteX4" fmla="*/ 298449 w 545463"/>
                    <a:gd name="connsiteY4" fmla="*/ 325167 h 543748"/>
                    <a:gd name="connsiteX5" fmla="*/ 283252 w 545463"/>
                    <a:gd name="connsiteY5" fmla="*/ 543452 h 543748"/>
                    <a:gd name="connsiteX6" fmla="*/ 0 w 545463"/>
                    <a:gd name="connsiteY6" fmla="*/ 273452 h 543748"/>
                    <a:gd name="connsiteX0" fmla="*/ 0 w 470360"/>
                    <a:gd name="connsiteY0" fmla="*/ 277584 h 547880"/>
                    <a:gd name="connsiteX1" fmla="*/ 283252 w 470360"/>
                    <a:gd name="connsiteY1" fmla="*/ 7584 h 547880"/>
                    <a:gd name="connsiteX2" fmla="*/ 450848 w 470360"/>
                    <a:gd name="connsiteY2" fmla="*/ 92232 h 547880"/>
                    <a:gd name="connsiteX3" fmla="*/ 422571 w 470360"/>
                    <a:gd name="connsiteY3" fmla="*/ 226784 h 547880"/>
                    <a:gd name="connsiteX4" fmla="*/ 298449 w 470360"/>
                    <a:gd name="connsiteY4" fmla="*/ 329299 h 547880"/>
                    <a:gd name="connsiteX5" fmla="*/ 283252 w 470360"/>
                    <a:gd name="connsiteY5" fmla="*/ 547584 h 547880"/>
                    <a:gd name="connsiteX6" fmla="*/ 0 w 470360"/>
                    <a:gd name="connsiteY6" fmla="*/ 277584 h 547880"/>
                    <a:gd name="connsiteX0" fmla="*/ 169 w 470529"/>
                    <a:gd name="connsiteY0" fmla="*/ 277584 h 581702"/>
                    <a:gd name="connsiteX1" fmla="*/ 283421 w 470529"/>
                    <a:gd name="connsiteY1" fmla="*/ 7584 h 581702"/>
                    <a:gd name="connsiteX2" fmla="*/ 451017 w 470529"/>
                    <a:gd name="connsiteY2" fmla="*/ 92232 h 581702"/>
                    <a:gd name="connsiteX3" fmla="*/ 422740 w 470529"/>
                    <a:gd name="connsiteY3" fmla="*/ 226784 h 581702"/>
                    <a:gd name="connsiteX4" fmla="*/ 298618 w 470529"/>
                    <a:gd name="connsiteY4" fmla="*/ 329299 h 581702"/>
                    <a:gd name="connsiteX5" fmla="*/ 325754 w 470529"/>
                    <a:gd name="connsiteY5" fmla="*/ 581451 h 581702"/>
                    <a:gd name="connsiteX6" fmla="*/ 169 w 470529"/>
                    <a:gd name="connsiteY6" fmla="*/ 277584 h 581702"/>
                    <a:gd name="connsiteX0" fmla="*/ 169 w 470529"/>
                    <a:gd name="connsiteY0" fmla="*/ 277584 h 582223"/>
                    <a:gd name="connsiteX1" fmla="*/ 283421 w 470529"/>
                    <a:gd name="connsiteY1" fmla="*/ 7584 h 582223"/>
                    <a:gd name="connsiteX2" fmla="*/ 451017 w 470529"/>
                    <a:gd name="connsiteY2" fmla="*/ 92232 h 582223"/>
                    <a:gd name="connsiteX3" fmla="*/ 422740 w 470529"/>
                    <a:gd name="connsiteY3" fmla="*/ 226784 h 582223"/>
                    <a:gd name="connsiteX4" fmla="*/ 349418 w 470529"/>
                    <a:gd name="connsiteY4" fmla="*/ 363166 h 582223"/>
                    <a:gd name="connsiteX5" fmla="*/ 325754 w 470529"/>
                    <a:gd name="connsiteY5" fmla="*/ 581451 h 582223"/>
                    <a:gd name="connsiteX6" fmla="*/ 169 w 470529"/>
                    <a:gd name="connsiteY6" fmla="*/ 277584 h 582223"/>
                    <a:gd name="connsiteX0" fmla="*/ 169 w 470529"/>
                    <a:gd name="connsiteY0" fmla="*/ 277584 h 581621"/>
                    <a:gd name="connsiteX1" fmla="*/ 283421 w 470529"/>
                    <a:gd name="connsiteY1" fmla="*/ 7584 h 581621"/>
                    <a:gd name="connsiteX2" fmla="*/ 451017 w 470529"/>
                    <a:gd name="connsiteY2" fmla="*/ 92232 h 581621"/>
                    <a:gd name="connsiteX3" fmla="*/ 422740 w 470529"/>
                    <a:gd name="connsiteY3" fmla="*/ 226784 h 581621"/>
                    <a:gd name="connsiteX4" fmla="*/ 298618 w 470529"/>
                    <a:gd name="connsiteY4" fmla="*/ 320832 h 581621"/>
                    <a:gd name="connsiteX5" fmla="*/ 325754 w 470529"/>
                    <a:gd name="connsiteY5" fmla="*/ 581451 h 581621"/>
                    <a:gd name="connsiteX6" fmla="*/ 169 w 470529"/>
                    <a:gd name="connsiteY6" fmla="*/ 277584 h 581621"/>
                    <a:gd name="connsiteX0" fmla="*/ 2508 w 472868"/>
                    <a:gd name="connsiteY0" fmla="*/ 277584 h 586172"/>
                    <a:gd name="connsiteX1" fmla="*/ 285760 w 472868"/>
                    <a:gd name="connsiteY1" fmla="*/ 7584 h 586172"/>
                    <a:gd name="connsiteX2" fmla="*/ 453356 w 472868"/>
                    <a:gd name="connsiteY2" fmla="*/ 92232 h 586172"/>
                    <a:gd name="connsiteX3" fmla="*/ 425079 w 472868"/>
                    <a:gd name="connsiteY3" fmla="*/ 226784 h 586172"/>
                    <a:gd name="connsiteX4" fmla="*/ 300957 w 472868"/>
                    <a:gd name="connsiteY4" fmla="*/ 320832 h 586172"/>
                    <a:gd name="connsiteX5" fmla="*/ 328093 w 472868"/>
                    <a:gd name="connsiteY5" fmla="*/ 581451 h 586172"/>
                    <a:gd name="connsiteX6" fmla="*/ 157025 w 472868"/>
                    <a:gd name="connsiteY6" fmla="*/ 473232 h 586172"/>
                    <a:gd name="connsiteX7" fmla="*/ 2508 w 472868"/>
                    <a:gd name="connsiteY7" fmla="*/ 277584 h 586172"/>
                    <a:gd name="connsiteX0" fmla="*/ 6541 w 476901"/>
                    <a:gd name="connsiteY0" fmla="*/ 277584 h 592066"/>
                    <a:gd name="connsiteX1" fmla="*/ 289793 w 476901"/>
                    <a:gd name="connsiteY1" fmla="*/ 7584 h 592066"/>
                    <a:gd name="connsiteX2" fmla="*/ 457389 w 476901"/>
                    <a:gd name="connsiteY2" fmla="*/ 92232 h 592066"/>
                    <a:gd name="connsiteX3" fmla="*/ 429112 w 476901"/>
                    <a:gd name="connsiteY3" fmla="*/ 226784 h 592066"/>
                    <a:gd name="connsiteX4" fmla="*/ 304990 w 476901"/>
                    <a:gd name="connsiteY4" fmla="*/ 320832 h 592066"/>
                    <a:gd name="connsiteX5" fmla="*/ 332126 w 476901"/>
                    <a:gd name="connsiteY5" fmla="*/ 581451 h 592066"/>
                    <a:gd name="connsiteX6" fmla="*/ 110258 w 476901"/>
                    <a:gd name="connsiteY6" fmla="*/ 515566 h 592066"/>
                    <a:gd name="connsiteX7" fmla="*/ 6541 w 476901"/>
                    <a:gd name="connsiteY7" fmla="*/ 277584 h 592066"/>
                    <a:gd name="connsiteX0" fmla="*/ 6541 w 476901"/>
                    <a:gd name="connsiteY0" fmla="*/ 277584 h 559453"/>
                    <a:gd name="connsiteX1" fmla="*/ 289793 w 476901"/>
                    <a:gd name="connsiteY1" fmla="*/ 7584 h 559453"/>
                    <a:gd name="connsiteX2" fmla="*/ 457389 w 476901"/>
                    <a:gd name="connsiteY2" fmla="*/ 92232 h 559453"/>
                    <a:gd name="connsiteX3" fmla="*/ 429112 w 476901"/>
                    <a:gd name="connsiteY3" fmla="*/ 226784 h 559453"/>
                    <a:gd name="connsiteX4" fmla="*/ 304990 w 476901"/>
                    <a:gd name="connsiteY4" fmla="*/ 320832 h 559453"/>
                    <a:gd name="connsiteX5" fmla="*/ 298259 w 476901"/>
                    <a:gd name="connsiteY5" fmla="*/ 539118 h 559453"/>
                    <a:gd name="connsiteX6" fmla="*/ 110258 w 476901"/>
                    <a:gd name="connsiteY6" fmla="*/ 515566 h 559453"/>
                    <a:gd name="connsiteX7" fmla="*/ 6541 w 476901"/>
                    <a:gd name="connsiteY7" fmla="*/ 277584 h 559453"/>
                    <a:gd name="connsiteX0" fmla="*/ 6541 w 520600"/>
                    <a:gd name="connsiteY0" fmla="*/ 275582 h 557451"/>
                    <a:gd name="connsiteX1" fmla="*/ 289793 w 520600"/>
                    <a:gd name="connsiteY1" fmla="*/ 5582 h 557451"/>
                    <a:gd name="connsiteX2" fmla="*/ 508189 w 520600"/>
                    <a:gd name="connsiteY2" fmla="*/ 107163 h 557451"/>
                    <a:gd name="connsiteX3" fmla="*/ 429112 w 520600"/>
                    <a:gd name="connsiteY3" fmla="*/ 224782 h 557451"/>
                    <a:gd name="connsiteX4" fmla="*/ 304990 w 520600"/>
                    <a:gd name="connsiteY4" fmla="*/ 318830 h 557451"/>
                    <a:gd name="connsiteX5" fmla="*/ 298259 w 520600"/>
                    <a:gd name="connsiteY5" fmla="*/ 537116 h 557451"/>
                    <a:gd name="connsiteX6" fmla="*/ 110258 w 520600"/>
                    <a:gd name="connsiteY6" fmla="*/ 513564 h 557451"/>
                    <a:gd name="connsiteX7" fmla="*/ 6541 w 520600"/>
                    <a:gd name="connsiteY7" fmla="*/ 275582 h 557451"/>
                    <a:gd name="connsiteX0" fmla="*/ 6541 w 526033"/>
                    <a:gd name="connsiteY0" fmla="*/ 275582 h 557451"/>
                    <a:gd name="connsiteX1" fmla="*/ 289793 w 526033"/>
                    <a:gd name="connsiteY1" fmla="*/ 5582 h 557451"/>
                    <a:gd name="connsiteX2" fmla="*/ 508189 w 526033"/>
                    <a:gd name="connsiteY2" fmla="*/ 107163 h 557451"/>
                    <a:gd name="connsiteX3" fmla="*/ 471446 w 526033"/>
                    <a:gd name="connsiteY3" fmla="*/ 267115 h 557451"/>
                    <a:gd name="connsiteX4" fmla="*/ 304990 w 526033"/>
                    <a:gd name="connsiteY4" fmla="*/ 318830 h 557451"/>
                    <a:gd name="connsiteX5" fmla="*/ 298259 w 526033"/>
                    <a:gd name="connsiteY5" fmla="*/ 537116 h 557451"/>
                    <a:gd name="connsiteX6" fmla="*/ 110258 w 526033"/>
                    <a:gd name="connsiteY6" fmla="*/ 513564 h 557451"/>
                    <a:gd name="connsiteX7" fmla="*/ 6541 w 526033"/>
                    <a:gd name="connsiteY7" fmla="*/ 275582 h 557451"/>
                    <a:gd name="connsiteX0" fmla="*/ 6541 w 526033"/>
                    <a:gd name="connsiteY0" fmla="*/ 275582 h 555649"/>
                    <a:gd name="connsiteX1" fmla="*/ 289793 w 526033"/>
                    <a:gd name="connsiteY1" fmla="*/ 5582 h 555649"/>
                    <a:gd name="connsiteX2" fmla="*/ 508189 w 526033"/>
                    <a:gd name="connsiteY2" fmla="*/ 107163 h 555649"/>
                    <a:gd name="connsiteX3" fmla="*/ 471446 w 526033"/>
                    <a:gd name="connsiteY3" fmla="*/ 267115 h 555649"/>
                    <a:gd name="connsiteX4" fmla="*/ 304990 w 526033"/>
                    <a:gd name="connsiteY4" fmla="*/ 344230 h 555649"/>
                    <a:gd name="connsiteX5" fmla="*/ 298259 w 526033"/>
                    <a:gd name="connsiteY5" fmla="*/ 537116 h 555649"/>
                    <a:gd name="connsiteX6" fmla="*/ 110258 w 526033"/>
                    <a:gd name="connsiteY6" fmla="*/ 513564 h 555649"/>
                    <a:gd name="connsiteX7" fmla="*/ 6541 w 526033"/>
                    <a:gd name="connsiteY7" fmla="*/ 275582 h 555649"/>
                    <a:gd name="connsiteX0" fmla="*/ 6541 w 526033"/>
                    <a:gd name="connsiteY0" fmla="*/ 275582 h 555649"/>
                    <a:gd name="connsiteX1" fmla="*/ 289793 w 526033"/>
                    <a:gd name="connsiteY1" fmla="*/ 5582 h 555649"/>
                    <a:gd name="connsiteX2" fmla="*/ 508189 w 526033"/>
                    <a:gd name="connsiteY2" fmla="*/ 107163 h 555649"/>
                    <a:gd name="connsiteX3" fmla="*/ 471446 w 526033"/>
                    <a:gd name="connsiteY3" fmla="*/ 267115 h 555649"/>
                    <a:gd name="connsiteX4" fmla="*/ 304990 w 526033"/>
                    <a:gd name="connsiteY4" fmla="*/ 344230 h 555649"/>
                    <a:gd name="connsiteX5" fmla="*/ 332125 w 526033"/>
                    <a:gd name="connsiteY5" fmla="*/ 537116 h 555649"/>
                    <a:gd name="connsiteX6" fmla="*/ 110258 w 526033"/>
                    <a:gd name="connsiteY6" fmla="*/ 513564 h 555649"/>
                    <a:gd name="connsiteX7" fmla="*/ 6541 w 526033"/>
                    <a:gd name="connsiteY7" fmla="*/ 275582 h 555649"/>
                    <a:gd name="connsiteX0" fmla="*/ 6541 w 526033"/>
                    <a:gd name="connsiteY0" fmla="*/ 275582 h 575432"/>
                    <a:gd name="connsiteX1" fmla="*/ 289793 w 526033"/>
                    <a:gd name="connsiteY1" fmla="*/ 5582 h 575432"/>
                    <a:gd name="connsiteX2" fmla="*/ 508189 w 526033"/>
                    <a:gd name="connsiteY2" fmla="*/ 107163 h 575432"/>
                    <a:gd name="connsiteX3" fmla="*/ 471446 w 526033"/>
                    <a:gd name="connsiteY3" fmla="*/ 267115 h 575432"/>
                    <a:gd name="connsiteX4" fmla="*/ 304990 w 526033"/>
                    <a:gd name="connsiteY4" fmla="*/ 344230 h 575432"/>
                    <a:gd name="connsiteX5" fmla="*/ 332125 w 526033"/>
                    <a:gd name="connsiteY5" fmla="*/ 537116 h 575432"/>
                    <a:gd name="connsiteX6" fmla="*/ 110258 w 526033"/>
                    <a:gd name="connsiteY6" fmla="*/ 547430 h 575432"/>
                    <a:gd name="connsiteX7" fmla="*/ 6541 w 526033"/>
                    <a:gd name="connsiteY7" fmla="*/ 275582 h 575432"/>
                    <a:gd name="connsiteX0" fmla="*/ 6541 w 526262"/>
                    <a:gd name="connsiteY0" fmla="*/ 275582 h 575432"/>
                    <a:gd name="connsiteX1" fmla="*/ 289793 w 526262"/>
                    <a:gd name="connsiteY1" fmla="*/ 5582 h 575432"/>
                    <a:gd name="connsiteX2" fmla="*/ 508189 w 526262"/>
                    <a:gd name="connsiteY2" fmla="*/ 107163 h 575432"/>
                    <a:gd name="connsiteX3" fmla="*/ 471446 w 526262"/>
                    <a:gd name="connsiteY3" fmla="*/ 267115 h 575432"/>
                    <a:gd name="connsiteX4" fmla="*/ 347321 w 526262"/>
                    <a:gd name="connsiteY4" fmla="*/ 320945 h 575432"/>
                    <a:gd name="connsiteX5" fmla="*/ 304990 w 526262"/>
                    <a:gd name="connsiteY5" fmla="*/ 344230 h 575432"/>
                    <a:gd name="connsiteX6" fmla="*/ 332125 w 526262"/>
                    <a:gd name="connsiteY6" fmla="*/ 537116 h 575432"/>
                    <a:gd name="connsiteX7" fmla="*/ 110258 w 526262"/>
                    <a:gd name="connsiteY7" fmla="*/ 547430 h 575432"/>
                    <a:gd name="connsiteX8" fmla="*/ 6541 w 526262"/>
                    <a:gd name="connsiteY8" fmla="*/ 275582 h 575432"/>
                    <a:gd name="connsiteX0" fmla="*/ 6541 w 526262"/>
                    <a:gd name="connsiteY0" fmla="*/ 275582 h 572054"/>
                    <a:gd name="connsiteX1" fmla="*/ 289793 w 526262"/>
                    <a:gd name="connsiteY1" fmla="*/ 5582 h 572054"/>
                    <a:gd name="connsiteX2" fmla="*/ 508189 w 526262"/>
                    <a:gd name="connsiteY2" fmla="*/ 107163 h 572054"/>
                    <a:gd name="connsiteX3" fmla="*/ 471446 w 526262"/>
                    <a:gd name="connsiteY3" fmla="*/ 267115 h 572054"/>
                    <a:gd name="connsiteX4" fmla="*/ 347321 w 526262"/>
                    <a:gd name="connsiteY4" fmla="*/ 320945 h 572054"/>
                    <a:gd name="connsiteX5" fmla="*/ 295465 w 526262"/>
                    <a:gd name="connsiteY5" fmla="*/ 420430 h 572054"/>
                    <a:gd name="connsiteX6" fmla="*/ 332125 w 526262"/>
                    <a:gd name="connsiteY6" fmla="*/ 537116 h 572054"/>
                    <a:gd name="connsiteX7" fmla="*/ 110258 w 526262"/>
                    <a:gd name="connsiteY7" fmla="*/ 547430 h 572054"/>
                    <a:gd name="connsiteX8" fmla="*/ 6541 w 526262"/>
                    <a:gd name="connsiteY8" fmla="*/ 275582 h 572054"/>
                    <a:gd name="connsiteX0" fmla="*/ 6541 w 526262"/>
                    <a:gd name="connsiteY0" fmla="*/ 275582 h 572054"/>
                    <a:gd name="connsiteX1" fmla="*/ 289793 w 526262"/>
                    <a:gd name="connsiteY1" fmla="*/ 5582 h 572054"/>
                    <a:gd name="connsiteX2" fmla="*/ 508189 w 526262"/>
                    <a:gd name="connsiteY2" fmla="*/ 107163 h 572054"/>
                    <a:gd name="connsiteX3" fmla="*/ 471446 w 526262"/>
                    <a:gd name="connsiteY3" fmla="*/ 267115 h 572054"/>
                    <a:gd name="connsiteX4" fmla="*/ 328271 w 526262"/>
                    <a:gd name="connsiteY4" fmla="*/ 352695 h 572054"/>
                    <a:gd name="connsiteX5" fmla="*/ 295465 w 526262"/>
                    <a:gd name="connsiteY5" fmla="*/ 420430 h 572054"/>
                    <a:gd name="connsiteX6" fmla="*/ 332125 w 526262"/>
                    <a:gd name="connsiteY6" fmla="*/ 537116 h 572054"/>
                    <a:gd name="connsiteX7" fmla="*/ 110258 w 526262"/>
                    <a:gd name="connsiteY7" fmla="*/ 547430 h 572054"/>
                    <a:gd name="connsiteX8" fmla="*/ 6541 w 526262"/>
                    <a:gd name="connsiteY8" fmla="*/ 275582 h 57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262" h="572054">
                      <a:moveTo>
                        <a:pt x="6541" y="275582"/>
                      </a:moveTo>
                      <a:cubicBezTo>
                        <a:pt x="36463" y="185274"/>
                        <a:pt x="206185" y="33652"/>
                        <a:pt x="289793" y="5582"/>
                      </a:cubicBezTo>
                      <a:cubicBezTo>
                        <a:pt x="373401" y="-22488"/>
                        <a:pt x="460980" y="62163"/>
                        <a:pt x="508189" y="107163"/>
                      </a:cubicBezTo>
                      <a:cubicBezTo>
                        <a:pt x="555398" y="152163"/>
                        <a:pt x="498257" y="231485"/>
                        <a:pt x="471446" y="267115"/>
                      </a:cubicBezTo>
                      <a:cubicBezTo>
                        <a:pt x="444635" y="302745"/>
                        <a:pt x="356014" y="339843"/>
                        <a:pt x="328271" y="352695"/>
                      </a:cubicBezTo>
                      <a:cubicBezTo>
                        <a:pt x="300528" y="365547"/>
                        <a:pt x="297998" y="384402"/>
                        <a:pt x="295465" y="420430"/>
                      </a:cubicBezTo>
                      <a:cubicBezTo>
                        <a:pt x="292932" y="456459"/>
                        <a:pt x="362993" y="515949"/>
                        <a:pt x="332125" y="537116"/>
                      </a:cubicBezTo>
                      <a:cubicBezTo>
                        <a:pt x="301257" y="558283"/>
                        <a:pt x="164522" y="598075"/>
                        <a:pt x="110258" y="547430"/>
                      </a:cubicBezTo>
                      <a:cubicBezTo>
                        <a:pt x="55994" y="496786"/>
                        <a:pt x="-23381" y="365890"/>
                        <a:pt x="6541" y="275582"/>
                      </a:cubicBezTo>
                      <a:close/>
                    </a:path>
                  </a:pathLst>
                </a:custGeom>
                <a:gradFill rotWithShape="0">
                  <a:gsLst>
                    <a:gs pos="0">
                      <a:srgbClr val="FFFFFF"/>
                    </a:gs>
                    <a:gs pos="100000">
                      <a:srgbClr val="E3306E"/>
                    </a:gs>
                  </a:gsLst>
                  <a:path path="rect">
                    <a:fillToRect l="50000" t="50000" r="50000" b="50000"/>
                  </a:path>
                </a:gradFill>
                <a:ln w="9525">
                  <a:solidFill>
                    <a:srgbClr val="E3306E"/>
                  </a:solidFill>
                  <a:round/>
                  <a:headEnd/>
                  <a:tailEnd/>
                </a:ln>
                <a:effectLst/>
              </p:spPr>
              <p:txBody>
                <a:bodyPr wrap="none" rtlCol="1" anchor="ctr"/>
                <a:lstStyle/>
                <a:p>
                  <a:pPr rtl="1"/>
                  <a:endParaRPr lang="fr-FR">
                    <a:latin typeface="Arial" panose="020B0604020202020204" pitchFamily="34" charset="0"/>
                    <a:cs typeface="Arial" panose="020B0604020202020204" pitchFamily="34" charset="0"/>
                  </a:endParaRPr>
                </a:p>
              </p:txBody>
            </p:sp>
            <p:grpSp>
              <p:nvGrpSpPr>
                <p:cNvPr id="266" name="Group 265"/>
                <p:cNvGrpSpPr>
                  <a:grpSpLocks noChangeAspect="1"/>
                </p:cNvGrpSpPr>
                <p:nvPr/>
              </p:nvGrpSpPr>
              <p:grpSpPr>
                <a:xfrm>
                  <a:off x="7036296" y="3741052"/>
                  <a:ext cx="204457" cy="219473"/>
                  <a:chOff x="681629" y="1933458"/>
                  <a:chExt cx="204455" cy="219467"/>
                </a:xfrm>
              </p:grpSpPr>
              <p:sp>
                <p:nvSpPr>
                  <p:cNvPr id="267" name="Block Arc 266"/>
                  <p:cNvSpPr/>
                  <p:nvPr/>
                </p:nvSpPr>
                <p:spPr bwMode="auto">
                  <a:xfrm rot="18370098">
                    <a:off x="708070" y="2071725"/>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68" name="Block Arc 267"/>
                  <p:cNvSpPr/>
                  <p:nvPr/>
                </p:nvSpPr>
                <p:spPr bwMode="auto">
                  <a:xfrm rot="18370098" flipV="1">
                    <a:off x="730477" y="2041073"/>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69" name="Block Arc 268"/>
                  <p:cNvSpPr/>
                  <p:nvPr/>
                </p:nvSpPr>
                <p:spPr bwMode="auto">
                  <a:xfrm rot="18370098">
                    <a:off x="752885" y="2010421"/>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70" name="Block Arc 269"/>
                  <p:cNvSpPr/>
                  <p:nvPr/>
                </p:nvSpPr>
                <p:spPr bwMode="auto">
                  <a:xfrm rot="18370098">
                    <a:off x="797700" y="1949118"/>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71" name="Block Arc 270"/>
                  <p:cNvSpPr/>
                  <p:nvPr/>
                </p:nvSpPr>
                <p:spPr bwMode="auto">
                  <a:xfrm rot="18370098" flipV="1">
                    <a:off x="775293" y="1979770"/>
                    <a:ext cx="50625" cy="81021"/>
                  </a:xfrm>
                  <a:prstGeom prst="blockArc">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72" name="Block Arc 271"/>
                  <p:cNvSpPr/>
                  <p:nvPr/>
                </p:nvSpPr>
                <p:spPr bwMode="auto">
                  <a:xfrm rot="18370098" flipV="1">
                    <a:off x="719311" y="2056346"/>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73" name="Block Arc 272"/>
                  <p:cNvSpPr/>
                  <p:nvPr/>
                </p:nvSpPr>
                <p:spPr bwMode="auto">
                  <a:xfrm rot="18370098">
                    <a:off x="741720" y="2025694"/>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74" name="Block Arc 273"/>
                  <p:cNvSpPr/>
                  <p:nvPr/>
                </p:nvSpPr>
                <p:spPr bwMode="auto">
                  <a:xfrm rot="18370098" flipV="1">
                    <a:off x="764128" y="1995043"/>
                    <a:ext cx="50625" cy="81021"/>
                  </a:xfrm>
                  <a:prstGeom prst="blockArc">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75" name="Block Arc 274"/>
                  <p:cNvSpPr/>
                  <p:nvPr/>
                </p:nvSpPr>
                <p:spPr bwMode="auto">
                  <a:xfrm rot="18370098">
                    <a:off x="786535" y="1964391"/>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76" name="Block Arc 275"/>
                  <p:cNvSpPr/>
                  <p:nvPr/>
                </p:nvSpPr>
                <p:spPr bwMode="auto">
                  <a:xfrm rot="18370098">
                    <a:off x="696827" y="2087102"/>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77" name="Block Arc 276"/>
                  <p:cNvSpPr/>
                  <p:nvPr/>
                </p:nvSpPr>
                <p:spPr bwMode="auto">
                  <a:xfrm rot="18370098" flipV="1">
                    <a:off x="809019" y="1933634"/>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78" name="Block Arc 277"/>
                  <p:cNvSpPr/>
                  <p:nvPr/>
                </p:nvSpPr>
                <p:spPr bwMode="auto">
                  <a:xfrm rot="18370098" flipV="1">
                    <a:off x="820261" y="1918260"/>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grpSp>
          </p:grpSp>
          <p:sp>
            <p:nvSpPr>
              <p:cNvPr id="262" name="Oval 261"/>
              <p:cNvSpPr/>
              <p:nvPr/>
            </p:nvSpPr>
            <p:spPr bwMode="auto">
              <a:xfrm>
                <a:off x="5553630" y="4310130"/>
                <a:ext cx="196901" cy="17145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63" name="Oval 61"/>
              <p:cNvSpPr>
                <a:spLocks noChangeAspect="1" noChangeArrowheads="1"/>
              </p:cNvSpPr>
              <p:nvPr/>
            </p:nvSpPr>
            <p:spPr bwMode="auto">
              <a:xfrm>
                <a:off x="5607063" y="4363077"/>
                <a:ext cx="85747" cy="82154"/>
              </a:xfrm>
              <a:prstGeom prst="ellipse">
                <a:avLst/>
              </a:prstGeom>
              <a:solidFill>
                <a:srgbClr val="FF0000"/>
              </a:solidFill>
              <a:ln w="9525">
                <a:solidFill>
                  <a:schemeClr val="tx1"/>
                </a:solidFill>
                <a:round/>
                <a:headEnd/>
                <a:tailEnd/>
              </a:ln>
            </p:spPr>
            <p:txBody>
              <a:bodyPr wrap="none" rtlCol="1" anchor="ctr"/>
              <a:lstStyle/>
              <a:p>
                <a:pPr rtl="1"/>
                <a:endParaRPr lang="fr-FR" sz="2400">
                  <a:solidFill>
                    <a:srgbClr val="FF3399"/>
                  </a:solidFill>
                  <a:latin typeface="Arial" panose="020B0604020202020204" pitchFamily="34" charset="0"/>
                  <a:cs typeface="Arial" panose="020B0604020202020204" pitchFamily="34" charset="0"/>
                </a:endParaRPr>
              </a:p>
            </p:txBody>
          </p:sp>
        </p:grpSp>
      </p:grpSp>
      <p:grpSp>
        <p:nvGrpSpPr>
          <p:cNvPr id="15" name="Group 14"/>
          <p:cNvGrpSpPr/>
          <p:nvPr/>
        </p:nvGrpSpPr>
        <p:grpSpPr>
          <a:xfrm>
            <a:off x="5418321" y="3093861"/>
            <a:ext cx="3265187" cy="563357"/>
            <a:chOff x="5418320" y="2236609"/>
            <a:chExt cx="3265187" cy="563356"/>
          </a:xfrm>
        </p:grpSpPr>
        <p:sp>
          <p:nvSpPr>
            <p:cNvPr id="241" name="Text Box 75"/>
            <p:cNvSpPr txBox="1">
              <a:spLocks noChangeArrowheads="1"/>
            </p:cNvSpPr>
            <p:nvPr/>
          </p:nvSpPr>
          <p:spPr bwMode="auto">
            <a:xfrm>
              <a:off x="6457608" y="2287455"/>
              <a:ext cx="2225899" cy="461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1">
              <a:spAutoFit/>
            </a:bodyPr>
            <a:lstStyle>
              <a:lvl1pPr algn="r" rtl="1">
                <a:defRPr sz="2400">
                  <a:solidFill>
                    <a:schemeClr val="tx1"/>
                  </a:solidFill>
                  <a:latin typeface="Times" charset="0"/>
                  <a:ea typeface="ＭＳ Ｐゴシック" charset="0"/>
                  <a:cs typeface="ＭＳ Ｐゴシック" charset="0"/>
                </a:defRPr>
              </a:lvl1pPr>
              <a:lvl2pPr marL="742950" indent="-285750" algn="r" rtl="1">
                <a:defRPr sz="2400">
                  <a:solidFill>
                    <a:schemeClr val="tx1"/>
                  </a:solidFill>
                  <a:latin typeface="Times" charset="0"/>
                  <a:ea typeface="ＭＳ Ｐゴシック" charset="0"/>
                </a:defRPr>
              </a:lvl2pPr>
              <a:lvl3pPr marL="1143000" indent="-228600" algn="r" rtl="1">
                <a:defRPr sz="2400">
                  <a:solidFill>
                    <a:schemeClr val="tx1"/>
                  </a:solidFill>
                  <a:latin typeface="Times" charset="0"/>
                  <a:ea typeface="ＭＳ Ｐゴシック" charset="0"/>
                </a:defRPr>
              </a:lvl3pPr>
              <a:lvl4pPr marL="1600200" indent="-228600" algn="r" rtl="1">
                <a:defRPr sz="2400">
                  <a:solidFill>
                    <a:schemeClr val="tx1"/>
                  </a:solidFill>
                  <a:latin typeface="Times" charset="0"/>
                  <a:ea typeface="ＭＳ Ｐゴシック" charset="0"/>
                </a:defRPr>
              </a:lvl4pPr>
              <a:lvl5pPr marL="2057400" indent="-228600" algn="r" rtl="1">
                <a:defRPr sz="2400">
                  <a:solidFill>
                    <a:schemeClr val="tx1"/>
                  </a:solidFill>
                  <a:latin typeface="Times"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Times" charset="0"/>
                  <a:ea typeface="ＭＳ Ｐゴシック" charset="0"/>
                </a:defRPr>
              </a:lvl9pPr>
            </a:lstStyle>
            <a:p>
              <a:pPr algn="ctr" rtl="1" eaLnBrk="1" hangingPunct="1"/>
              <a:r>
                <a:rPr lang="ar" sz="1200" b="1" dirty="0">
                  <a:solidFill>
                    <a:srgbClr val="0080FF"/>
                  </a:solidFill>
                  <a:latin typeface="Arial" panose="020B0604020202020204" pitchFamily="34" charset="0"/>
                  <a:cs typeface="Arial" panose="020B0604020202020204" pitchFamily="34" charset="0"/>
                </a:rPr>
                <a:t>التجدد الذاتي (IL-13/IL-4R)؟؟</a:t>
              </a:r>
            </a:p>
            <a:p>
              <a:pPr algn="ctr" rtl="1" eaLnBrk="1" hangingPunct="1"/>
              <a:r>
                <a:rPr lang="ar" sz="1200" b="1" dirty="0">
                  <a:solidFill>
                    <a:schemeClr val="bg1">
                      <a:lumMod val="65000"/>
                    </a:schemeClr>
                  </a:solidFill>
                  <a:latin typeface="Arial" panose="020B0604020202020204" pitchFamily="34" charset="0"/>
                  <a:cs typeface="Arial" panose="020B0604020202020204" pitchFamily="34" charset="0"/>
                </a:rPr>
                <a:t>بلا توسع نسيلي</a:t>
              </a:r>
            </a:p>
          </p:txBody>
        </p:sp>
        <p:grpSp>
          <p:nvGrpSpPr>
            <p:cNvPr id="8" name="Group 7"/>
            <p:cNvGrpSpPr/>
            <p:nvPr/>
          </p:nvGrpSpPr>
          <p:grpSpPr>
            <a:xfrm>
              <a:off x="5418320" y="2236609"/>
              <a:ext cx="672376" cy="563356"/>
              <a:chOff x="4957759" y="2180755"/>
              <a:chExt cx="672376" cy="563356"/>
            </a:xfrm>
          </p:grpSpPr>
          <p:grpSp>
            <p:nvGrpSpPr>
              <p:cNvPr id="279" name="Group 278"/>
              <p:cNvGrpSpPr>
                <a:grpSpLocks noChangeAspect="1"/>
              </p:cNvGrpSpPr>
              <p:nvPr/>
            </p:nvGrpSpPr>
            <p:grpSpPr>
              <a:xfrm>
                <a:off x="4957759" y="2180755"/>
                <a:ext cx="322738" cy="252000"/>
                <a:chOff x="5070730" y="4005801"/>
                <a:chExt cx="783793" cy="612000"/>
              </a:xfrm>
            </p:grpSpPr>
            <p:grpSp>
              <p:nvGrpSpPr>
                <p:cNvPr id="280" name="Group 279"/>
                <p:cNvGrpSpPr/>
                <p:nvPr/>
              </p:nvGrpSpPr>
              <p:grpSpPr>
                <a:xfrm>
                  <a:off x="5070730" y="4005801"/>
                  <a:ext cx="783793" cy="612000"/>
                  <a:chOff x="6819049" y="3603443"/>
                  <a:chExt cx="783793" cy="612000"/>
                </a:xfrm>
              </p:grpSpPr>
              <p:sp>
                <p:nvSpPr>
                  <p:cNvPr id="283" name="Freeform 436"/>
                  <p:cNvSpPr>
                    <a:spLocks noChangeAspect="1"/>
                  </p:cNvSpPr>
                  <p:nvPr/>
                </p:nvSpPr>
                <p:spPr bwMode="auto">
                  <a:xfrm>
                    <a:off x="6819049" y="3603443"/>
                    <a:ext cx="783793" cy="612000"/>
                  </a:xfrm>
                  <a:custGeom>
                    <a:avLst/>
                    <a:gdLst>
                      <a:gd name="T0" fmla="*/ 488 w 688"/>
                      <a:gd name="T1" fmla="*/ 16 h 600"/>
                      <a:gd name="T2" fmla="*/ 632 w 688"/>
                      <a:gd name="T3" fmla="*/ 64 h 600"/>
                      <a:gd name="T4" fmla="*/ 680 w 688"/>
                      <a:gd name="T5" fmla="*/ 208 h 600"/>
                      <a:gd name="T6" fmla="*/ 632 w 688"/>
                      <a:gd name="T7" fmla="*/ 256 h 600"/>
                      <a:gd name="T8" fmla="*/ 632 w 688"/>
                      <a:gd name="T9" fmla="*/ 352 h 600"/>
                      <a:gd name="T10" fmla="*/ 680 w 688"/>
                      <a:gd name="T11" fmla="*/ 496 h 600"/>
                      <a:gd name="T12" fmla="*/ 584 w 688"/>
                      <a:gd name="T13" fmla="*/ 592 h 600"/>
                      <a:gd name="T14" fmla="*/ 440 w 688"/>
                      <a:gd name="T15" fmla="*/ 544 h 600"/>
                      <a:gd name="T16" fmla="*/ 344 w 688"/>
                      <a:gd name="T17" fmla="*/ 544 h 600"/>
                      <a:gd name="T18" fmla="*/ 296 w 688"/>
                      <a:gd name="T19" fmla="*/ 592 h 600"/>
                      <a:gd name="T20" fmla="*/ 152 w 688"/>
                      <a:gd name="T21" fmla="*/ 592 h 600"/>
                      <a:gd name="T22" fmla="*/ 104 w 688"/>
                      <a:gd name="T23" fmla="*/ 544 h 600"/>
                      <a:gd name="T24" fmla="*/ 152 w 688"/>
                      <a:gd name="T25" fmla="*/ 448 h 600"/>
                      <a:gd name="T26" fmla="*/ 104 w 688"/>
                      <a:gd name="T27" fmla="*/ 352 h 600"/>
                      <a:gd name="T28" fmla="*/ 56 w 688"/>
                      <a:gd name="T29" fmla="*/ 304 h 600"/>
                      <a:gd name="T30" fmla="*/ 8 w 688"/>
                      <a:gd name="T31" fmla="*/ 208 h 600"/>
                      <a:gd name="T32" fmla="*/ 104 w 688"/>
                      <a:gd name="T33" fmla="*/ 112 h 600"/>
                      <a:gd name="T34" fmla="*/ 200 w 688"/>
                      <a:gd name="T35" fmla="*/ 112 h 600"/>
                      <a:gd name="T36" fmla="*/ 248 w 688"/>
                      <a:gd name="T37" fmla="*/ 16 h 600"/>
                      <a:gd name="T38" fmla="*/ 392 w 688"/>
                      <a:gd name="T39" fmla="*/ 16 h 600"/>
                      <a:gd name="T40" fmla="*/ 488 w 688"/>
                      <a:gd name="T41" fmla="*/ 16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8" h="600">
                        <a:moveTo>
                          <a:pt x="488" y="16"/>
                        </a:moveTo>
                        <a:cubicBezTo>
                          <a:pt x="528" y="24"/>
                          <a:pt x="600" y="32"/>
                          <a:pt x="632" y="64"/>
                        </a:cubicBezTo>
                        <a:cubicBezTo>
                          <a:pt x="664" y="96"/>
                          <a:pt x="680" y="176"/>
                          <a:pt x="680" y="208"/>
                        </a:cubicBezTo>
                        <a:cubicBezTo>
                          <a:pt x="680" y="240"/>
                          <a:pt x="640" y="232"/>
                          <a:pt x="632" y="256"/>
                        </a:cubicBezTo>
                        <a:cubicBezTo>
                          <a:pt x="624" y="280"/>
                          <a:pt x="624" y="312"/>
                          <a:pt x="632" y="352"/>
                        </a:cubicBezTo>
                        <a:cubicBezTo>
                          <a:pt x="640" y="392"/>
                          <a:pt x="688" y="456"/>
                          <a:pt x="680" y="496"/>
                        </a:cubicBezTo>
                        <a:cubicBezTo>
                          <a:pt x="672" y="536"/>
                          <a:pt x="624" y="584"/>
                          <a:pt x="584" y="592"/>
                        </a:cubicBezTo>
                        <a:cubicBezTo>
                          <a:pt x="544" y="600"/>
                          <a:pt x="480" y="552"/>
                          <a:pt x="440" y="544"/>
                        </a:cubicBezTo>
                        <a:cubicBezTo>
                          <a:pt x="400" y="536"/>
                          <a:pt x="368" y="536"/>
                          <a:pt x="344" y="544"/>
                        </a:cubicBezTo>
                        <a:cubicBezTo>
                          <a:pt x="320" y="552"/>
                          <a:pt x="328" y="584"/>
                          <a:pt x="296" y="592"/>
                        </a:cubicBezTo>
                        <a:cubicBezTo>
                          <a:pt x="264" y="600"/>
                          <a:pt x="184" y="600"/>
                          <a:pt x="152" y="592"/>
                        </a:cubicBezTo>
                        <a:cubicBezTo>
                          <a:pt x="120" y="584"/>
                          <a:pt x="104" y="568"/>
                          <a:pt x="104" y="544"/>
                        </a:cubicBezTo>
                        <a:cubicBezTo>
                          <a:pt x="104" y="520"/>
                          <a:pt x="152" y="480"/>
                          <a:pt x="152" y="448"/>
                        </a:cubicBezTo>
                        <a:cubicBezTo>
                          <a:pt x="152" y="416"/>
                          <a:pt x="120" y="376"/>
                          <a:pt x="104" y="352"/>
                        </a:cubicBezTo>
                        <a:cubicBezTo>
                          <a:pt x="88" y="328"/>
                          <a:pt x="72" y="328"/>
                          <a:pt x="56" y="304"/>
                        </a:cubicBezTo>
                        <a:cubicBezTo>
                          <a:pt x="40" y="280"/>
                          <a:pt x="0" y="240"/>
                          <a:pt x="8" y="208"/>
                        </a:cubicBezTo>
                        <a:cubicBezTo>
                          <a:pt x="16" y="176"/>
                          <a:pt x="72" y="128"/>
                          <a:pt x="104" y="112"/>
                        </a:cubicBezTo>
                        <a:cubicBezTo>
                          <a:pt x="136" y="96"/>
                          <a:pt x="176" y="128"/>
                          <a:pt x="200" y="112"/>
                        </a:cubicBezTo>
                        <a:cubicBezTo>
                          <a:pt x="224" y="96"/>
                          <a:pt x="216" y="32"/>
                          <a:pt x="248" y="16"/>
                        </a:cubicBezTo>
                        <a:cubicBezTo>
                          <a:pt x="280" y="0"/>
                          <a:pt x="352" y="16"/>
                          <a:pt x="392" y="16"/>
                        </a:cubicBezTo>
                        <a:cubicBezTo>
                          <a:pt x="432" y="16"/>
                          <a:pt x="448" y="8"/>
                          <a:pt x="488" y="16"/>
                        </a:cubicBezTo>
                        <a:close/>
                      </a:path>
                    </a:pathLst>
                  </a:custGeom>
                  <a:gradFill rotWithShape="0">
                    <a:gsLst>
                      <a:gs pos="0">
                        <a:srgbClr val="FFFFFF"/>
                      </a:gs>
                      <a:gs pos="100000">
                        <a:srgbClr val="FF6666"/>
                      </a:gs>
                    </a:gsLst>
                    <a:path path="rect">
                      <a:fillToRect l="50000" t="50000" r="50000" b="50000"/>
                    </a:path>
                  </a:gradFill>
                  <a:ln w="9525">
                    <a:solidFill>
                      <a:srgbClr val="FF666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rtlCol="1" anchor="ctr"/>
                  <a:lstStyle/>
                  <a:p>
                    <a:pPr rtl="1"/>
                    <a:endParaRPr lang="en-US">
                      <a:latin typeface="Arial" panose="020B0604020202020204" pitchFamily="34" charset="0"/>
                      <a:cs typeface="Arial" panose="020B0604020202020204" pitchFamily="34" charset="0"/>
                    </a:endParaRPr>
                  </a:p>
                </p:txBody>
              </p:sp>
              <p:sp>
                <p:nvSpPr>
                  <p:cNvPr id="284" name="Oval 373"/>
                  <p:cNvSpPr>
                    <a:spLocks noChangeAspect="1" noChangeArrowheads="1"/>
                  </p:cNvSpPr>
                  <p:nvPr/>
                </p:nvSpPr>
                <p:spPr bwMode="auto">
                  <a:xfrm>
                    <a:off x="6986305" y="3663946"/>
                    <a:ext cx="394799" cy="429041"/>
                  </a:xfrm>
                  <a:custGeom>
                    <a:avLst/>
                    <a:gdLst>
                      <a:gd name="connsiteX0" fmla="*/ 0 w 566504"/>
                      <a:gd name="connsiteY0" fmla="*/ 270000 h 540000"/>
                      <a:gd name="connsiteX1" fmla="*/ 283252 w 566504"/>
                      <a:gd name="connsiteY1" fmla="*/ 0 h 540000"/>
                      <a:gd name="connsiteX2" fmla="*/ 566504 w 566504"/>
                      <a:gd name="connsiteY2" fmla="*/ 270000 h 540000"/>
                      <a:gd name="connsiteX3" fmla="*/ 283252 w 566504"/>
                      <a:gd name="connsiteY3" fmla="*/ 540000 h 540000"/>
                      <a:gd name="connsiteX4" fmla="*/ 0 w 566504"/>
                      <a:gd name="connsiteY4" fmla="*/ 270000 h 540000"/>
                      <a:gd name="connsiteX0" fmla="*/ 0 w 587702"/>
                      <a:gd name="connsiteY0" fmla="*/ 273452 h 543452"/>
                      <a:gd name="connsiteX1" fmla="*/ 283252 w 587702"/>
                      <a:gd name="connsiteY1" fmla="*/ 3452 h 543452"/>
                      <a:gd name="connsiteX2" fmla="*/ 535515 w 587702"/>
                      <a:gd name="connsiteY2" fmla="*/ 130433 h 543452"/>
                      <a:gd name="connsiteX3" fmla="*/ 566504 w 587702"/>
                      <a:gd name="connsiteY3" fmla="*/ 273452 h 543452"/>
                      <a:gd name="connsiteX4" fmla="*/ 283252 w 587702"/>
                      <a:gd name="connsiteY4" fmla="*/ 543452 h 543452"/>
                      <a:gd name="connsiteX5" fmla="*/ 0 w 587702"/>
                      <a:gd name="connsiteY5" fmla="*/ 273452 h 543452"/>
                      <a:gd name="connsiteX0" fmla="*/ 0 w 580330"/>
                      <a:gd name="connsiteY0" fmla="*/ 273452 h 557760"/>
                      <a:gd name="connsiteX1" fmla="*/ 283252 w 580330"/>
                      <a:gd name="connsiteY1" fmla="*/ 3452 h 557760"/>
                      <a:gd name="connsiteX2" fmla="*/ 535515 w 580330"/>
                      <a:gd name="connsiteY2" fmla="*/ 130433 h 557760"/>
                      <a:gd name="connsiteX3" fmla="*/ 566504 w 580330"/>
                      <a:gd name="connsiteY3" fmla="*/ 273452 h 557760"/>
                      <a:gd name="connsiteX4" fmla="*/ 383115 w 580330"/>
                      <a:gd name="connsiteY4" fmla="*/ 494500 h 557760"/>
                      <a:gd name="connsiteX5" fmla="*/ 283252 w 580330"/>
                      <a:gd name="connsiteY5" fmla="*/ 543452 h 557760"/>
                      <a:gd name="connsiteX6" fmla="*/ 0 w 580330"/>
                      <a:gd name="connsiteY6" fmla="*/ 273452 h 557760"/>
                      <a:gd name="connsiteX0" fmla="*/ 0 w 580330"/>
                      <a:gd name="connsiteY0" fmla="*/ 273452 h 543748"/>
                      <a:gd name="connsiteX1" fmla="*/ 283252 w 580330"/>
                      <a:gd name="connsiteY1" fmla="*/ 3452 h 543748"/>
                      <a:gd name="connsiteX2" fmla="*/ 535515 w 580330"/>
                      <a:gd name="connsiteY2" fmla="*/ 130433 h 543748"/>
                      <a:gd name="connsiteX3" fmla="*/ 566504 w 580330"/>
                      <a:gd name="connsiteY3" fmla="*/ 273452 h 543748"/>
                      <a:gd name="connsiteX4" fmla="*/ 298449 w 580330"/>
                      <a:gd name="connsiteY4" fmla="*/ 325167 h 543748"/>
                      <a:gd name="connsiteX5" fmla="*/ 283252 w 580330"/>
                      <a:gd name="connsiteY5" fmla="*/ 543452 h 543748"/>
                      <a:gd name="connsiteX6" fmla="*/ 0 w 580330"/>
                      <a:gd name="connsiteY6" fmla="*/ 273452 h 543748"/>
                      <a:gd name="connsiteX0" fmla="*/ 0 w 545463"/>
                      <a:gd name="connsiteY0" fmla="*/ 273452 h 543748"/>
                      <a:gd name="connsiteX1" fmla="*/ 283252 w 545463"/>
                      <a:gd name="connsiteY1" fmla="*/ 3452 h 543748"/>
                      <a:gd name="connsiteX2" fmla="*/ 535515 w 545463"/>
                      <a:gd name="connsiteY2" fmla="*/ 130433 h 543748"/>
                      <a:gd name="connsiteX3" fmla="*/ 422571 w 545463"/>
                      <a:gd name="connsiteY3" fmla="*/ 222652 h 543748"/>
                      <a:gd name="connsiteX4" fmla="*/ 298449 w 545463"/>
                      <a:gd name="connsiteY4" fmla="*/ 325167 h 543748"/>
                      <a:gd name="connsiteX5" fmla="*/ 283252 w 545463"/>
                      <a:gd name="connsiteY5" fmla="*/ 543452 h 543748"/>
                      <a:gd name="connsiteX6" fmla="*/ 0 w 545463"/>
                      <a:gd name="connsiteY6" fmla="*/ 273452 h 543748"/>
                      <a:gd name="connsiteX0" fmla="*/ 0 w 470360"/>
                      <a:gd name="connsiteY0" fmla="*/ 277584 h 547880"/>
                      <a:gd name="connsiteX1" fmla="*/ 283252 w 470360"/>
                      <a:gd name="connsiteY1" fmla="*/ 7584 h 547880"/>
                      <a:gd name="connsiteX2" fmla="*/ 450848 w 470360"/>
                      <a:gd name="connsiteY2" fmla="*/ 92232 h 547880"/>
                      <a:gd name="connsiteX3" fmla="*/ 422571 w 470360"/>
                      <a:gd name="connsiteY3" fmla="*/ 226784 h 547880"/>
                      <a:gd name="connsiteX4" fmla="*/ 298449 w 470360"/>
                      <a:gd name="connsiteY4" fmla="*/ 329299 h 547880"/>
                      <a:gd name="connsiteX5" fmla="*/ 283252 w 470360"/>
                      <a:gd name="connsiteY5" fmla="*/ 547584 h 547880"/>
                      <a:gd name="connsiteX6" fmla="*/ 0 w 470360"/>
                      <a:gd name="connsiteY6" fmla="*/ 277584 h 547880"/>
                      <a:gd name="connsiteX0" fmla="*/ 169 w 470529"/>
                      <a:gd name="connsiteY0" fmla="*/ 277584 h 581702"/>
                      <a:gd name="connsiteX1" fmla="*/ 283421 w 470529"/>
                      <a:gd name="connsiteY1" fmla="*/ 7584 h 581702"/>
                      <a:gd name="connsiteX2" fmla="*/ 451017 w 470529"/>
                      <a:gd name="connsiteY2" fmla="*/ 92232 h 581702"/>
                      <a:gd name="connsiteX3" fmla="*/ 422740 w 470529"/>
                      <a:gd name="connsiteY3" fmla="*/ 226784 h 581702"/>
                      <a:gd name="connsiteX4" fmla="*/ 298618 w 470529"/>
                      <a:gd name="connsiteY4" fmla="*/ 329299 h 581702"/>
                      <a:gd name="connsiteX5" fmla="*/ 325754 w 470529"/>
                      <a:gd name="connsiteY5" fmla="*/ 581451 h 581702"/>
                      <a:gd name="connsiteX6" fmla="*/ 169 w 470529"/>
                      <a:gd name="connsiteY6" fmla="*/ 277584 h 581702"/>
                      <a:gd name="connsiteX0" fmla="*/ 169 w 470529"/>
                      <a:gd name="connsiteY0" fmla="*/ 277584 h 582223"/>
                      <a:gd name="connsiteX1" fmla="*/ 283421 w 470529"/>
                      <a:gd name="connsiteY1" fmla="*/ 7584 h 582223"/>
                      <a:gd name="connsiteX2" fmla="*/ 451017 w 470529"/>
                      <a:gd name="connsiteY2" fmla="*/ 92232 h 582223"/>
                      <a:gd name="connsiteX3" fmla="*/ 422740 w 470529"/>
                      <a:gd name="connsiteY3" fmla="*/ 226784 h 582223"/>
                      <a:gd name="connsiteX4" fmla="*/ 349418 w 470529"/>
                      <a:gd name="connsiteY4" fmla="*/ 363166 h 582223"/>
                      <a:gd name="connsiteX5" fmla="*/ 325754 w 470529"/>
                      <a:gd name="connsiteY5" fmla="*/ 581451 h 582223"/>
                      <a:gd name="connsiteX6" fmla="*/ 169 w 470529"/>
                      <a:gd name="connsiteY6" fmla="*/ 277584 h 582223"/>
                      <a:gd name="connsiteX0" fmla="*/ 169 w 470529"/>
                      <a:gd name="connsiteY0" fmla="*/ 277584 h 581621"/>
                      <a:gd name="connsiteX1" fmla="*/ 283421 w 470529"/>
                      <a:gd name="connsiteY1" fmla="*/ 7584 h 581621"/>
                      <a:gd name="connsiteX2" fmla="*/ 451017 w 470529"/>
                      <a:gd name="connsiteY2" fmla="*/ 92232 h 581621"/>
                      <a:gd name="connsiteX3" fmla="*/ 422740 w 470529"/>
                      <a:gd name="connsiteY3" fmla="*/ 226784 h 581621"/>
                      <a:gd name="connsiteX4" fmla="*/ 298618 w 470529"/>
                      <a:gd name="connsiteY4" fmla="*/ 320832 h 581621"/>
                      <a:gd name="connsiteX5" fmla="*/ 325754 w 470529"/>
                      <a:gd name="connsiteY5" fmla="*/ 581451 h 581621"/>
                      <a:gd name="connsiteX6" fmla="*/ 169 w 470529"/>
                      <a:gd name="connsiteY6" fmla="*/ 277584 h 581621"/>
                      <a:gd name="connsiteX0" fmla="*/ 2508 w 472868"/>
                      <a:gd name="connsiteY0" fmla="*/ 277584 h 586172"/>
                      <a:gd name="connsiteX1" fmla="*/ 285760 w 472868"/>
                      <a:gd name="connsiteY1" fmla="*/ 7584 h 586172"/>
                      <a:gd name="connsiteX2" fmla="*/ 453356 w 472868"/>
                      <a:gd name="connsiteY2" fmla="*/ 92232 h 586172"/>
                      <a:gd name="connsiteX3" fmla="*/ 425079 w 472868"/>
                      <a:gd name="connsiteY3" fmla="*/ 226784 h 586172"/>
                      <a:gd name="connsiteX4" fmla="*/ 300957 w 472868"/>
                      <a:gd name="connsiteY4" fmla="*/ 320832 h 586172"/>
                      <a:gd name="connsiteX5" fmla="*/ 328093 w 472868"/>
                      <a:gd name="connsiteY5" fmla="*/ 581451 h 586172"/>
                      <a:gd name="connsiteX6" fmla="*/ 157025 w 472868"/>
                      <a:gd name="connsiteY6" fmla="*/ 473232 h 586172"/>
                      <a:gd name="connsiteX7" fmla="*/ 2508 w 472868"/>
                      <a:gd name="connsiteY7" fmla="*/ 277584 h 586172"/>
                      <a:gd name="connsiteX0" fmla="*/ 6541 w 476901"/>
                      <a:gd name="connsiteY0" fmla="*/ 277584 h 592066"/>
                      <a:gd name="connsiteX1" fmla="*/ 289793 w 476901"/>
                      <a:gd name="connsiteY1" fmla="*/ 7584 h 592066"/>
                      <a:gd name="connsiteX2" fmla="*/ 457389 w 476901"/>
                      <a:gd name="connsiteY2" fmla="*/ 92232 h 592066"/>
                      <a:gd name="connsiteX3" fmla="*/ 429112 w 476901"/>
                      <a:gd name="connsiteY3" fmla="*/ 226784 h 592066"/>
                      <a:gd name="connsiteX4" fmla="*/ 304990 w 476901"/>
                      <a:gd name="connsiteY4" fmla="*/ 320832 h 592066"/>
                      <a:gd name="connsiteX5" fmla="*/ 332126 w 476901"/>
                      <a:gd name="connsiteY5" fmla="*/ 581451 h 592066"/>
                      <a:gd name="connsiteX6" fmla="*/ 110258 w 476901"/>
                      <a:gd name="connsiteY6" fmla="*/ 515566 h 592066"/>
                      <a:gd name="connsiteX7" fmla="*/ 6541 w 476901"/>
                      <a:gd name="connsiteY7" fmla="*/ 277584 h 592066"/>
                      <a:gd name="connsiteX0" fmla="*/ 6541 w 476901"/>
                      <a:gd name="connsiteY0" fmla="*/ 277584 h 559453"/>
                      <a:gd name="connsiteX1" fmla="*/ 289793 w 476901"/>
                      <a:gd name="connsiteY1" fmla="*/ 7584 h 559453"/>
                      <a:gd name="connsiteX2" fmla="*/ 457389 w 476901"/>
                      <a:gd name="connsiteY2" fmla="*/ 92232 h 559453"/>
                      <a:gd name="connsiteX3" fmla="*/ 429112 w 476901"/>
                      <a:gd name="connsiteY3" fmla="*/ 226784 h 559453"/>
                      <a:gd name="connsiteX4" fmla="*/ 304990 w 476901"/>
                      <a:gd name="connsiteY4" fmla="*/ 320832 h 559453"/>
                      <a:gd name="connsiteX5" fmla="*/ 298259 w 476901"/>
                      <a:gd name="connsiteY5" fmla="*/ 539118 h 559453"/>
                      <a:gd name="connsiteX6" fmla="*/ 110258 w 476901"/>
                      <a:gd name="connsiteY6" fmla="*/ 515566 h 559453"/>
                      <a:gd name="connsiteX7" fmla="*/ 6541 w 476901"/>
                      <a:gd name="connsiteY7" fmla="*/ 277584 h 559453"/>
                      <a:gd name="connsiteX0" fmla="*/ 6541 w 520600"/>
                      <a:gd name="connsiteY0" fmla="*/ 275582 h 557451"/>
                      <a:gd name="connsiteX1" fmla="*/ 289793 w 520600"/>
                      <a:gd name="connsiteY1" fmla="*/ 5582 h 557451"/>
                      <a:gd name="connsiteX2" fmla="*/ 508189 w 520600"/>
                      <a:gd name="connsiteY2" fmla="*/ 107163 h 557451"/>
                      <a:gd name="connsiteX3" fmla="*/ 429112 w 520600"/>
                      <a:gd name="connsiteY3" fmla="*/ 224782 h 557451"/>
                      <a:gd name="connsiteX4" fmla="*/ 304990 w 520600"/>
                      <a:gd name="connsiteY4" fmla="*/ 318830 h 557451"/>
                      <a:gd name="connsiteX5" fmla="*/ 298259 w 520600"/>
                      <a:gd name="connsiteY5" fmla="*/ 537116 h 557451"/>
                      <a:gd name="connsiteX6" fmla="*/ 110258 w 520600"/>
                      <a:gd name="connsiteY6" fmla="*/ 513564 h 557451"/>
                      <a:gd name="connsiteX7" fmla="*/ 6541 w 520600"/>
                      <a:gd name="connsiteY7" fmla="*/ 275582 h 557451"/>
                      <a:gd name="connsiteX0" fmla="*/ 6541 w 526033"/>
                      <a:gd name="connsiteY0" fmla="*/ 275582 h 557451"/>
                      <a:gd name="connsiteX1" fmla="*/ 289793 w 526033"/>
                      <a:gd name="connsiteY1" fmla="*/ 5582 h 557451"/>
                      <a:gd name="connsiteX2" fmla="*/ 508189 w 526033"/>
                      <a:gd name="connsiteY2" fmla="*/ 107163 h 557451"/>
                      <a:gd name="connsiteX3" fmla="*/ 471446 w 526033"/>
                      <a:gd name="connsiteY3" fmla="*/ 267115 h 557451"/>
                      <a:gd name="connsiteX4" fmla="*/ 304990 w 526033"/>
                      <a:gd name="connsiteY4" fmla="*/ 318830 h 557451"/>
                      <a:gd name="connsiteX5" fmla="*/ 298259 w 526033"/>
                      <a:gd name="connsiteY5" fmla="*/ 537116 h 557451"/>
                      <a:gd name="connsiteX6" fmla="*/ 110258 w 526033"/>
                      <a:gd name="connsiteY6" fmla="*/ 513564 h 557451"/>
                      <a:gd name="connsiteX7" fmla="*/ 6541 w 526033"/>
                      <a:gd name="connsiteY7" fmla="*/ 275582 h 557451"/>
                      <a:gd name="connsiteX0" fmla="*/ 6541 w 526033"/>
                      <a:gd name="connsiteY0" fmla="*/ 275582 h 555649"/>
                      <a:gd name="connsiteX1" fmla="*/ 289793 w 526033"/>
                      <a:gd name="connsiteY1" fmla="*/ 5582 h 555649"/>
                      <a:gd name="connsiteX2" fmla="*/ 508189 w 526033"/>
                      <a:gd name="connsiteY2" fmla="*/ 107163 h 555649"/>
                      <a:gd name="connsiteX3" fmla="*/ 471446 w 526033"/>
                      <a:gd name="connsiteY3" fmla="*/ 267115 h 555649"/>
                      <a:gd name="connsiteX4" fmla="*/ 304990 w 526033"/>
                      <a:gd name="connsiteY4" fmla="*/ 344230 h 555649"/>
                      <a:gd name="connsiteX5" fmla="*/ 298259 w 526033"/>
                      <a:gd name="connsiteY5" fmla="*/ 537116 h 555649"/>
                      <a:gd name="connsiteX6" fmla="*/ 110258 w 526033"/>
                      <a:gd name="connsiteY6" fmla="*/ 513564 h 555649"/>
                      <a:gd name="connsiteX7" fmla="*/ 6541 w 526033"/>
                      <a:gd name="connsiteY7" fmla="*/ 275582 h 555649"/>
                      <a:gd name="connsiteX0" fmla="*/ 6541 w 526033"/>
                      <a:gd name="connsiteY0" fmla="*/ 275582 h 555649"/>
                      <a:gd name="connsiteX1" fmla="*/ 289793 w 526033"/>
                      <a:gd name="connsiteY1" fmla="*/ 5582 h 555649"/>
                      <a:gd name="connsiteX2" fmla="*/ 508189 w 526033"/>
                      <a:gd name="connsiteY2" fmla="*/ 107163 h 555649"/>
                      <a:gd name="connsiteX3" fmla="*/ 471446 w 526033"/>
                      <a:gd name="connsiteY3" fmla="*/ 267115 h 555649"/>
                      <a:gd name="connsiteX4" fmla="*/ 304990 w 526033"/>
                      <a:gd name="connsiteY4" fmla="*/ 344230 h 555649"/>
                      <a:gd name="connsiteX5" fmla="*/ 332125 w 526033"/>
                      <a:gd name="connsiteY5" fmla="*/ 537116 h 555649"/>
                      <a:gd name="connsiteX6" fmla="*/ 110258 w 526033"/>
                      <a:gd name="connsiteY6" fmla="*/ 513564 h 555649"/>
                      <a:gd name="connsiteX7" fmla="*/ 6541 w 526033"/>
                      <a:gd name="connsiteY7" fmla="*/ 275582 h 555649"/>
                      <a:gd name="connsiteX0" fmla="*/ 6541 w 526033"/>
                      <a:gd name="connsiteY0" fmla="*/ 275582 h 575432"/>
                      <a:gd name="connsiteX1" fmla="*/ 289793 w 526033"/>
                      <a:gd name="connsiteY1" fmla="*/ 5582 h 575432"/>
                      <a:gd name="connsiteX2" fmla="*/ 508189 w 526033"/>
                      <a:gd name="connsiteY2" fmla="*/ 107163 h 575432"/>
                      <a:gd name="connsiteX3" fmla="*/ 471446 w 526033"/>
                      <a:gd name="connsiteY3" fmla="*/ 267115 h 575432"/>
                      <a:gd name="connsiteX4" fmla="*/ 304990 w 526033"/>
                      <a:gd name="connsiteY4" fmla="*/ 344230 h 575432"/>
                      <a:gd name="connsiteX5" fmla="*/ 332125 w 526033"/>
                      <a:gd name="connsiteY5" fmla="*/ 537116 h 575432"/>
                      <a:gd name="connsiteX6" fmla="*/ 110258 w 526033"/>
                      <a:gd name="connsiteY6" fmla="*/ 547430 h 575432"/>
                      <a:gd name="connsiteX7" fmla="*/ 6541 w 526033"/>
                      <a:gd name="connsiteY7" fmla="*/ 275582 h 575432"/>
                      <a:gd name="connsiteX0" fmla="*/ 6541 w 526262"/>
                      <a:gd name="connsiteY0" fmla="*/ 275582 h 575432"/>
                      <a:gd name="connsiteX1" fmla="*/ 289793 w 526262"/>
                      <a:gd name="connsiteY1" fmla="*/ 5582 h 575432"/>
                      <a:gd name="connsiteX2" fmla="*/ 508189 w 526262"/>
                      <a:gd name="connsiteY2" fmla="*/ 107163 h 575432"/>
                      <a:gd name="connsiteX3" fmla="*/ 471446 w 526262"/>
                      <a:gd name="connsiteY3" fmla="*/ 267115 h 575432"/>
                      <a:gd name="connsiteX4" fmla="*/ 347321 w 526262"/>
                      <a:gd name="connsiteY4" fmla="*/ 320945 h 575432"/>
                      <a:gd name="connsiteX5" fmla="*/ 304990 w 526262"/>
                      <a:gd name="connsiteY5" fmla="*/ 344230 h 575432"/>
                      <a:gd name="connsiteX6" fmla="*/ 332125 w 526262"/>
                      <a:gd name="connsiteY6" fmla="*/ 537116 h 575432"/>
                      <a:gd name="connsiteX7" fmla="*/ 110258 w 526262"/>
                      <a:gd name="connsiteY7" fmla="*/ 547430 h 575432"/>
                      <a:gd name="connsiteX8" fmla="*/ 6541 w 526262"/>
                      <a:gd name="connsiteY8" fmla="*/ 275582 h 575432"/>
                      <a:gd name="connsiteX0" fmla="*/ 6541 w 526262"/>
                      <a:gd name="connsiteY0" fmla="*/ 275582 h 572054"/>
                      <a:gd name="connsiteX1" fmla="*/ 289793 w 526262"/>
                      <a:gd name="connsiteY1" fmla="*/ 5582 h 572054"/>
                      <a:gd name="connsiteX2" fmla="*/ 508189 w 526262"/>
                      <a:gd name="connsiteY2" fmla="*/ 107163 h 572054"/>
                      <a:gd name="connsiteX3" fmla="*/ 471446 w 526262"/>
                      <a:gd name="connsiteY3" fmla="*/ 267115 h 572054"/>
                      <a:gd name="connsiteX4" fmla="*/ 347321 w 526262"/>
                      <a:gd name="connsiteY4" fmla="*/ 320945 h 572054"/>
                      <a:gd name="connsiteX5" fmla="*/ 295465 w 526262"/>
                      <a:gd name="connsiteY5" fmla="*/ 420430 h 572054"/>
                      <a:gd name="connsiteX6" fmla="*/ 332125 w 526262"/>
                      <a:gd name="connsiteY6" fmla="*/ 537116 h 572054"/>
                      <a:gd name="connsiteX7" fmla="*/ 110258 w 526262"/>
                      <a:gd name="connsiteY7" fmla="*/ 547430 h 572054"/>
                      <a:gd name="connsiteX8" fmla="*/ 6541 w 526262"/>
                      <a:gd name="connsiteY8" fmla="*/ 275582 h 572054"/>
                      <a:gd name="connsiteX0" fmla="*/ 6541 w 526262"/>
                      <a:gd name="connsiteY0" fmla="*/ 275582 h 572054"/>
                      <a:gd name="connsiteX1" fmla="*/ 289793 w 526262"/>
                      <a:gd name="connsiteY1" fmla="*/ 5582 h 572054"/>
                      <a:gd name="connsiteX2" fmla="*/ 508189 w 526262"/>
                      <a:gd name="connsiteY2" fmla="*/ 107163 h 572054"/>
                      <a:gd name="connsiteX3" fmla="*/ 471446 w 526262"/>
                      <a:gd name="connsiteY3" fmla="*/ 267115 h 572054"/>
                      <a:gd name="connsiteX4" fmla="*/ 328271 w 526262"/>
                      <a:gd name="connsiteY4" fmla="*/ 352695 h 572054"/>
                      <a:gd name="connsiteX5" fmla="*/ 295465 w 526262"/>
                      <a:gd name="connsiteY5" fmla="*/ 420430 h 572054"/>
                      <a:gd name="connsiteX6" fmla="*/ 332125 w 526262"/>
                      <a:gd name="connsiteY6" fmla="*/ 537116 h 572054"/>
                      <a:gd name="connsiteX7" fmla="*/ 110258 w 526262"/>
                      <a:gd name="connsiteY7" fmla="*/ 547430 h 572054"/>
                      <a:gd name="connsiteX8" fmla="*/ 6541 w 526262"/>
                      <a:gd name="connsiteY8" fmla="*/ 275582 h 57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262" h="572054">
                        <a:moveTo>
                          <a:pt x="6541" y="275582"/>
                        </a:moveTo>
                        <a:cubicBezTo>
                          <a:pt x="36463" y="185274"/>
                          <a:pt x="206185" y="33652"/>
                          <a:pt x="289793" y="5582"/>
                        </a:cubicBezTo>
                        <a:cubicBezTo>
                          <a:pt x="373401" y="-22488"/>
                          <a:pt x="460980" y="62163"/>
                          <a:pt x="508189" y="107163"/>
                        </a:cubicBezTo>
                        <a:cubicBezTo>
                          <a:pt x="555398" y="152163"/>
                          <a:pt x="498257" y="231485"/>
                          <a:pt x="471446" y="267115"/>
                        </a:cubicBezTo>
                        <a:cubicBezTo>
                          <a:pt x="444635" y="302745"/>
                          <a:pt x="356014" y="339843"/>
                          <a:pt x="328271" y="352695"/>
                        </a:cubicBezTo>
                        <a:cubicBezTo>
                          <a:pt x="300528" y="365547"/>
                          <a:pt x="297998" y="384402"/>
                          <a:pt x="295465" y="420430"/>
                        </a:cubicBezTo>
                        <a:cubicBezTo>
                          <a:pt x="292932" y="456459"/>
                          <a:pt x="362993" y="515949"/>
                          <a:pt x="332125" y="537116"/>
                        </a:cubicBezTo>
                        <a:cubicBezTo>
                          <a:pt x="301257" y="558283"/>
                          <a:pt x="164522" y="598075"/>
                          <a:pt x="110258" y="547430"/>
                        </a:cubicBezTo>
                        <a:cubicBezTo>
                          <a:pt x="55994" y="496786"/>
                          <a:pt x="-23381" y="365890"/>
                          <a:pt x="6541" y="275582"/>
                        </a:cubicBezTo>
                        <a:close/>
                      </a:path>
                    </a:pathLst>
                  </a:custGeom>
                  <a:gradFill rotWithShape="0">
                    <a:gsLst>
                      <a:gs pos="0">
                        <a:srgbClr val="FFFFFF"/>
                      </a:gs>
                      <a:gs pos="100000">
                        <a:srgbClr val="E3306E"/>
                      </a:gs>
                    </a:gsLst>
                    <a:path path="rect">
                      <a:fillToRect l="50000" t="50000" r="50000" b="50000"/>
                    </a:path>
                  </a:gradFill>
                  <a:ln w="9525">
                    <a:solidFill>
                      <a:srgbClr val="E3306E"/>
                    </a:solidFill>
                    <a:round/>
                    <a:headEnd/>
                    <a:tailEnd/>
                  </a:ln>
                  <a:effectLst/>
                </p:spPr>
                <p:txBody>
                  <a:bodyPr wrap="none" rtlCol="1" anchor="ctr"/>
                  <a:lstStyle/>
                  <a:p>
                    <a:pPr rtl="1"/>
                    <a:endParaRPr lang="fr-FR">
                      <a:latin typeface="Arial" panose="020B0604020202020204" pitchFamily="34" charset="0"/>
                      <a:cs typeface="Arial" panose="020B0604020202020204" pitchFamily="34" charset="0"/>
                    </a:endParaRPr>
                  </a:p>
                </p:txBody>
              </p:sp>
              <p:grpSp>
                <p:nvGrpSpPr>
                  <p:cNvPr id="285" name="Group 284"/>
                  <p:cNvGrpSpPr>
                    <a:grpSpLocks noChangeAspect="1"/>
                  </p:cNvGrpSpPr>
                  <p:nvPr/>
                </p:nvGrpSpPr>
                <p:grpSpPr>
                  <a:xfrm>
                    <a:off x="7036296" y="3741052"/>
                    <a:ext cx="204457" cy="219473"/>
                    <a:chOff x="681629" y="1933458"/>
                    <a:chExt cx="204455" cy="219467"/>
                  </a:xfrm>
                </p:grpSpPr>
                <p:sp>
                  <p:nvSpPr>
                    <p:cNvPr id="286" name="Block Arc 285"/>
                    <p:cNvSpPr/>
                    <p:nvPr/>
                  </p:nvSpPr>
                  <p:spPr bwMode="auto">
                    <a:xfrm rot="18370098">
                      <a:off x="708070" y="2071725"/>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87" name="Block Arc 286"/>
                    <p:cNvSpPr/>
                    <p:nvPr/>
                  </p:nvSpPr>
                  <p:spPr bwMode="auto">
                    <a:xfrm rot="18370098" flipV="1">
                      <a:off x="730477" y="2041073"/>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88" name="Block Arc 287"/>
                    <p:cNvSpPr/>
                    <p:nvPr/>
                  </p:nvSpPr>
                  <p:spPr bwMode="auto">
                    <a:xfrm rot="18370098">
                      <a:off x="752885" y="2010421"/>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89" name="Block Arc 288"/>
                    <p:cNvSpPr/>
                    <p:nvPr/>
                  </p:nvSpPr>
                  <p:spPr bwMode="auto">
                    <a:xfrm rot="18370098">
                      <a:off x="797700" y="1949118"/>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90" name="Block Arc 289"/>
                    <p:cNvSpPr/>
                    <p:nvPr/>
                  </p:nvSpPr>
                  <p:spPr bwMode="auto">
                    <a:xfrm rot="18370098" flipV="1">
                      <a:off x="775293" y="1979770"/>
                      <a:ext cx="50625" cy="81021"/>
                    </a:xfrm>
                    <a:prstGeom prst="blockArc">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91" name="Block Arc 290"/>
                    <p:cNvSpPr/>
                    <p:nvPr/>
                  </p:nvSpPr>
                  <p:spPr bwMode="auto">
                    <a:xfrm rot="18370098" flipV="1">
                      <a:off x="719311" y="2056346"/>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92" name="Block Arc 291"/>
                    <p:cNvSpPr/>
                    <p:nvPr/>
                  </p:nvSpPr>
                  <p:spPr bwMode="auto">
                    <a:xfrm rot="18370098">
                      <a:off x="741720" y="2025694"/>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93" name="Block Arc 292"/>
                    <p:cNvSpPr/>
                    <p:nvPr/>
                  </p:nvSpPr>
                  <p:spPr bwMode="auto">
                    <a:xfrm rot="18370098" flipV="1">
                      <a:off x="764128" y="1995043"/>
                      <a:ext cx="50625" cy="81021"/>
                    </a:xfrm>
                    <a:prstGeom prst="blockArc">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94" name="Block Arc 293"/>
                    <p:cNvSpPr/>
                    <p:nvPr/>
                  </p:nvSpPr>
                  <p:spPr bwMode="auto">
                    <a:xfrm rot="18370098">
                      <a:off x="786535" y="1964391"/>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95" name="Block Arc 294"/>
                    <p:cNvSpPr/>
                    <p:nvPr/>
                  </p:nvSpPr>
                  <p:spPr bwMode="auto">
                    <a:xfrm rot="18370098">
                      <a:off x="696827" y="2087102"/>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96" name="Block Arc 295"/>
                    <p:cNvSpPr/>
                    <p:nvPr/>
                  </p:nvSpPr>
                  <p:spPr bwMode="auto">
                    <a:xfrm rot="18370098" flipV="1">
                      <a:off x="809019" y="1933634"/>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97" name="Block Arc 296"/>
                    <p:cNvSpPr/>
                    <p:nvPr/>
                  </p:nvSpPr>
                  <p:spPr bwMode="auto">
                    <a:xfrm rot="18370098" flipV="1">
                      <a:off x="820261" y="1918260"/>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grpSp>
            </p:grpSp>
            <p:sp>
              <p:nvSpPr>
                <p:cNvPr id="281" name="Oval 280"/>
                <p:cNvSpPr/>
                <p:nvPr/>
              </p:nvSpPr>
              <p:spPr bwMode="auto">
                <a:xfrm>
                  <a:off x="5553630" y="4310130"/>
                  <a:ext cx="196901" cy="17145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282" name="Oval 61"/>
                <p:cNvSpPr>
                  <a:spLocks noChangeAspect="1" noChangeArrowheads="1"/>
                </p:cNvSpPr>
                <p:nvPr/>
              </p:nvSpPr>
              <p:spPr bwMode="auto">
                <a:xfrm>
                  <a:off x="5607063" y="4363077"/>
                  <a:ext cx="85747" cy="82154"/>
                </a:xfrm>
                <a:prstGeom prst="ellipse">
                  <a:avLst/>
                </a:prstGeom>
                <a:solidFill>
                  <a:srgbClr val="FF0000"/>
                </a:solidFill>
                <a:ln w="9525">
                  <a:solidFill>
                    <a:schemeClr val="tx1"/>
                  </a:solidFill>
                  <a:round/>
                  <a:headEnd/>
                  <a:tailEnd/>
                </a:ln>
              </p:spPr>
              <p:txBody>
                <a:bodyPr wrap="none" rtlCol="1" anchor="ctr"/>
                <a:lstStyle/>
                <a:p>
                  <a:pPr rtl="1"/>
                  <a:endParaRPr lang="fr-FR" sz="2400">
                    <a:solidFill>
                      <a:srgbClr val="FF3399"/>
                    </a:solidFill>
                    <a:latin typeface="Arial" panose="020B0604020202020204" pitchFamily="34" charset="0"/>
                    <a:cs typeface="Arial" panose="020B0604020202020204" pitchFamily="34" charset="0"/>
                  </a:endParaRPr>
                </a:p>
              </p:txBody>
            </p:sp>
          </p:grpSp>
          <p:grpSp>
            <p:nvGrpSpPr>
              <p:cNvPr id="298" name="Group 297"/>
              <p:cNvGrpSpPr>
                <a:grpSpLocks noChangeAspect="1"/>
              </p:cNvGrpSpPr>
              <p:nvPr/>
            </p:nvGrpSpPr>
            <p:grpSpPr>
              <a:xfrm>
                <a:off x="5307397" y="2219666"/>
                <a:ext cx="322738" cy="252000"/>
                <a:chOff x="5070730" y="4005801"/>
                <a:chExt cx="783793" cy="612000"/>
              </a:xfrm>
            </p:grpSpPr>
            <p:grpSp>
              <p:nvGrpSpPr>
                <p:cNvPr id="299" name="Group 298"/>
                <p:cNvGrpSpPr/>
                <p:nvPr/>
              </p:nvGrpSpPr>
              <p:grpSpPr>
                <a:xfrm>
                  <a:off x="5070730" y="4005801"/>
                  <a:ext cx="783793" cy="612000"/>
                  <a:chOff x="6819049" y="3603443"/>
                  <a:chExt cx="783793" cy="612000"/>
                </a:xfrm>
              </p:grpSpPr>
              <p:sp>
                <p:nvSpPr>
                  <p:cNvPr id="302" name="Freeform 436"/>
                  <p:cNvSpPr>
                    <a:spLocks noChangeAspect="1"/>
                  </p:cNvSpPr>
                  <p:nvPr/>
                </p:nvSpPr>
                <p:spPr bwMode="auto">
                  <a:xfrm>
                    <a:off x="6819049" y="3603443"/>
                    <a:ext cx="783793" cy="612000"/>
                  </a:xfrm>
                  <a:custGeom>
                    <a:avLst/>
                    <a:gdLst>
                      <a:gd name="T0" fmla="*/ 488 w 688"/>
                      <a:gd name="T1" fmla="*/ 16 h 600"/>
                      <a:gd name="T2" fmla="*/ 632 w 688"/>
                      <a:gd name="T3" fmla="*/ 64 h 600"/>
                      <a:gd name="T4" fmla="*/ 680 w 688"/>
                      <a:gd name="T5" fmla="*/ 208 h 600"/>
                      <a:gd name="T6" fmla="*/ 632 w 688"/>
                      <a:gd name="T7" fmla="*/ 256 h 600"/>
                      <a:gd name="T8" fmla="*/ 632 w 688"/>
                      <a:gd name="T9" fmla="*/ 352 h 600"/>
                      <a:gd name="T10" fmla="*/ 680 w 688"/>
                      <a:gd name="T11" fmla="*/ 496 h 600"/>
                      <a:gd name="T12" fmla="*/ 584 w 688"/>
                      <a:gd name="T13" fmla="*/ 592 h 600"/>
                      <a:gd name="T14" fmla="*/ 440 w 688"/>
                      <a:gd name="T15" fmla="*/ 544 h 600"/>
                      <a:gd name="T16" fmla="*/ 344 w 688"/>
                      <a:gd name="T17" fmla="*/ 544 h 600"/>
                      <a:gd name="T18" fmla="*/ 296 w 688"/>
                      <a:gd name="T19" fmla="*/ 592 h 600"/>
                      <a:gd name="T20" fmla="*/ 152 w 688"/>
                      <a:gd name="T21" fmla="*/ 592 h 600"/>
                      <a:gd name="T22" fmla="*/ 104 w 688"/>
                      <a:gd name="T23" fmla="*/ 544 h 600"/>
                      <a:gd name="T24" fmla="*/ 152 w 688"/>
                      <a:gd name="T25" fmla="*/ 448 h 600"/>
                      <a:gd name="T26" fmla="*/ 104 w 688"/>
                      <a:gd name="T27" fmla="*/ 352 h 600"/>
                      <a:gd name="T28" fmla="*/ 56 w 688"/>
                      <a:gd name="T29" fmla="*/ 304 h 600"/>
                      <a:gd name="T30" fmla="*/ 8 w 688"/>
                      <a:gd name="T31" fmla="*/ 208 h 600"/>
                      <a:gd name="T32" fmla="*/ 104 w 688"/>
                      <a:gd name="T33" fmla="*/ 112 h 600"/>
                      <a:gd name="T34" fmla="*/ 200 w 688"/>
                      <a:gd name="T35" fmla="*/ 112 h 600"/>
                      <a:gd name="T36" fmla="*/ 248 w 688"/>
                      <a:gd name="T37" fmla="*/ 16 h 600"/>
                      <a:gd name="T38" fmla="*/ 392 w 688"/>
                      <a:gd name="T39" fmla="*/ 16 h 600"/>
                      <a:gd name="T40" fmla="*/ 488 w 688"/>
                      <a:gd name="T41" fmla="*/ 16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8" h="600">
                        <a:moveTo>
                          <a:pt x="488" y="16"/>
                        </a:moveTo>
                        <a:cubicBezTo>
                          <a:pt x="528" y="24"/>
                          <a:pt x="600" y="32"/>
                          <a:pt x="632" y="64"/>
                        </a:cubicBezTo>
                        <a:cubicBezTo>
                          <a:pt x="664" y="96"/>
                          <a:pt x="680" y="176"/>
                          <a:pt x="680" y="208"/>
                        </a:cubicBezTo>
                        <a:cubicBezTo>
                          <a:pt x="680" y="240"/>
                          <a:pt x="640" y="232"/>
                          <a:pt x="632" y="256"/>
                        </a:cubicBezTo>
                        <a:cubicBezTo>
                          <a:pt x="624" y="280"/>
                          <a:pt x="624" y="312"/>
                          <a:pt x="632" y="352"/>
                        </a:cubicBezTo>
                        <a:cubicBezTo>
                          <a:pt x="640" y="392"/>
                          <a:pt x="688" y="456"/>
                          <a:pt x="680" y="496"/>
                        </a:cubicBezTo>
                        <a:cubicBezTo>
                          <a:pt x="672" y="536"/>
                          <a:pt x="624" y="584"/>
                          <a:pt x="584" y="592"/>
                        </a:cubicBezTo>
                        <a:cubicBezTo>
                          <a:pt x="544" y="600"/>
                          <a:pt x="480" y="552"/>
                          <a:pt x="440" y="544"/>
                        </a:cubicBezTo>
                        <a:cubicBezTo>
                          <a:pt x="400" y="536"/>
                          <a:pt x="368" y="536"/>
                          <a:pt x="344" y="544"/>
                        </a:cubicBezTo>
                        <a:cubicBezTo>
                          <a:pt x="320" y="552"/>
                          <a:pt x="328" y="584"/>
                          <a:pt x="296" y="592"/>
                        </a:cubicBezTo>
                        <a:cubicBezTo>
                          <a:pt x="264" y="600"/>
                          <a:pt x="184" y="600"/>
                          <a:pt x="152" y="592"/>
                        </a:cubicBezTo>
                        <a:cubicBezTo>
                          <a:pt x="120" y="584"/>
                          <a:pt x="104" y="568"/>
                          <a:pt x="104" y="544"/>
                        </a:cubicBezTo>
                        <a:cubicBezTo>
                          <a:pt x="104" y="520"/>
                          <a:pt x="152" y="480"/>
                          <a:pt x="152" y="448"/>
                        </a:cubicBezTo>
                        <a:cubicBezTo>
                          <a:pt x="152" y="416"/>
                          <a:pt x="120" y="376"/>
                          <a:pt x="104" y="352"/>
                        </a:cubicBezTo>
                        <a:cubicBezTo>
                          <a:pt x="88" y="328"/>
                          <a:pt x="72" y="328"/>
                          <a:pt x="56" y="304"/>
                        </a:cubicBezTo>
                        <a:cubicBezTo>
                          <a:pt x="40" y="280"/>
                          <a:pt x="0" y="240"/>
                          <a:pt x="8" y="208"/>
                        </a:cubicBezTo>
                        <a:cubicBezTo>
                          <a:pt x="16" y="176"/>
                          <a:pt x="72" y="128"/>
                          <a:pt x="104" y="112"/>
                        </a:cubicBezTo>
                        <a:cubicBezTo>
                          <a:pt x="136" y="96"/>
                          <a:pt x="176" y="128"/>
                          <a:pt x="200" y="112"/>
                        </a:cubicBezTo>
                        <a:cubicBezTo>
                          <a:pt x="224" y="96"/>
                          <a:pt x="216" y="32"/>
                          <a:pt x="248" y="16"/>
                        </a:cubicBezTo>
                        <a:cubicBezTo>
                          <a:pt x="280" y="0"/>
                          <a:pt x="352" y="16"/>
                          <a:pt x="392" y="16"/>
                        </a:cubicBezTo>
                        <a:cubicBezTo>
                          <a:pt x="432" y="16"/>
                          <a:pt x="448" y="8"/>
                          <a:pt x="488" y="16"/>
                        </a:cubicBezTo>
                        <a:close/>
                      </a:path>
                    </a:pathLst>
                  </a:custGeom>
                  <a:gradFill rotWithShape="0">
                    <a:gsLst>
                      <a:gs pos="0">
                        <a:srgbClr val="FFFFFF"/>
                      </a:gs>
                      <a:gs pos="100000">
                        <a:srgbClr val="FF6666"/>
                      </a:gs>
                    </a:gsLst>
                    <a:path path="rect">
                      <a:fillToRect l="50000" t="50000" r="50000" b="50000"/>
                    </a:path>
                  </a:gradFill>
                  <a:ln w="9525">
                    <a:solidFill>
                      <a:srgbClr val="FF666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rtlCol="1" anchor="ctr"/>
                  <a:lstStyle/>
                  <a:p>
                    <a:pPr rtl="1"/>
                    <a:endParaRPr lang="en-US">
                      <a:latin typeface="Arial" panose="020B0604020202020204" pitchFamily="34" charset="0"/>
                      <a:cs typeface="Arial" panose="020B0604020202020204" pitchFamily="34" charset="0"/>
                    </a:endParaRPr>
                  </a:p>
                </p:txBody>
              </p:sp>
              <p:sp>
                <p:nvSpPr>
                  <p:cNvPr id="303" name="Oval 373"/>
                  <p:cNvSpPr>
                    <a:spLocks noChangeAspect="1" noChangeArrowheads="1"/>
                  </p:cNvSpPr>
                  <p:nvPr/>
                </p:nvSpPr>
                <p:spPr bwMode="auto">
                  <a:xfrm>
                    <a:off x="6986305" y="3663946"/>
                    <a:ext cx="394799" cy="429041"/>
                  </a:xfrm>
                  <a:custGeom>
                    <a:avLst/>
                    <a:gdLst>
                      <a:gd name="connsiteX0" fmla="*/ 0 w 566504"/>
                      <a:gd name="connsiteY0" fmla="*/ 270000 h 540000"/>
                      <a:gd name="connsiteX1" fmla="*/ 283252 w 566504"/>
                      <a:gd name="connsiteY1" fmla="*/ 0 h 540000"/>
                      <a:gd name="connsiteX2" fmla="*/ 566504 w 566504"/>
                      <a:gd name="connsiteY2" fmla="*/ 270000 h 540000"/>
                      <a:gd name="connsiteX3" fmla="*/ 283252 w 566504"/>
                      <a:gd name="connsiteY3" fmla="*/ 540000 h 540000"/>
                      <a:gd name="connsiteX4" fmla="*/ 0 w 566504"/>
                      <a:gd name="connsiteY4" fmla="*/ 270000 h 540000"/>
                      <a:gd name="connsiteX0" fmla="*/ 0 w 587702"/>
                      <a:gd name="connsiteY0" fmla="*/ 273452 h 543452"/>
                      <a:gd name="connsiteX1" fmla="*/ 283252 w 587702"/>
                      <a:gd name="connsiteY1" fmla="*/ 3452 h 543452"/>
                      <a:gd name="connsiteX2" fmla="*/ 535515 w 587702"/>
                      <a:gd name="connsiteY2" fmla="*/ 130433 h 543452"/>
                      <a:gd name="connsiteX3" fmla="*/ 566504 w 587702"/>
                      <a:gd name="connsiteY3" fmla="*/ 273452 h 543452"/>
                      <a:gd name="connsiteX4" fmla="*/ 283252 w 587702"/>
                      <a:gd name="connsiteY4" fmla="*/ 543452 h 543452"/>
                      <a:gd name="connsiteX5" fmla="*/ 0 w 587702"/>
                      <a:gd name="connsiteY5" fmla="*/ 273452 h 543452"/>
                      <a:gd name="connsiteX0" fmla="*/ 0 w 580330"/>
                      <a:gd name="connsiteY0" fmla="*/ 273452 h 557760"/>
                      <a:gd name="connsiteX1" fmla="*/ 283252 w 580330"/>
                      <a:gd name="connsiteY1" fmla="*/ 3452 h 557760"/>
                      <a:gd name="connsiteX2" fmla="*/ 535515 w 580330"/>
                      <a:gd name="connsiteY2" fmla="*/ 130433 h 557760"/>
                      <a:gd name="connsiteX3" fmla="*/ 566504 w 580330"/>
                      <a:gd name="connsiteY3" fmla="*/ 273452 h 557760"/>
                      <a:gd name="connsiteX4" fmla="*/ 383115 w 580330"/>
                      <a:gd name="connsiteY4" fmla="*/ 494500 h 557760"/>
                      <a:gd name="connsiteX5" fmla="*/ 283252 w 580330"/>
                      <a:gd name="connsiteY5" fmla="*/ 543452 h 557760"/>
                      <a:gd name="connsiteX6" fmla="*/ 0 w 580330"/>
                      <a:gd name="connsiteY6" fmla="*/ 273452 h 557760"/>
                      <a:gd name="connsiteX0" fmla="*/ 0 w 580330"/>
                      <a:gd name="connsiteY0" fmla="*/ 273452 h 543748"/>
                      <a:gd name="connsiteX1" fmla="*/ 283252 w 580330"/>
                      <a:gd name="connsiteY1" fmla="*/ 3452 h 543748"/>
                      <a:gd name="connsiteX2" fmla="*/ 535515 w 580330"/>
                      <a:gd name="connsiteY2" fmla="*/ 130433 h 543748"/>
                      <a:gd name="connsiteX3" fmla="*/ 566504 w 580330"/>
                      <a:gd name="connsiteY3" fmla="*/ 273452 h 543748"/>
                      <a:gd name="connsiteX4" fmla="*/ 298449 w 580330"/>
                      <a:gd name="connsiteY4" fmla="*/ 325167 h 543748"/>
                      <a:gd name="connsiteX5" fmla="*/ 283252 w 580330"/>
                      <a:gd name="connsiteY5" fmla="*/ 543452 h 543748"/>
                      <a:gd name="connsiteX6" fmla="*/ 0 w 580330"/>
                      <a:gd name="connsiteY6" fmla="*/ 273452 h 543748"/>
                      <a:gd name="connsiteX0" fmla="*/ 0 w 545463"/>
                      <a:gd name="connsiteY0" fmla="*/ 273452 h 543748"/>
                      <a:gd name="connsiteX1" fmla="*/ 283252 w 545463"/>
                      <a:gd name="connsiteY1" fmla="*/ 3452 h 543748"/>
                      <a:gd name="connsiteX2" fmla="*/ 535515 w 545463"/>
                      <a:gd name="connsiteY2" fmla="*/ 130433 h 543748"/>
                      <a:gd name="connsiteX3" fmla="*/ 422571 w 545463"/>
                      <a:gd name="connsiteY3" fmla="*/ 222652 h 543748"/>
                      <a:gd name="connsiteX4" fmla="*/ 298449 w 545463"/>
                      <a:gd name="connsiteY4" fmla="*/ 325167 h 543748"/>
                      <a:gd name="connsiteX5" fmla="*/ 283252 w 545463"/>
                      <a:gd name="connsiteY5" fmla="*/ 543452 h 543748"/>
                      <a:gd name="connsiteX6" fmla="*/ 0 w 545463"/>
                      <a:gd name="connsiteY6" fmla="*/ 273452 h 543748"/>
                      <a:gd name="connsiteX0" fmla="*/ 0 w 470360"/>
                      <a:gd name="connsiteY0" fmla="*/ 277584 h 547880"/>
                      <a:gd name="connsiteX1" fmla="*/ 283252 w 470360"/>
                      <a:gd name="connsiteY1" fmla="*/ 7584 h 547880"/>
                      <a:gd name="connsiteX2" fmla="*/ 450848 w 470360"/>
                      <a:gd name="connsiteY2" fmla="*/ 92232 h 547880"/>
                      <a:gd name="connsiteX3" fmla="*/ 422571 w 470360"/>
                      <a:gd name="connsiteY3" fmla="*/ 226784 h 547880"/>
                      <a:gd name="connsiteX4" fmla="*/ 298449 w 470360"/>
                      <a:gd name="connsiteY4" fmla="*/ 329299 h 547880"/>
                      <a:gd name="connsiteX5" fmla="*/ 283252 w 470360"/>
                      <a:gd name="connsiteY5" fmla="*/ 547584 h 547880"/>
                      <a:gd name="connsiteX6" fmla="*/ 0 w 470360"/>
                      <a:gd name="connsiteY6" fmla="*/ 277584 h 547880"/>
                      <a:gd name="connsiteX0" fmla="*/ 169 w 470529"/>
                      <a:gd name="connsiteY0" fmla="*/ 277584 h 581702"/>
                      <a:gd name="connsiteX1" fmla="*/ 283421 w 470529"/>
                      <a:gd name="connsiteY1" fmla="*/ 7584 h 581702"/>
                      <a:gd name="connsiteX2" fmla="*/ 451017 w 470529"/>
                      <a:gd name="connsiteY2" fmla="*/ 92232 h 581702"/>
                      <a:gd name="connsiteX3" fmla="*/ 422740 w 470529"/>
                      <a:gd name="connsiteY3" fmla="*/ 226784 h 581702"/>
                      <a:gd name="connsiteX4" fmla="*/ 298618 w 470529"/>
                      <a:gd name="connsiteY4" fmla="*/ 329299 h 581702"/>
                      <a:gd name="connsiteX5" fmla="*/ 325754 w 470529"/>
                      <a:gd name="connsiteY5" fmla="*/ 581451 h 581702"/>
                      <a:gd name="connsiteX6" fmla="*/ 169 w 470529"/>
                      <a:gd name="connsiteY6" fmla="*/ 277584 h 581702"/>
                      <a:gd name="connsiteX0" fmla="*/ 169 w 470529"/>
                      <a:gd name="connsiteY0" fmla="*/ 277584 h 582223"/>
                      <a:gd name="connsiteX1" fmla="*/ 283421 w 470529"/>
                      <a:gd name="connsiteY1" fmla="*/ 7584 h 582223"/>
                      <a:gd name="connsiteX2" fmla="*/ 451017 w 470529"/>
                      <a:gd name="connsiteY2" fmla="*/ 92232 h 582223"/>
                      <a:gd name="connsiteX3" fmla="*/ 422740 w 470529"/>
                      <a:gd name="connsiteY3" fmla="*/ 226784 h 582223"/>
                      <a:gd name="connsiteX4" fmla="*/ 349418 w 470529"/>
                      <a:gd name="connsiteY4" fmla="*/ 363166 h 582223"/>
                      <a:gd name="connsiteX5" fmla="*/ 325754 w 470529"/>
                      <a:gd name="connsiteY5" fmla="*/ 581451 h 582223"/>
                      <a:gd name="connsiteX6" fmla="*/ 169 w 470529"/>
                      <a:gd name="connsiteY6" fmla="*/ 277584 h 582223"/>
                      <a:gd name="connsiteX0" fmla="*/ 169 w 470529"/>
                      <a:gd name="connsiteY0" fmla="*/ 277584 h 581621"/>
                      <a:gd name="connsiteX1" fmla="*/ 283421 w 470529"/>
                      <a:gd name="connsiteY1" fmla="*/ 7584 h 581621"/>
                      <a:gd name="connsiteX2" fmla="*/ 451017 w 470529"/>
                      <a:gd name="connsiteY2" fmla="*/ 92232 h 581621"/>
                      <a:gd name="connsiteX3" fmla="*/ 422740 w 470529"/>
                      <a:gd name="connsiteY3" fmla="*/ 226784 h 581621"/>
                      <a:gd name="connsiteX4" fmla="*/ 298618 w 470529"/>
                      <a:gd name="connsiteY4" fmla="*/ 320832 h 581621"/>
                      <a:gd name="connsiteX5" fmla="*/ 325754 w 470529"/>
                      <a:gd name="connsiteY5" fmla="*/ 581451 h 581621"/>
                      <a:gd name="connsiteX6" fmla="*/ 169 w 470529"/>
                      <a:gd name="connsiteY6" fmla="*/ 277584 h 581621"/>
                      <a:gd name="connsiteX0" fmla="*/ 2508 w 472868"/>
                      <a:gd name="connsiteY0" fmla="*/ 277584 h 586172"/>
                      <a:gd name="connsiteX1" fmla="*/ 285760 w 472868"/>
                      <a:gd name="connsiteY1" fmla="*/ 7584 h 586172"/>
                      <a:gd name="connsiteX2" fmla="*/ 453356 w 472868"/>
                      <a:gd name="connsiteY2" fmla="*/ 92232 h 586172"/>
                      <a:gd name="connsiteX3" fmla="*/ 425079 w 472868"/>
                      <a:gd name="connsiteY3" fmla="*/ 226784 h 586172"/>
                      <a:gd name="connsiteX4" fmla="*/ 300957 w 472868"/>
                      <a:gd name="connsiteY4" fmla="*/ 320832 h 586172"/>
                      <a:gd name="connsiteX5" fmla="*/ 328093 w 472868"/>
                      <a:gd name="connsiteY5" fmla="*/ 581451 h 586172"/>
                      <a:gd name="connsiteX6" fmla="*/ 157025 w 472868"/>
                      <a:gd name="connsiteY6" fmla="*/ 473232 h 586172"/>
                      <a:gd name="connsiteX7" fmla="*/ 2508 w 472868"/>
                      <a:gd name="connsiteY7" fmla="*/ 277584 h 586172"/>
                      <a:gd name="connsiteX0" fmla="*/ 6541 w 476901"/>
                      <a:gd name="connsiteY0" fmla="*/ 277584 h 592066"/>
                      <a:gd name="connsiteX1" fmla="*/ 289793 w 476901"/>
                      <a:gd name="connsiteY1" fmla="*/ 7584 h 592066"/>
                      <a:gd name="connsiteX2" fmla="*/ 457389 w 476901"/>
                      <a:gd name="connsiteY2" fmla="*/ 92232 h 592066"/>
                      <a:gd name="connsiteX3" fmla="*/ 429112 w 476901"/>
                      <a:gd name="connsiteY3" fmla="*/ 226784 h 592066"/>
                      <a:gd name="connsiteX4" fmla="*/ 304990 w 476901"/>
                      <a:gd name="connsiteY4" fmla="*/ 320832 h 592066"/>
                      <a:gd name="connsiteX5" fmla="*/ 332126 w 476901"/>
                      <a:gd name="connsiteY5" fmla="*/ 581451 h 592066"/>
                      <a:gd name="connsiteX6" fmla="*/ 110258 w 476901"/>
                      <a:gd name="connsiteY6" fmla="*/ 515566 h 592066"/>
                      <a:gd name="connsiteX7" fmla="*/ 6541 w 476901"/>
                      <a:gd name="connsiteY7" fmla="*/ 277584 h 592066"/>
                      <a:gd name="connsiteX0" fmla="*/ 6541 w 476901"/>
                      <a:gd name="connsiteY0" fmla="*/ 277584 h 559453"/>
                      <a:gd name="connsiteX1" fmla="*/ 289793 w 476901"/>
                      <a:gd name="connsiteY1" fmla="*/ 7584 h 559453"/>
                      <a:gd name="connsiteX2" fmla="*/ 457389 w 476901"/>
                      <a:gd name="connsiteY2" fmla="*/ 92232 h 559453"/>
                      <a:gd name="connsiteX3" fmla="*/ 429112 w 476901"/>
                      <a:gd name="connsiteY3" fmla="*/ 226784 h 559453"/>
                      <a:gd name="connsiteX4" fmla="*/ 304990 w 476901"/>
                      <a:gd name="connsiteY4" fmla="*/ 320832 h 559453"/>
                      <a:gd name="connsiteX5" fmla="*/ 298259 w 476901"/>
                      <a:gd name="connsiteY5" fmla="*/ 539118 h 559453"/>
                      <a:gd name="connsiteX6" fmla="*/ 110258 w 476901"/>
                      <a:gd name="connsiteY6" fmla="*/ 515566 h 559453"/>
                      <a:gd name="connsiteX7" fmla="*/ 6541 w 476901"/>
                      <a:gd name="connsiteY7" fmla="*/ 277584 h 559453"/>
                      <a:gd name="connsiteX0" fmla="*/ 6541 w 520600"/>
                      <a:gd name="connsiteY0" fmla="*/ 275582 h 557451"/>
                      <a:gd name="connsiteX1" fmla="*/ 289793 w 520600"/>
                      <a:gd name="connsiteY1" fmla="*/ 5582 h 557451"/>
                      <a:gd name="connsiteX2" fmla="*/ 508189 w 520600"/>
                      <a:gd name="connsiteY2" fmla="*/ 107163 h 557451"/>
                      <a:gd name="connsiteX3" fmla="*/ 429112 w 520600"/>
                      <a:gd name="connsiteY3" fmla="*/ 224782 h 557451"/>
                      <a:gd name="connsiteX4" fmla="*/ 304990 w 520600"/>
                      <a:gd name="connsiteY4" fmla="*/ 318830 h 557451"/>
                      <a:gd name="connsiteX5" fmla="*/ 298259 w 520600"/>
                      <a:gd name="connsiteY5" fmla="*/ 537116 h 557451"/>
                      <a:gd name="connsiteX6" fmla="*/ 110258 w 520600"/>
                      <a:gd name="connsiteY6" fmla="*/ 513564 h 557451"/>
                      <a:gd name="connsiteX7" fmla="*/ 6541 w 520600"/>
                      <a:gd name="connsiteY7" fmla="*/ 275582 h 557451"/>
                      <a:gd name="connsiteX0" fmla="*/ 6541 w 526033"/>
                      <a:gd name="connsiteY0" fmla="*/ 275582 h 557451"/>
                      <a:gd name="connsiteX1" fmla="*/ 289793 w 526033"/>
                      <a:gd name="connsiteY1" fmla="*/ 5582 h 557451"/>
                      <a:gd name="connsiteX2" fmla="*/ 508189 w 526033"/>
                      <a:gd name="connsiteY2" fmla="*/ 107163 h 557451"/>
                      <a:gd name="connsiteX3" fmla="*/ 471446 w 526033"/>
                      <a:gd name="connsiteY3" fmla="*/ 267115 h 557451"/>
                      <a:gd name="connsiteX4" fmla="*/ 304990 w 526033"/>
                      <a:gd name="connsiteY4" fmla="*/ 318830 h 557451"/>
                      <a:gd name="connsiteX5" fmla="*/ 298259 w 526033"/>
                      <a:gd name="connsiteY5" fmla="*/ 537116 h 557451"/>
                      <a:gd name="connsiteX6" fmla="*/ 110258 w 526033"/>
                      <a:gd name="connsiteY6" fmla="*/ 513564 h 557451"/>
                      <a:gd name="connsiteX7" fmla="*/ 6541 w 526033"/>
                      <a:gd name="connsiteY7" fmla="*/ 275582 h 557451"/>
                      <a:gd name="connsiteX0" fmla="*/ 6541 w 526033"/>
                      <a:gd name="connsiteY0" fmla="*/ 275582 h 555649"/>
                      <a:gd name="connsiteX1" fmla="*/ 289793 w 526033"/>
                      <a:gd name="connsiteY1" fmla="*/ 5582 h 555649"/>
                      <a:gd name="connsiteX2" fmla="*/ 508189 w 526033"/>
                      <a:gd name="connsiteY2" fmla="*/ 107163 h 555649"/>
                      <a:gd name="connsiteX3" fmla="*/ 471446 w 526033"/>
                      <a:gd name="connsiteY3" fmla="*/ 267115 h 555649"/>
                      <a:gd name="connsiteX4" fmla="*/ 304990 w 526033"/>
                      <a:gd name="connsiteY4" fmla="*/ 344230 h 555649"/>
                      <a:gd name="connsiteX5" fmla="*/ 298259 w 526033"/>
                      <a:gd name="connsiteY5" fmla="*/ 537116 h 555649"/>
                      <a:gd name="connsiteX6" fmla="*/ 110258 w 526033"/>
                      <a:gd name="connsiteY6" fmla="*/ 513564 h 555649"/>
                      <a:gd name="connsiteX7" fmla="*/ 6541 w 526033"/>
                      <a:gd name="connsiteY7" fmla="*/ 275582 h 555649"/>
                      <a:gd name="connsiteX0" fmla="*/ 6541 w 526033"/>
                      <a:gd name="connsiteY0" fmla="*/ 275582 h 555649"/>
                      <a:gd name="connsiteX1" fmla="*/ 289793 w 526033"/>
                      <a:gd name="connsiteY1" fmla="*/ 5582 h 555649"/>
                      <a:gd name="connsiteX2" fmla="*/ 508189 w 526033"/>
                      <a:gd name="connsiteY2" fmla="*/ 107163 h 555649"/>
                      <a:gd name="connsiteX3" fmla="*/ 471446 w 526033"/>
                      <a:gd name="connsiteY3" fmla="*/ 267115 h 555649"/>
                      <a:gd name="connsiteX4" fmla="*/ 304990 w 526033"/>
                      <a:gd name="connsiteY4" fmla="*/ 344230 h 555649"/>
                      <a:gd name="connsiteX5" fmla="*/ 332125 w 526033"/>
                      <a:gd name="connsiteY5" fmla="*/ 537116 h 555649"/>
                      <a:gd name="connsiteX6" fmla="*/ 110258 w 526033"/>
                      <a:gd name="connsiteY6" fmla="*/ 513564 h 555649"/>
                      <a:gd name="connsiteX7" fmla="*/ 6541 w 526033"/>
                      <a:gd name="connsiteY7" fmla="*/ 275582 h 555649"/>
                      <a:gd name="connsiteX0" fmla="*/ 6541 w 526033"/>
                      <a:gd name="connsiteY0" fmla="*/ 275582 h 575432"/>
                      <a:gd name="connsiteX1" fmla="*/ 289793 w 526033"/>
                      <a:gd name="connsiteY1" fmla="*/ 5582 h 575432"/>
                      <a:gd name="connsiteX2" fmla="*/ 508189 w 526033"/>
                      <a:gd name="connsiteY2" fmla="*/ 107163 h 575432"/>
                      <a:gd name="connsiteX3" fmla="*/ 471446 w 526033"/>
                      <a:gd name="connsiteY3" fmla="*/ 267115 h 575432"/>
                      <a:gd name="connsiteX4" fmla="*/ 304990 w 526033"/>
                      <a:gd name="connsiteY4" fmla="*/ 344230 h 575432"/>
                      <a:gd name="connsiteX5" fmla="*/ 332125 w 526033"/>
                      <a:gd name="connsiteY5" fmla="*/ 537116 h 575432"/>
                      <a:gd name="connsiteX6" fmla="*/ 110258 w 526033"/>
                      <a:gd name="connsiteY6" fmla="*/ 547430 h 575432"/>
                      <a:gd name="connsiteX7" fmla="*/ 6541 w 526033"/>
                      <a:gd name="connsiteY7" fmla="*/ 275582 h 575432"/>
                      <a:gd name="connsiteX0" fmla="*/ 6541 w 526262"/>
                      <a:gd name="connsiteY0" fmla="*/ 275582 h 575432"/>
                      <a:gd name="connsiteX1" fmla="*/ 289793 w 526262"/>
                      <a:gd name="connsiteY1" fmla="*/ 5582 h 575432"/>
                      <a:gd name="connsiteX2" fmla="*/ 508189 w 526262"/>
                      <a:gd name="connsiteY2" fmla="*/ 107163 h 575432"/>
                      <a:gd name="connsiteX3" fmla="*/ 471446 w 526262"/>
                      <a:gd name="connsiteY3" fmla="*/ 267115 h 575432"/>
                      <a:gd name="connsiteX4" fmla="*/ 347321 w 526262"/>
                      <a:gd name="connsiteY4" fmla="*/ 320945 h 575432"/>
                      <a:gd name="connsiteX5" fmla="*/ 304990 w 526262"/>
                      <a:gd name="connsiteY5" fmla="*/ 344230 h 575432"/>
                      <a:gd name="connsiteX6" fmla="*/ 332125 w 526262"/>
                      <a:gd name="connsiteY6" fmla="*/ 537116 h 575432"/>
                      <a:gd name="connsiteX7" fmla="*/ 110258 w 526262"/>
                      <a:gd name="connsiteY7" fmla="*/ 547430 h 575432"/>
                      <a:gd name="connsiteX8" fmla="*/ 6541 w 526262"/>
                      <a:gd name="connsiteY8" fmla="*/ 275582 h 575432"/>
                      <a:gd name="connsiteX0" fmla="*/ 6541 w 526262"/>
                      <a:gd name="connsiteY0" fmla="*/ 275582 h 572054"/>
                      <a:gd name="connsiteX1" fmla="*/ 289793 w 526262"/>
                      <a:gd name="connsiteY1" fmla="*/ 5582 h 572054"/>
                      <a:gd name="connsiteX2" fmla="*/ 508189 w 526262"/>
                      <a:gd name="connsiteY2" fmla="*/ 107163 h 572054"/>
                      <a:gd name="connsiteX3" fmla="*/ 471446 w 526262"/>
                      <a:gd name="connsiteY3" fmla="*/ 267115 h 572054"/>
                      <a:gd name="connsiteX4" fmla="*/ 347321 w 526262"/>
                      <a:gd name="connsiteY4" fmla="*/ 320945 h 572054"/>
                      <a:gd name="connsiteX5" fmla="*/ 295465 w 526262"/>
                      <a:gd name="connsiteY5" fmla="*/ 420430 h 572054"/>
                      <a:gd name="connsiteX6" fmla="*/ 332125 w 526262"/>
                      <a:gd name="connsiteY6" fmla="*/ 537116 h 572054"/>
                      <a:gd name="connsiteX7" fmla="*/ 110258 w 526262"/>
                      <a:gd name="connsiteY7" fmla="*/ 547430 h 572054"/>
                      <a:gd name="connsiteX8" fmla="*/ 6541 w 526262"/>
                      <a:gd name="connsiteY8" fmla="*/ 275582 h 572054"/>
                      <a:gd name="connsiteX0" fmla="*/ 6541 w 526262"/>
                      <a:gd name="connsiteY0" fmla="*/ 275582 h 572054"/>
                      <a:gd name="connsiteX1" fmla="*/ 289793 w 526262"/>
                      <a:gd name="connsiteY1" fmla="*/ 5582 h 572054"/>
                      <a:gd name="connsiteX2" fmla="*/ 508189 w 526262"/>
                      <a:gd name="connsiteY2" fmla="*/ 107163 h 572054"/>
                      <a:gd name="connsiteX3" fmla="*/ 471446 w 526262"/>
                      <a:gd name="connsiteY3" fmla="*/ 267115 h 572054"/>
                      <a:gd name="connsiteX4" fmla="*/ 328271 w 526262"/>
                      <a:gd name="connsiteY4" fmla="*/ 352695 h 572054"/>
                      <a:gd name="connsiteX5" fmla="*/ 295465 w 526262"/>
                      <a:gd name="connsiteY5" fmla="*/ 420430 h 572054"/>
                      <a:gd name="connsiteX6" fmla="*/ 332125 w 526262"/>
                      <a:gd name="connsiteY6" fmla="*/ 537116 h 572054"/>
                      <a:gd name="connsiteX7" fmla="*/ 110258 w 526262"/>
                      <a:gd name="connsiteY7" fmla="*/ 547430 h 572054"/>
                      <a:gd name="connsiteX8" fmla="*/ 6541 w 526262"/>
                      <a:gd name="connsiteY8" fmla="*/ 275582 h 57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262" h="572054">
                        <a:moveTo>
                          <a:pt x="6541" y="275582"/>
                        </a:moveTo>
                        <a:cubicBezTo>
                          <a:pt x="36463" y="185274"/>
                          <a:pt x="206185" y="33652"/>
                          <a:pt x="289793" y="5582"/>
                        </a:cubicBezTo>
                        <a:cubicBezTo>
                          <a:pt x="373401" y="-22488"/>
                          <a:pt x="460980" y="62163"/>
                          <a:pt x="508189" y="107163"/>
                        </a:cubicBezTo>
                        <a:cubicBezTo>
                          <a:pt x="555398" y="152163"/>
                          <a:pt x="498257" y="231485"/>
                          <a:pt x="471446" y="267115"/>
                        </a:cubicBezTo>
                        <a:cubicBezTo>
                          <a:pt x="444635" y="302745"/>
                          <a:pt x="356014" y="339843"/>
                          <a:pt x="328271" y="352695"/>
                        </a:cubicBezTo>
                        <a:cubicBezTo>
                          <a:pt x="300528" y="365547"/>
                          <a:pt x="297998" y="384402"/>
                          <a:pt x="295465" y="420430"/>
                        </a:cubicBezTo>
                        <a:cubicBezTo>
                          <a:pt x="292932" y="456459"/>
                          <a:pt x="362993" y="515949"/>
                          <a:pt x="332125" y="537116"/>
                        </a:cubicBezTo>
                        <a:cubicBezTo>
                          <a:pt x="301257" y="558283"/>
                          <a:pt x="164522" y="598075"/>
                          <a:pt x="110258" y="547430"/>
                        </a:cubicBezTo>
                        <a:cubicBezTo>
                          <a:pt x="55994" y="496786"/>
                          <a:pt x="-23381" y="365890"/>
                          <a:pt x="6541" y="275582"/>
                        </a:cubicBezTo>
                        <a:close/>
                      </a:path>
                    </a:pathLst>
                  </a:custGeom>
                  <a:gradFill rotWithShape="0">
                    <a:gsLst>
                      <a:gs pos="0">
                        <a:srgbClr val="FFFFFF"/>
                      </a:gs>
                      <a:gs pos="100000">
                        <a:srgbClr val="E3306E"/>
                      </a:gs>
                    </a:gsLst>
                    <a:path path="rect">
                      <a:fillToRect l="50000" t="50000" r="50000" b="50000"/>
                    </a:path>
                  </a:gradFill>
                  <a:ln w="9525">
                    <a:solidFill>
                      <a:srgbClr val="E3306E"/>
                    </a:solidFill>
                    <a:round/>
                    <a:headEnd/>
                    <a:tailEnd/>
                  </a:ln>
                  <a:effectLst/>
                </p:spPr>
                <p:txBody>
                  <a:bodyPr wrap="none" rtlCol="1" anchor="ctr"/>
                  <a:lstStyle/>
                  <a:p>
                    <a:pPr rtl="1"/>
                    <a:endParaRPr lang="fr-FR">
                      <a:latin typeface="Arial" panose="020B0604020202020204" pitchFamily="34" charset="0"/>
                      <a:cs typeface="Arial" panose="020B0604020202020204" pitchFamily="34" charset="0"/>
                    </a:endParaRPr>
                  </a:p>
                </p:txBody>
              </p:sp>
              <p:grpSp>
                <p:nvGrpSpPr>
                  <p:cNvPr id="304" name="Group 303"/>
                  <p:cNvGrpSpPr>
                    <a:grpSpLocks noChangeAspect="1"/>
                  </p:cNvGrpSpPr>
                  <p:nvPr/>
                </p:nvGrpSpPr>
                <p:grpSpPr>
                  <a:xfrm>
                    <a:off x="7036296" y="3741052"/>
                    <a:ext cx="204457" cy="219473"/>
                    <a:chOff x="681629" y="1933458"/>
                    <a:chExt cx="204455" cy="219467"/>
                  </a:xfrm>
                </p:grpSpPr>
                <p:sp>
                  <p:nvSpPr>
                    <p:cNvPr id="305" name="Block Arc 304"/>
                    <p:cNvSpPr/>
                    <p:nvPr/>
                  </p:nvSpPr>
                  <p:spPr bwMode="auto">
                    <a:xfrm rot="18370098">
                      <a:off x="708070" y="2071725"/>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06" name="Block Arc 305"/>
                    <p:cNvSpPr/>
                    <p:nvPr/>
                  </p:nvSpPr>
                  <p:spPr bwMode="auto">
                    <a:xfrm rot="18370098" flipV="1">
                      <a:off x="730477" y="2041073"/>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07" name="Block Arc 306"/>
                    <p:cNvSpPr/>
                    <p:nvPr/>
                  </p:nvSpPr>
                  <p:spPr bwMode="auto">
                    <a:xfrm rot="18370098">
                      <a:off x="752885" y="2010421"/>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08" name="Block Arc 307"/>
                    <p:cNvSpPr/>
                    <p:nvPr/>
                  </p:nvSpPr>
                  <p:spPr bwMode="auto">
                    <a:xfrm rot="18370098">
                      <a:off x="797700" y="1949118"/>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09" name="Block Arc 308"/>
                    <p:cNvSpPr/>
                    <p:nvPr/>
                  </p:nvSpPr>
                  <p:spPr bwMode="auto">
                    <a:xfrm rot="18370098" flipV="1">
                      <a:off x="775293" y="1979770"/>
                      <a:ext cx="50625" cy="81021"/>
                    </a:xfrm>
                    <a:prstGeom prst="blockArc">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10" name="Block Arc 309"/>
                    <p:cNvSpPr/>
                    <p:nvPr/>
                  </p:nvSpPr>
                  <p:spPr bwMode="auto">
                    <a:xfrm rot="18370098" flipV="1">
                      <a:off x="719311" y="2056346"/>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11" name="Block Arc 310"/>
                    <p:cNvSpPr/>
                    <p:nvPr/>
                  </p:nvSpPr>
                  <p:spPr bwMode="auto">
                    <a:xfrm rot="18370098">
                      <a:off x="741720" y="2025694"/>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12" name="Block Arc 311"/>
                    <p:cNvSpPr/>
                    <p:nvPr/>
                  </p:nvSpPr>
                  <p:spPr bwMode="auto">
                    <a:xfrm rot="18370098" flipV="1">
                      <a:off x="764128" y="1995043"/>
                      <a:ext cx="50625" cy="81021"/>
                    </a:xfrm>
                    <a:prstGeom prst="blockArc">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13" name="Block Arc 312"/>
                    <p:cNvSpPr/>
                    <p:nvPr/>
                  </p:nvSpPr>
                  <p:spPr bwMode="auto">
                    <a:xfrm rot="18370098">
                      <a:off x="786535" y="1964391"/>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14" name="Block Arc 313"/>
                    <p:cNvSpPr/>
                    <p:nvPr/>
                  </p:nvSpPr>
                  <p:spPr bwMode="auto">
                    <a:xfrm rot="18370098">
                      <a:off x="696827" y="2087102"/>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15" name="Block Arc 314"/>
                    <p:cNvSpPr/>
                    <p:nvPr/>
                  </p:nvSpPr>
                  <p:spPr bwMode="auto">
                    <a:xfrm rot="18370098" flipV="1">
                      <a:off x="809019" y="1933634"/>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16" name="Block Arc 315"/>
                    <p:cNvSpPr/>
                    <p:nvPr/>
                  </p:nvSpPr>
                  <p:spPr bwMode="auto">
                    <a:xfrm rot="18370098" flipV="1">
                      <a:off x="820261" y="1918260"/>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grpSp>
            </p:grpSp>
            <p:sp>
              <p:nvSpPr>
                <p:cNvPr id="300" name="Oval 299"/>
                <p:cNvSpPr/>
                <p:nvPr/>
              </p:nvSpPr>
              <p:spPr bwMode="auto">
                <a:xfrm>
                  <a:off x="5553630" y="4310130"/>
                  <a:ext cx="196901" cy="17145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01" name="Oval 61"/>
                <p:cNvSpPr>
                  <a:spLocks noChangeAspect="1" noChangeArrowheads="1"/>
                </p:cNvSpPr>
                <p:nvPr/>
              </p:nvSpPr>
              <p:spPr bwMode="auto">
                <a:xfrm>
                  <a:off x="5607063" y="4363077"/>
                  <a:ext cx="85747" cy="82154"/>
                </a:xfrm>
                <a:prstGeom prst="ellipse">
                  <a:avLst/>
                </a:prstGeom>
                <a:solidFill>
                  <a:srgbClr val="FF0000"/>
                </a:solidFill>
                <a:ln w="9525">
                  <a:solidFill>
                    <a:schemeClr val="tx1"/>
                  </a:solidFill>
                  <a:round/>
                  <a:headEnd/>
                  <a:tailEnd/>
                </a:ln>
              </p:spPr>
              <p:txBody>
                <a:bodyPr wrap="none" rtlCol="1" anchor="ctr"/>
                <a:lstStyle/>
                <a:p>
                  <a:pPr rtl="1"/>
                  <a:endParaRPr lang="fr-FR" sz="2400">
                    <a:solidFill>
                      <a:srgbClr val="FF3399"/>
                    </a:solidFill>
                    <a:latin typeface="Arial" panose="020B0604020202020204" pitchFamily="34" charset="0"/>
                    <a:cs typeface="Arial" panose="020B0604020202020204" pitchFamily="34" charset="0"/>
                  </a:endParaRPr>
                </a:p>
              </p:txBody>
            </p:sp>
          </p:grpSp>
          <p:grpSp>
            <p:nvGrpSpPr>
              <p:cNvPr id="317" name="Group 316"/>
              <p:cNvGrpSpPr>
                <a:grpSpLocks noChangeAspect="1"/>
              </p:cNvGrpSpPr>
              <p:nvPr/>
            </p:nvGrpSpPr>
            <p:grpSpPr>
              <a:xfrm>
                <a:off x="5075003" y="2492111"/>
                <a:ext cx="322738" cy="252000"/>
                <a:chOff x="5070730" y="4005801"/>
                <a:chExt cx="783793" cy="612000"/>
              </a:xfrm>
            </p:grpSpPr>
            <p:grpSp>
              <p:nvGrpSpPr>
                <p:cNvPr id="318" name="Group 317"/>
                <p:cNvGrpSpPr/>
                <p:nvPr/>
              </p:nvGrpSpPr>
              <p:grpSpPr>
                <a:xfrm>
                  <a:off x="5070730" y="4005801"/>
                  <a:ext cx="783793" cy="612000"/>
                  <a:chOff x="6819049" y="3603443"/>
                  <a:chExt cx="783793" cy="612000"/>
                </a:xfrm>
              </p:grpSpPr>
              <p:sp>
                <p:nvSpPr>
                  <p:cNvPr id="321" name="Freeform 436"/>
                  <p:cNvSpPr>
                    <a:spLocks noChangeAspect="1"/>
                  </p:cNvSpPr>
                  <p:nvPr/>
                </p:nvSpPr>
                <p:spPr bwMode="auto">
                  <a:xfrm>
                    <a:off x="6819049" y="3603443"/>
                    <a:ext cx="783793" cy="612000"/>
                  </a:xfrm>
                  <a:custGeom>
                    <a:avLst/>
                    <a:gdLst>
                      <a:gd name="T0" fmla="*/ 488 w 688"/>
                      <a:gd name="T1" fmla="*/ 16 h 600"/>
                      <a:gd name="T2" fmla="*/ 632 w 688"/>
                      <a:gd name="T3" fmla="*/ 64 h 600"/>
                      <a:gd name="T4" fmla="*/ 680 w 688"/>
                      <a:gd name="T5" fmla="*/ 208 h 600"/>
                      <a:gd name="T6" fmla="*/ 632 w 688"/>
                      <a:gd name="T7" fmla="*/ 256 h 600"/>
                      <a:gd name="T8" fmla="*/ 632 w 688"/>
                      <a:gd name="T9" fmla="*/ 352 h 600"/>
                      <a:gd name="T10" fmla="*/ 680 w 688"/>
                      <a:gd name="T11" fmla="*/ 496 h 600"/>
                      <a:gd name="T12" fmla="*/ 584 w 688"/>
                      <a:gd name="T13" fmla="*/ 592 h 600"/>
                      <a:gd name="T14" fmla="*/ 440 w 688"/>
                      <a:gd name="T15" fmla="*/ 544 h 600"/>
                      <a:gd name="T16" fmla="*/ 344 w 688"/>
                      <a:gd name="T17" fmla="*/ 544 h 600"/>
                      <a:gd name="T18" fmla="*/ 296 w 688"/>
                      <a:gd name="T19" fmla="*/ 592 h 600"/>
                      <a:gd name="T20" fmla="*/ 152 w 688"/>
                      <a:gd name="T21" fmla="*/ 592 h 600"/>
                      <a:gd name="T22" fmla="*/ 104 w 688"/>
                      <a:gd name="T23" fmla="*/ 544 h 600"/>
                      <a:gd name="T24" fmla="*/ 152 w 688"/>
                      <a:gd name="T25" fmla="*/ 448 h 600"/>
                      <a:gd name="T26" fmla="*/ 104 w 688"/>
                      <a:gd name="T27" fmla="*/ 352 h 600"/>
                      <a:gd name="T28" fmla="*/ 56 w 688"/>
                      <a:gd name="T29" fmla="*/ 304 h 600"/>
                      <a:gd name="T30" fmla="*/ 8 w 688"/>
                      <a:gd name="T31" fmla="*/ 208 h 600"/>
                      <a:gd name="T32" fmla="*/ 104 w 688"/>
                      <a:gd name="T33" fmla="*/ 112 h 600"/>
                      <a:gd name="T34" fmla="*/ 200 w 688"/>
                      <a:gd name="T35" fmla="*/ 112 h 600"/>
                      <a:gd name="T36" fmla="*/ 248 w 688"/>
                      <a:gd name="T37" fmla="*/ 16 h 600"/>
                      <a:gd name="T38" fmla="*/ 392 w 688"/>
                      <a:gd name="T39" fmla="*/ 16 h 600"/>
                      <a:gd name="T40" fmla="*/ 488 w 688"/>
                      <a:gd name="T41" fmla="*/ 16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8" h="600">
                        <a:moveTo>
                          <a:pt x="488" y="16"/>
                        </a:moveTo>
                        <a:cubicBezTo>
                          <a:pt x="528" y="24"/>
                          <a:pt x="600" y="32"/>
                          <a:pt x="632" y="64"/>
                        </a:cubicBezTo>
                        <a:cubicBezTo>
                          <a:pt x="664" y="96"/>
                          <a:pt x="680" y="176"/>
                          <a:pt x="680" y="208"/>
                        </a:cubicBezTo>
                        <a:cubicBezTo>
                          <a:pt x="680" y="240"/>
                          <a:pt x="640" y="232"/>
                          <a:pt x="632" y="256"/>
                        </a:cubicBezTo>
                        <a:cubicBezTo>
                          <a:pt x="624" y="280"/>
                          <a:pt x="624" y="312"/>
                          <a:pt x="632" y="352"/>
                        </a:cubicBezTo>
                        <a:cubicBezTo>
                          <a:pt x="640" y="392"/>
                          <a:pt x="688" y="456"/>
                          <a:pt x="680" y="496"/>
                        </a:cubicBezTo>
                        <a:cubicBezTo>
                          <a:pt x="672" y="536"/>
                          <a:pt x="624" y="584"/>
                          <a:pt x="584" y="592"/>
                        </a:cubicBezTo>
                        <a:cubicBezTo>
                          <a:pt x="544" y="600"/>
                          <a:pt x="480" y="552"/>
                          <a:pt x="440" y="544"/>
                        </a:cubicBezTo>
                        <a:cubicBezTo>
                          <a:pt x="400" y="536"/>
                          <a:pt x="368" y="536"/>
                          <a:pt x="344" y="544"/>
                        </a:cubicBezTo>
                        <a:cubicBezTo>
                          <a:pt x="320" y="552"/>
                          <a:pt x="328" y="584"/>
                          <a:pt x="296" y="592"/>
                        </a:cubicBezTo>
                        <a:cubicBezTo>
                          <a:pt x="264" y="600"/>
                          <a:pt x="184" y="600"/>
                          <a:pt x="152" y="592"/>
                        </a:cubicBezTo>
                        <a:cubicBezTo>
                          <a:pt x="120" y="584"/>
                          <a:pt x="104" y="568"/>
                          <a:pt x="104" y="544"/>
                        </a:cubicBezTo>
                        <a:cubicBezTo>
                          <a:pt x="104" y="520"/>
                          <a:pt x="152" y="480"/>
                          <a:pt x="152" y="448"/>
                        </a:cubicBezTo>
                        <a:cubicBezTo>
                          <a:pt x="152" y="416"/>
                          <a:pt x="120" y="376"/>
                          <a:pt x="104" y="352"/>
                        </a:cubicBezTo>
                        <a:cubicBezTo>
                          <a:pt x="88" y="328"/>
                          <a:pt x="72" y="328"/>
                          <a:pt x="56" y="304"/>
                        </a:cubicBezTo>
                        <a:cubicBezTo>
                          <a:pt x="40" y="280"/>
                          <a:pt x="0" y="240"/>
                          <a:pt x="8" y="208"/>
                        </a:cubicBezTo>
                        <a:cubicBezTo>
                          <a:pt x="16" y="176"/>
                          <a:pt x="72" y="128"/>
                          <a:pt x="104" y="112"/>
                        </a:cubicBezTo>
                        <a:cubicBezTo>
                          <a:pt x="136" y="96"/>
                          <a:pt x="176" y="128"/>
                          <a:pt x="200" y="112"/>
                        </a:cubicBezTo>
                        <a:cubicBezTo>
                          <a:pt x="224" y="96"/>
                          <a:pt x="216" y="32"/>
                          <a:pt x="248" y="16"/>
                        </a:cubicBezTo>
                        <a:cubicBezTo>
                          <a:pt x="280" y="0"/>
                          <a:pt x="352" y="16"/>
                          <a:pt x="392" y="16"/>
                        </a:cubicBezTo>
                        <a:cubicBezTo>
                          <a:pt x="432" y="16"/>
                          <a:pt x="448" y="8"/>
                          <a:pt x="488" y="16"/>
                        </a:cubicBezTo>
                        <a:close/>
                      </a:path>
                    </a:pathLst>
                  </a:custGeom>
                  <a:gradFill rotWithShape="0">
                    <a:gsLst>
                      <a:gs pos="0">
                        <a:srgbClr val="FFFFFF"/>
                      </a:gs>
                      <a:gs pos="100000">
                        <a:srgbClr val="FF6666"/>
                      </a:gs>
                    </a:gsLst>
                    <a:path path="rect">
                      <a:fillToRect l="50000" t="50000" r="50000" b="50000"/>
                    </a:path>
                  </a:gradFill>
                  <a:ln w="9525">
                    <a:solidFill>
                      <a:srgbClr val="FF666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rtlCol="1" anchor="ctr"/>
                  <a:lstStyle/>
                  <a:p>
                    <a:pPr rtl="1"/>
                    <a:endParaRPr lang="en-US">
                      <a:latin typeface="Arial" panose="020B0604020202020204" pitchFamily="34" charset="0"/>
                      <a:cs typeface="Arial" panose="020B0604020202020204" pitchFamily="34" charset="0"/>
                    </a:endParaRPr>
                  </a:p>
                </p:txBody>
              </p:sp>
              <p:sp>
                <p:nvSpPr>
                  <p:cNvPr id="322" name="Oval 373"/>
                  <p:cNvSpPr>
                    <a:spLocks noChangeAspect="1" noChangeArrowheads="1"/>
                  </p:cNvSpPr>
                  <p:nvPr/>
                </p:nvSpPr>
                <p:spPr bwMode="auto">
                  <a:xfrm>
                    <a:off x="6986305" y="3663946"/>
                    <a:ext cx="394799" cy="429041"/>
                  </a:xfrm>
                  <a:custGeom>
                    <a:avLst/>
                    <a:gdLst>
                      <a:gd name="connsiteX0" fmla="*/ 0 w 566504"/>
                      <a:gd name="connsiteY0" fmla="*/ 270000 h 540000"/>
                      <a:gd name="connsiteX1" fmla="*/ 283252 w 566504"/>
                      <a:gd name="connsiteY1" fmla="*/ 0 h 540000"/>
                      <a:gd name="connsiteX2" fmla="*/ 566504 w 566504"/>
                      <a:gd name="connsiteY2" fmla="*/ 270000 h 540000"/>
                      <a:gd name="connsiteX3" fmla="*/ 283252 w 566504"/>
                      <a:gd name="connsiteY3" fmla="*/ 540000 h 540000"/>
                      <a:gd name="connsiteX4" fmla="*/ 0 w 566504"/>
                      <a:gd name="connsiteY4" fmla="*/ 270000 h 540000"/>
                      <a:gd name="connsiteX0" fmla="*/ 0 w 587702"/>
                      <a:gd name="connsiteY0" fmla="*/ 273452 h 543452"/>
                      <a:gd name="connsiteX1" fmla="*/ 283252 w 587702"/>
                      <a:gd name="connsiteY1" fmla="*/ 3452 h 543452"/>
                      <a:gd name="connsiteX2" fmla="*/ 535515 w 587702"/>
                      <a:gd name="connsiteY2" fmla="*/ 130433 h 543452"/>
                      <a:gd name="connsiteX3" fmla="*/ 566504 w 587702"/>
                      <a:gd name="connsiteY3" fmla="*/ 273452 h 543452"/>
                      <a:gd name="connsiteX4" fmla="*/ 283252 w 587702"/>
                      <a:gd name="connsiteY4" fmla="*/ 543452 h 543452"/>
                      <a:gd name="connsiteX5" fmla="*/ 0 w 587702"/>
                      <a:gd name="connsiteY5" fmla="*/ 273452 h 543452"/>
                      <a:gd name="connsiteX0" fmla="*/ 0 w 580330"/>
                      <a:gd name="connsiteY0" fmla="*/ 273452 h 557760"/>
                      <a:gd name="connsiteX1" fmla="*/ 283252 w 580330"/>
                      <a:gd name="connsiteY1" fmla="*/ 3452 h 557760"/>
                      <a:gd name="connsiteX2" fmla="*/ 535515 w 580330"/>
                      <a:gd name="connsiteY2" fmla="*/ 130433 h 557760"/>
                      <a:gd name="connsiteX3" fmla="*/ 566504 w 580330"/>
                      <a:gd name="connsiteY3" fmla="*/ 273452 h 557760"/>
                      <a:gd name="connsiteX4" fmla="*/ 383115 w 580330"/>
                      <a:gd name="connsiteY4" fmla="*/ 494500 h 557760"/>
                      <a:gd name="connsiteX5" fmla="*/ 283252 w 580330"/>
                      <a:gd name="connsiteY5" fmla="*/ 543452 h 557760"/>
                      <a:gd name="connsiteX6" fmla="*/ 0 w 580330"/>
                      <a:gd name="connsiteY6" fmla="*/ 273452 h 557760"/>
                      <a:gd name="connsiteX0" fmla="*/ 0 w 580330"/>
                      <a:gd name="connsiteY0" fmla="*/ 273452 h 543748"/>
                      <a:gd name="connsiteX1" fmla="*/ 283252 w 580330"/>
                      <a:gd name="connsiteY1" fmla="*/ 3452 h 543748"/>
                      <a:gd name="connsiteX2" fmla="*/ 535515 w 580330"/>
                      <a:gd name="connsiteY2" fmla="*/ 130433 h 543748"/>
                      <a:gd name="connsiteX3" fmla="*/ 566504 w 580330"/>
                      <a:gd name="connsiteY3" fmla="*/ 273452 h 543748"/>
                      <a:gd name="connsiteX4" fmla="*/ 298449 w 580330"/>
                      <a:gd name="connsiteY4" fmla="*/ 325167 h 543748"/>
                      <a:gd name="connsiteX5" fmla="*/ 283252 w 580330"/>
                      <a:gd name="connsiteY5" fmla="*/ 543452 h 543748"/>
                      <a:gd name="connsiteX6" fmla="*/ 0 w 580330"/>
                      <a:gd name="connsiteY6" fmla="*/ 273452 h 543748"/>
                      <a:gd name="connsiteX0" fmla="*/ 0 w 545463"/>
                      <a:gd name="connsiteY0" fmla="*/ 273452 h 543748"/>
                      <a:gd name="connsiteX1" fmla="*/ 283252 w 545463"/>
                      <a:gd name="connsiteY1" fmla="*/ 3452 h 543748"/>
                      <a:gd name="connsiteX2" fmla="*/ 535515 w 545463"/>
                      <a:gd name="connsiteY2" fmla="*/ 130433 h 543748"/>
                      <a:gd name="connsiteX3" fmla="*/ 422571 w 545463"/>
                      <a:gd name="connsiteY3" fmla="*/ 222652 h 543748"/>
                      <a:gd name="connsiteX4" fmla="*/ 298449 w 545463"/>
                      <a:gd name="connsiteY4" fmla="*/ 325167 h 543748"/>
                      <a:gd name="connsiteX5" fmla="*/ 283252 w 545463"/>
                      <a:gd name="connsiteY5" fmla="*/ 543452 h 543748"/>
                      <a:gd name="connsiteX6" fmla="*/ 0 w 545463"/>
                      <a:gd name="connsiteY6" fmla="*/ 273452 h 543748"/>
                      <a:gd name="connsiteX0" fmla="*/ 0 w 470360"/>
                      <a:gd name="connsiteY0" fmla="*/ 277584 h 547880"/>
                      <a:gd name="connsiteX1" fmla="*/ 283252 w 470360"/>
                      <a:gd name="connsiteY1" fmla="*/ 7584 h 547880"/>
                      <a:gd name="connsiteX2" fmla="*/ 450848 w 470360"/>
                      <a:gd name="connsiteY2" fmla="*/ 92232 h 547880"/>
                      <a:gd name="connsiteX3" fmla="*/ 422571 w 470360"/>
                      <a:gd name="connsiteY3" fmla="*/ 226784 h 547880"/>
                      <a:gd name="connsiteX4" fmla="*/ 298449 w 470360"/>
                      <a:gd name="connsiteY4" fmla="*/ 329299 h 547880"/>
                      <a:gd name="connsiteX5" fmla="*/ 283252 w 470360"/>
                      <a:gd name="connsiteY5" fmla="*/ 547584 h 547880"/>
                      <a:gd name="connsiteX6" fmla="*/ 0 w 470360"/>
                      <a:gd name="connsiteY6" fmla="*/ 277584 h 547880"/>
                      <a:gd name="connsiteX0" fmla="*/ 169 w 470529"/>
                      <a:gd name="connsiteY0" fmla="*/ 277584 h 581702"/>
                      <a:gd name="connsiteX1" fmla="*/ 283421 w 470529"/>
                      <a:gd name="connsiteY1" fmla="*/ 7584 h 581702"/>
                      <a:gd name="connsiteX2" fmla="*/ 451017 w 470529"/>
                      <a:gd name="connsiteY2" fmla="*/ 92232 h 581702"/>
                      <a:gd name="connsiteX3" fmla="*/ 422740 w 470529"/>
                      <a:gd name="connsiteY3" fmla="*/ 226784 h 581702"/>
                      <a:gd name="connsiteX4" fmla="*/ 298618 w 470529"/>
                      <a:gd name="connsiteY4" fmla="*/ 329299 h 581702"/>
                      <a:gd name="connsiteX5" fmla="*/ 325754 w 470529"/>
                      <a:gd name="connsiteY5" fmla="*/ 581451 h 581702"/>
                      <a:gd name="connsiteX6" fmla="*/ 169 w 470529"/>
                      <a:gd name="connsiteY6" fmla="*/ 277584 h 581702"/>
                      <a:gd name="connsiteX0" fmla="*/ 169 w 470529"/>
                      <a:gd name="connsiteY0" fmla="*/ 277584 h 582223"/>
                      <a:gd name="connsiteX1" fmla="*/ 283421 w 470529"/>
                      <a:gd name="connsiteY1" fmla="*/ 7584 h 582223"/>
                      <a:gd name="connsiteX2" fmla="*/ 451017 w 470529"/>
                      <a:gd name="connsiteY2" fmla="*/ 92232 h 582223"/>
                      <a:gd name="connsiteX3" fmla="*/ 422740 w 470529"/>
                      <a:gd name="connsiteY3" fmla="*/ 226784 h 582223"/>
                      <a:gd name="connsiteX4" fmla="*/ 349418 w 470529"/>
                      <a:gd name="connsiteY4" fmla="*/ 363166 h 582223"/>
                      <a:gd name="connsiteX5" fmla="*/ 325754 w 470529"/>
                      <a:gd name="connsiteY5" fmla="*/ 581451 h 582223"/>
                      <a:gd name="connsiteX6" fmla="*/ 169 w 470529"/>
                      <a:gd name="connsiteY6" fmla="*/ 277584 h 582223"/>
                      <a:gd name="connsiteX0" fmla="*/ 169 w 470529"/>
                      <a:gd name="connsiteY0" fmla="*/ 277584 h 581621"/>
                      <a:gd name="connsiteX1" fmla="*/ 283421 w 470529"/>
                      <a:gd name="connsiteY1" fmla="*/ 7584 h 581621"/>
                      <a:gd name="connsiteX2" fmla="*/ 451017 w 470529"/>
                      <a:gd name="connsiteY2" fmla="*/ 92232 h 581621"/>
                      <a:gd name="connsiteX3" fmla="*/ 422740 w 470529"/>
                      <a:gd name="connsiteY3" fmla="*/ 226784 h 581621"/>
                      <a:gd name="connsiteX4" fmla="*/ 298618 w 470529"/>
                      <a:gd name="connsiteY4" fmla="*/ 320832 h 581621"/>
                      <a:gd name="connsiteX5" fmla="*/ 325754 w 470529"/>
                      <a:gd name="connsiteY5" fmla="*/ 581451 h 581621"/>
                      <a:gd name="connsiteX6" fmla="*/ 169 w 470529"/>
                      <a:gd name="connsiteY6" fmla="*/ 277584 h 581621"/>
                      <a:gd name="connsiteX0" fmla="*/ 2508 w 472868"/>
                      <a:gd name="connsiteY0" fmla="*/ 277584 h 586172"/>
                      <a:gd name="connsiteX1" fmla="*/ 285760 w 472868"/>
                      <a:gd name="connsiteY1" fmla="*/ 7584 h 586172"/>
                      <a:gd name="connsiteX2" fmla="*/ 453356 w 472868"/>
                      <a:gd name="connsiteY2" fmla="*/ 92232 h 586172"/>
                      <a:gd name="connsiteX3" fmla="*/ 425079 w 472868"/>
                      <a:gd name="connsiteY3" fmla="*/ 226784 h 586172"/>
                      <a:gd name="connsiteX4" fmla="*/ 300957 w 472868"/>
                      <a:gd name="connsiteY4" fmla="*/ 320832 h 586172"/>
                      <a:gd name="connsiteX5" fmla="*/ 328093 w 472868"/>
                      <a:gd name="connsiteY5" fmla="*/ 581451 h 586172"/>
                      <a:gd name="connsiteX6" fmla="*/ 157025 w 472868"/>
                      <a:gd name="connsiteY6" fmla="*/ 473232 h 586172"/>
                      <a:gd name="connsiteX7" fmla="*/ 2508 w 472868"/>
                      <a:gd name="connsiteY7" fmla="*/ 277584 h 586172"/>
                      <a:gd name="connsiteX0" fmla="*/ 6541 w 476901"/>
                      <a:gd name="connsiteY0" fmla="*/ 277584 h 592066"/>
                      <a:gd name="connsiteX1" fmla="*/ 289793 w 476901"/>
                      <a:gd name="connsiteY1" fmla="*/ 7584 h 592066"/>
                      <a:gd name="connsiteX2" fmla="*/ 457389 w 476901"/>
                      <a:gd name="connsiteY2" fmla="*/ 92232 h 592066"/>
                      <a:gd name="connsiteX3" fmla="*/ 429112 w 476901"/>
                      <a:gd name="connsiteY3" fmla="*/ 226784 h 592066"/>
                      <a:gd name="connsiteX4" fmla="*/ 304990 w 476901"/>
                      <a:gd name="connsiteY4" fmla="*/ 320832 h 592066"/>
                      <a:gd name="connsiteX5" fmla="*/ 332126 w 476901"/>
                      <a:gd name="connsiteY5" fmla="*/ 581451 h 592066"/>
                      <a:gd name="connsiteX6" fmla="*/ 110258 w 476901"/>
                      <a:gd name="connsiteY6" fmla="*/ 515566 h 592066"/>
                      <a:gd name="connsiteX7" fmla="*/ 6541 w 476901"/>
                      <a:gd name="connsiteY7" fmla="*/ 277584 h 592066"/>
                      <a:gd name="connsiteX0" fmla="*/ 6541 w 476901"/>
                      <a:gd name="connsiteY0" fmla="*/ 277584 h 559453"/>
                      <a:gd name="connsiteX1" fmla="*/ 289793 w 476901"/>
                      <a:gd name="connsiteY1" fmla="*/ 7584 h 559453"/>
                      <a:gd name="connsiteX2" fmla="*/ 457389 w 476901"/>
                      <a:gd name="connsiteY2" fmla="*/ 92232 h 559453"/>
                      <a:gd name="connsiteX3" fmla="*/ 429112 w 476901"/>
                      <a:gd name="connsiteY3" fmla="*/ 226784 h 559453"/>
                      <a:gd name="connsiteX4" fmla="*/ 304990 w 476901"/>
                      <a:gd name="connsiteY4" fmla="*/ 320832 h 559453"/>
                      <a:gd name="connsiteX5" fmla="*/ 298259 w 476901"/>
                      <a:gd name="connsiteY5" fmla="*/ 539118 h 559453"/>
                      <a:gd name="connsiteX6" fmla="*/ 110258 w 476901"/>
                      <a:gd name="connsiteY6" fmla="*/ 515566 h 559453"/>
                      <a:gd name="connsiteX7" fmla="*/ 6541 w 476901"/>
                      <a:gd name="connsiteY7" fmla="*/ 277584 h 559453"/>
                      <a:gd name="connsiteX0" fmla="*/ 6541 w 520600"/>
                      <a:gd name="connsiteY0" fmla="*/ 275582 h 557451"/>
                      <a:gd name="connsiteX1" fmla="*/ 289793 w 520600"/>
                      <a:gd name="connsiteY1" fmla="*/ 5582 h 557451"/>
                      <a:gd name="connsiteX2" fmla="*/ 508189 w 520600"/>
                      <a:gd name="connsiteY2" fmla="*/ 107163 h 557451"/>
                      <a:gd name="connsiteX3" fmla="*/ 429112 w 520600"/>
                      <a:gd name="connsiteY3" fmla="*/ 224782 h 557451"/>
                      <a:gd name="connsiteX4" fmla="*/ 304990 w 520600"/>
                      <a:gd name="connsiteY4" fmla="*/ 318830 h 557451"/>
                      <a:gd name="connsiteX5" fmla="*/ 298259 w 520600"/>
                      <a:gd name="connsiteY5" fmla="*/ 537116 h 557451"/>
                      <a:gd name="connsiteX6" fmla="*/ 110258 w 520600"/>
                      <a:gd name="connsiteY6" fmla="*/ 513564 h 557451"/>
                      <a:gd name="connsiteX7" fmla="*/ 6541 w 520600"/>
                      <a:gd name="connsiteY7" fmla="*/ 275582 h 557451"/>
                      <a:gd name="connsiteX0" fmla="*/ 6541 w 526033"/>
                      <a:gd name="connsiteY0" fmla="*/ 275582 h 557451"/>
                      <a:gd name="connsiteX1" fmla="*/ 289793 w 526033"/>
                      <a:gd name="connsiteY1" fmla="*/ 5582 h 557451"/>
                      <a:gd name="connsiteX2" fmla="*/ 508189 w 526033"/>
                      <a:gd name="connsiteY2" fmla="*/ 107163 h 557451"/>
                      <a:gd name="connsiteX3" fmla="*/ 471446 w 526033"/>
                      <a:gd name="connsiteY3" fmla="*/ 267115 h 557451"/>
                      <a:gd name="connsiteX4" fmla="*/ 304990 w 526033"/>
                      <a:gd name="connsiteY4" fmla="*/ 318830 h 557451"/>
                      <a:gd name="connsiteX5" fmla="*/ 298259 w 526033"/>
                      <a:gd name="connsiteY5" fmla="*/ 537116 h 557451"/>
                      <a:gd name="connsiteX6" fmla="*/ 110258 w 526033"/>
                      <a:gd name="connsiteY6" fmla="*/ 513564 h 557451"/>
                      <a:gd name="connsiteX7" fmla="*/ 6541 w 526033"/>
                      <a:gd name="connsiteY7" fmla="*/ 275582 h 557451"/>
                      <a:gd name="connsiteX0" fmla="*/ 6541 w 526033"/>
                      <a:gd name="connsiteY0" fmla="*/ 275582 h 555649"/>
                      <a:gd name="connsiteX1" fmla="*/ 289793 w 526033"/>
                      <a:gd name="connsiteY1" fmla="*/ 5582 h 555649"/>
                      <a:gd name="connsiteX2" fmla="*/ 508189 w 526033"/>
                      <a:gd name="connsiteY2" fmla="*/ 107163 h 555649"/>
                      <a:gd name="connsiteX3" fmla="*/ 471446 w 526033"/>
                      <a:gd name="connsiteY3" fmla="*/ 267115 h 555649"/>
                      <a:gd name="connsiteX4" fmla="*/ 304990 w 526033"/>
                      <a:gd name="connsiteY4" fmla="*/ 344230 h 555649"/>
                      <a:gd name="connsiteX5" fmla="*/ 298259 w 526033"/>
                      <a:gd name="connsiteY5" fmla="*/ 537116 h 555649"/>
                      <a:gd name="connsiteX6" fmla="*/ 110258 w 526033"/>
                      <a:gd name="connsiteY6" fmla="*/ 513564 h 555649"/>
                      <a:gd name="connsiteX7" fmla="*/ 6541 w 526033"/>
                      <a:gd name="connsiteY7" fmla="*/ 275582 h 555649"/>
                      <a:gd name="connsiteX0" fmla="*/ 6541 w 526033"/>
                      <a:gd name="connsiteY0" fmla="*/ 275582 h 555649"/>
                      <a:gd name="connsiteX1" fmla="*/ 289793 w 526033"/>
                      <a:gd name="connsiteY1" fmla="*/ 5582 h 555649"/>
                      <a:gd name="connsiteX2" fmla="*/ 508189 w 526033"/>
                      <a:gd name="connsiteY2" fmla="*/ 107163 h 555649"/>
                      <a:gd name="connsiteX3" fmla="*/ 471446 w 526033"/>
                      <a:gd name="connsiteY3" fmla="*/ 267115 h 555649"/>
                      <a:gd name="connsiteX4" fmla="*/ 304990 w 526033"/>
                      <a:gd name="connsiteY4" fmla="*/ 344230 h 555649"/>
                      <a:gd name="connsiteX5" fmla="*/ 332125 w 526033"/>
                      <a:gd name="connsiteY5" fmla="*/ 537116 h 555649"/>
                      <a:gd name="connsiteX6" fmla="*/ 110258 w 526033"/>
                      <a:gd name="connsiteY6" fmla="*/ 513564 h 555649"/>
                      <a:gd name="connsiteX7" fmla="*/ 6541 w 526033"/>
                      <a:gd name="connsiteY7" fmla="*/ 275582 h 555649"/>
                      <a:gd name="connsiteX0" fmla="*/ 6541 w 526033"/>
                      <a:gd name="connsiteY0" fmla="*/ 275582 h 575432"/>
                      <a:gd name="connsiteX1" fmla="*/ 289793 w 526033"/>
                      <a:gd name="connsiteY1" fmla="*/ 5582 h 575432"/>
                      <a:gd name="connsiteX2" fmla="*/ 508189 w 526033"/>
                      <a:gd name="connsiteY2" fmla="*/ 107163 h 575432"/>
                      <a:gd name="connsiteX3" fmla="*/ 471446 w 526033"/>
                      <a:gd name="connsiteY3" fmla="*/ 267115 h 575432"/>
                      <a:gd name="connsiteX4" fmla="*/ 304990 w 526033"/>
                      <a:gd name="connsiteY4" fmla="*/ 344230 h 575432"/>
                      <a:gd name="connsiteX5" fmla="*/ 332125 w 526033"/>
                      <a:gd name="connsiteY5" fmla="*/ 537116 h 575432"/>
                      <a:gd name="connsiteX6" fmla="*/ 110258 w 526033"/>
                      <a:gd name="connsiteY6" fmla="*/ 547430 h 575432"/>
                      <a:gd name="connsiteX7" fmla="*/ 6541 w 526033"/>
                      <a:gd name="connsiteY7" fmla="*/ 275582 h 575432"/>
                      <a:gd name="connsiteX0" fmla="*/ 6541 w 526262"/>
                      <a:gd name="connsiteY0" fmla="*/ 275582 h 575432"/>
                      <a:gd name="connsiteX1" fmla="*/ 289793 w 526262"/>
                      <a:gd name="connsiteY1" fmla="*/ 5582 h 575432"/>
                      <a:gd name="connsiteX2" fmla="*/ 508189 w 526262"/>
                      <a:gd name="connsiteY2" fmla="*/ 107163 h 575432"/>
                      <a:gd name="connsiteX3" fmla="*/ 471446 w 526262"/>
                      <a:gd name="connsiteY3" fmla="*/ 267115 h 575432"/>
                      <a:gd name="connsiteX4" fmla="*/ 347321 w 526262"/>
                      <a:gd name="connsiteY4" fmla="*/ 320945 h 575432"/>
                      <a:gd name="connsiteX5" fmla="*/ 304990 w 526262"/>
                      <a:gd name="connsiteY5" fmla="*/ 344230 h 575432"/>
                      <a:gd name="connsiteX6" fmla="*/ 332125 w 526262"/>
                      <a:gd name="connsiteY6" fmla="*/ 537116 h 575432"/>
                      <a:gd name="connsiteX7" fmla="*/ 110258 w 526262"/>
                      <a:gd name="connsiteY7" fmla="*/ 547430 h 575432"/>
                      <a:gd name="connsiteX8" fmla="*/ 6541 w 526262"/>
                      <a:gd name="connsiteY8" fmla="*/ 275582 h 575432"/>
                      <a:gd name="connsiteX0" fmla="*/ 6541 w 526262"/>
                      <a:gd name="connsiteY0" fmla="*/ 275582 h 572054"/>
                      <a:gd name="connsiteX1" fmla="*/ 289793 w 526262"/>
                      <a:gd name="connsiteY1" fmla="*/ 5582 h 572054"/>
                      <a:gd name="connsiteX2" fmla="*/ 508189 w 526262"/>
                      <a:gd name="connsiteY2" fmla="*/ 107163 h 572054"/>
                      <a:gd name="connsiteX3" fmla="*/ 471446 w 526262"/>
                      <a:gd name="connsiteY3" fmla="*/ 267115 h 572054"/>
                      <a:gd name="connsiteX4" fmla="*/ 347321 w 526262"/>
                      <a:gd name="connsiteY4" fmla="*/ 320945 h 572054"/>
                      <a:gd name="connsiteX5" fmla="*/ 295465 w 526262"/>
                      <a:gd name="connsiteY5" fmla="*/ 420430 h 572054"/>
                      <a:gd name="connsiteX6" fmla="*/ 332125 w 526262"/>
                      <a:gd name="connsiteY6" fmla="*/ 537116 h 572054"/>
                      <a:gd name="connsiteX7" fmla="*/ 110258 w 526262"/>
                      <a:gd name="connsiteY7" fmla="*/ 547430 h 572054"/>
                      <a:gd name="connsiteX8" fmla="*/ 6541 w 526262"/>
                      <a:gd name="connsiteY8" fmla="*/ 275582 h 572054"/>
                      <a:gd name="connsiteX0" fmla="*/ 6541 w 526262"/>
                      <a:gd name="connsiteY0" fmla="*/ 275582 h 572054"/>
                      <a:gd name="connsiteX1" fmla="*/ 289793 w 526262"/>
                      <a:gd name="connsiteY1" fmla="*/ 5582 h 572054"/>
                      <a:gd name="connsiteX2" fmla="*/ 508189 w 526262"/>
                      <a:gd name="connsiteY2" fmla="*/ 107163 h 572054"/>
                      <a:gd name="connsiteX3" fmla="*/ 471446 w 526262"/>
                      <a:gd name="connsiteY3" fmla="*/ 267115 h 572054"/>
                      <a:gd name="connsiteX4" fmla="*/ 328271 w 526262"/>
                      <a:gd name="connsiteY4" fmla="*/ 352695 h 572054"/>
                      <a:gd name="connsiteX5" fmla="*/ 295465 w 526262"/>
                      <a:gd name="connsiteY5" fmla="*/ 420430 h 572054"/>
                      <a:gd name="connsiteX6" fmla="*/ 332125 w 526262"/>
                      <a:gd name="connsiteY6" fmla="*/ 537116 h 572054"/>
                      <a:gd name="connsiteX7" fmla="*/ 110258 w 526262"/>
                      <a:gd name="connsiteY7" fmla="*/ 547430 h 572054"/>
                      <a:gd name="connsiteX8" fmla="*/ 6541 w 526262"/>
                      <a:gd name="connsiteY8" fmla="*/ 275582 h 57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262" h="572054">
                        <a:moveTo>
                          <a:pt x="6541" y="275582"/>
                        </a:moveTo>
                        <a:cubicBezTo>
                          <a:pt x="36463" y="185274"/>
                          <a:pt x="206185" y="33652"/>
                          <a:pt x="289793" y="5582"/>
                        </a:cubicBezTo>
                        <a:cubicBezTo>
                          <a:pt x="373401" y="-22488"/>
                          <a:pt x="460980" y="62163"/>
                          <a:pt x="508189" y="107163"/>
                        </a:cubicBezTo>
                        <a:cubicBezTo>
                          <a:pt x="555398" y="152163"/>
                          <a:pt x="498257" y="231485"/>
                          <a:pt x="471446" y="267115"/>
                        </a:cubicBezTo>
                        <a:cubicBezTo>
                          <a:pt x="444635" y="302745"/>
                          <a:pt x="356014" y="339843"/>
                          <a:pt x="328271" y="352695"/>
                        </a:cubicBezTo>
                        <a:cubicBezTo>
                          <a:pt x="300528" y="365547"/>
                          <a:pt x="297998" y="384402"/>
                          <a:pt x="295465" y="420430"/>
                        </a:cubicBezTo>
                        <a:cubicBezTo>
                          <a:pt x="292932" y="456459"/>
                          <a:pt x="362993" y="515949"/>
                          <a:pt x="332125" y="537116"/>
                        </a:cubicBezTo>
                        <a:cubicBezTo>
                          <a:pt x="301257" y="558283"/>
                          <a:pt x="164522" y="598075"/>
                          <a:pt x="110258" y="547430"/>
                        </a:cubicBezTo>
                        <a:cubicBezTo>
                          <a:pt x="55994" y="496786"/>
                          <a:pt x="-23381" y="365890"/>
                          <a:pt x="6541" y="275582"/>
                        </a:cubicBezTo>
                        <a:close/>
                      </a:path>
                    </a:pathLst>
                  </a:custGeom>
                  <a:gradFill rotWithShape="0">
                    <a:gsLst>
                      <a:gs pos="0">
                        <a:srgbClr val="FFFFFF"/>
                      </a:gs>
                      <a:gs pos="100000">
                        <a:srgbClr val="E3306E"/>
                      </a:gs>
                    </a:gsLst>
                    <a:path path="rect">
                      <a:fillToRect l="50000" t="50000" r="50000" b="50000"/>
                    </a:path>
                  </a:gradFill>
                  <a:ln w="9525">
                    <a:solidFill>
                      <a:srgbClr val="E3306E"/>
                    </a:solidFill>
                    <a:round/>
                    <a:headEnd/>
                    <a:tailEnd/>
                  </a:ln>
                  <a:effectLst/>
                </p:spPr>
                <p:txBody>
                  <a:bodyPr wrap="none" rtlCol="1" anchor="ctr"/>
                  <a:lstStyle/>
                  <a:p>
                    <a:pPr rtl="1"/>
                    <a:endParaRPr lang="fr-FR">
                      <a:latin typeface="Arial" panose="020B0604020202020204" pitchFamily="34" charset="0"/>
                      <a:cs typeface="Arial" panose="020B0604020202020204" pitchFamily="34" charset="0"/>
                    </a:endParaRPr>
                  </a:p>
                </p:txBody>
              </p:sp>
              <p:grpSp>
                <p:nvGrpSpPr>
                  <p:cNvPr id="323" name="Group 322"/>
                  <p:cNvGrpSpPr>
                    <a:grpSpLocks noChangeAspect="1"/>
                  </p:cNvGrpSpPr>
                  <p:nvPr/>
                </p:nvGrpSpPr>
                <p:grpSpPr>
                  <a:xfrm>
                    <a:off x="7036296" y="3741052"/>
                    <a:ext cx="204457" cy="219473"/>
                    <a:chOff x="681629" y="1933458"/>
                    <a:chExt cx="204455" cy="219467"/>
                  </a:xfrm>
                </p:grpSpPr>
                <p:sp>
                  <p:nvSpPr>
                    <p:cNvPr id="324" name="Block Arc 323"/>
                    <p:cNvSpPr/>
                    <p:nvPr/>
                  </p:nvSpPr>
                  <p:spPr bwMode="auto">
                    <a:xfrm rot="18370098">
                      <a:off x="708070" y="2071725"/>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25" name="Block Arc 324"/>
                    <p:cNvSpPr/>
                    <p:nvPr/>
                  </p:nvSpPr>
                  <p:spPr bwMode="auto">
                    <a:xfrm rot="18370098" flipV="1">
                      <a:off x="730477" y="2041073"/>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26" name="Block Arc 325"/>
                    <p:cNvSpPr/>
                    <p:nvPr/>
                  </p:nvSpPr>
                  <p:spPr bwMode="auto">
                    <a:xfrm rot="18370098">
                      <a:off x="752885" y="2010421"/>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27" name="Block Arc 326"/>
                    <p:cNvSpPr/>
                    <p:nvPr/>
                  </p:nvSpPr>
                  <p:spPr bwMode="auto">
                    <a:xfrm rot="18370098">
                      <a:off x="797700" y="1949118"/>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28" name="Block Arc 327"/>
                    <p:cNvSpPr/>
                    <p:nvPr/>
                  </p:nvSpPr>
                  <p:spPr bwMode="auto">
                    <a:xfrm rot="18370098" flipV="1">
                      <a:off x="775293" y="1979770"/>
                      <a:ext cx="50625" cy="81021"/>
                    </a:xfrm>
                    <a:prstGeom prst="blockArc">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29" name="Block Arc 328"/>
                    <p:cNvSpPr/>
                    <p:nvPr/>
                  </p:nvSpPr>
                  <p:spPr bwMode="auto">
                    <a:xfrm rot="18370098" flipV="1">
                      <a:off x="719311" y="2056346"/>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30" name="Block Arc 329"/>
                    <p:cNvSpPr/>
                    <p:nvPr/>
                  </p:nvSpPr>
                  <p:spPr bwMode="auto">
                    <a:xfrm rot="18370098">
                      <a:off x="741720" y="2025694"/>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31" name="Block Arc 330"/>
                    <p:cNvSpPr/>
                    <p:nvPr/>
                  </p:nvSpPr>
                  <p:spPr bwMode="auto">
                    <a:xfrm rot="18370098" flipV="1">
                      <a:off x="764128" y="1995043"/>
                      <a:ext cx="50625" cy="81021"/>
                    </a:xfrm>
                    <a:prstGeom prst="blockArc">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32" name="Block Arc 331"/>
                    <p:cNvSpPr/>
                    <p:nvPr/>
                  </p:nvSpPr>
                  <p:spPr bwMode="auto">
                    <a:xfrm rot="18370098">
                      <a:off x="786535" y="1964391"/>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33" name="Block Arc 332"/>
                    <p:cNvSpPr/>
                    <p:nvPr/>
                  </p:nvSpPr>
                  <p:spPr bwMode="auto">
                    <a:xfrm rot="18370098">
                      <a:off x="696827" y="2087102"/>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34" name="Block Arc 333"/>
                    <p:cNvSpPr/>
                    <p:nvPr/>
                  </p:nvSpPr>
                  <p:spPr bwMode="auto">
                    <a:xfrm rot="18370098" flipV="1">
                      <a:off x="809019" y="1933634"/>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35" name="Block Arc 334"/>
                    <p:cNvSpPr/>
                    <p:nvPr/>
                  </p:nvSpPr>
                  <p:spPr bwMode="auto">
                    <a:xfrm rot="18370098" flipV="1">
                      <a:off x="820261" y="1918260"/>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grpSp>
            </p:grpSp>
            <p:sp>
              <p:nvSpPr>
                <p:cNvPr id="319" name="Oval 318"/>
                <p:cNvSpPr/>
                <p:nvPr/>
              </p:nvSpPr>
              <p:spPr bwMode="auto">
                <a:xfrm>
                  <a:off x="5553630" y="4310130"/>
                  <a:ext cx="196901" cy="17145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20" name="Oval 61"/>
                <p:cNvSpPr>
                  <a:spLocks noChangeAspect="1" noChangeArrowheads="1"/>
                </p:cNvSpPr>
                <p:nvPr/>
              </p:nvSpPr>
              <p:spPr bwMode="auto">
                <a:xfrm>
                  <a:off x="5607063" y="4363077"/>
                  <a:ext cx="85747" cy="82154"/>
                </a:xfrm>
                <a:prstGeom prst="ellipse">
                  <a:avLst/>
                </a:prstGeom>
                <a:solidFill>
                  <a:srgbClr val="FF0000"/>
                </a:solidFill>
                <a:ln w="9525">
                  <a:solidFill>
                    <a:schemeClr val="tx1"/>
                  </a:solidFill>
                  <a:round/>
                  <a:headEnd/>
                  <a:tailEnd/>
                </a:ln>
              </p:spPr>
              <p:txBody>
                <a:bodyPr wrap="none" rtlCol="1" anchor="ctr"/>
                <a:lstStyle/>
                <a:p>
                  <a:pPr rtl="1"/>
                  <a:endParaRPr lang="fr-FR" sz="2400">
                    <a:solidFill>
                      <a:srgbClr val="FF3399"/>
                    </a:solidFill>
                    <a:latin typeface="Arial" panose="020B0604020202020204" pitchFamily="34" charset="0"/>
                    <a:cs typeface="Arial" panose="020B0604020202020204" pitchFamily="34" charset="0"/>
                  </a:endParaRPr>
                </a:p>
              </p:txBody>
            </p:sp>
          </p:grpSp>
        </p:grpSp>
      </p:grpSp>
      <p:grpSp>
        <p:nvGrpSpPr>
          <p:cNvPr id="12" name="Group 11"/>
          <p:cNvGrpSpPr/>
          <p:nvPr/>
        </p:nvGrpSpPr>
        <p:grpSpPr>
          <a:xfrm>
            <a:off x="717038" y="4050454"/>
            <a:ext cx="4457139" cy="612000"/>
            <a:chOff x="717038" y="3193203"/>
            <a:chExt cx="4457139" cy="612000"/>
          </a:xfrm>
        </p:grpSpPr>
        <p:sp>
          <p:nvSpPr>
            <p:cNvPr id="62" name="Text Box 75"/>
            <p:cNvSpPr txBox="1">
              <a:spLocks noChangeArrowheads="1"/>
            </p:cNvSpPr>
            <p:nvPr/>
          </p:nvSpPr>
          <p:spPr bwMode="auto">
            <a:xfrm>
              <a:off x="717038" y="3268371"/>
              <a:ext cx="173848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1">
              <a:spAutoFit/>
            </a:bodyPr>
            <a:lstStyle>
              <a:lvl1pPr algn="r" rtl="1">
                <a:defRPr sz="2400">
                  <a:solidFill>
                    <a:schemeClr val="tx1"/>
                  </a:solidFill>
                  <a:latin typeface="Times" charset="0"/>
                  <a:ea typeface="ＭＳ Ｐゴシック" charset="0"/>
                  <a:cs typeface="ＭＳ Ｐゴシック" charset="0"/>
                </a:defRPr>
              </a:lvl1pPr>
              <a:lvl2pPr marL="742950" indent="-285750" algn="r" rtl="1">
                <a:defRPr sz="2400">
                  <a:solidFill>
                    <a:schemeClr val="tx1"/>
                  </a:solidFill>
                  <a:latin typeface="Times" charset="0"/>
                  <a:ea typeface="ＭＳ Ｐゴシック" charset="0"/>
                </a:defRPr>
              </a:lvl2pPr>
              <a:lvl3pPr marL="1143000" indent="-228600" algn="r" rtl="1">
                <a:defRPr sz="2400">
                  <a:solidFill>
                    <a:schemeClr val="tx1"/>
                  </a:solidFill>
                  <a:latin typeface="Times" charset="0"/>
                  <a:ea typeface="ＭＳ Ｐゴシック" charset="0"/>
                </a:defRPr>
              </a:lvl3pPr>
              <a:lvl4pPr marL="1600200" indent="-228600" algn="r" rtl="1">
                <a:defRPr sz="2400">
                  <a:solidFill>
                    <a:schemeClr val="tx1"/>
                  </a:solidFill>
                  <a:latin typeface="Times" charset="0"/>
                  <a:ea typeface="ＭＳ Ｐゴシック" charset="0"/>
                </a:defRPr>
              </a:lvl4pPr>
              <a:lvl5pPr marL="2057400" indent="-228600" algn="r" rtl="1">
                <a:defRPr sz="2400">
                  <a:solidFill>
                    <a:schemeClr val="tx1"/>
                  </a:solidFill>
                  <a:latin typeface="Times"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Times" charset="0"/>
                  <a:ea typeface="ＭＳ Ｐゴシック" charset="0"/>
                </a:defRPr>
              </a:lvl9pPr>
            </a:lstStyle>
            <a:p>
              <a:pPr algn="ctr" rtl="1" eaLnBrk="1" hangingPunct="1"/>
              <a:r>
                <a:rPr lang="ar" sz="1200" b="1">
                  <a:latin typeface="Arial" panose="020B0604020202020204" pitchFamily="34" charset="0"/>
                  <a:cs typeface="Arial" panose="020B0604020202020204" pitchFamily="34" charset="0"/>
                </a:rPr>
                <a:t>فيروس أولي معيب</a:t>
              </a:r>
            </a:p>
            <a:p>
              <a:pPr algn="ctr" rtl="1"/>
              <a:r>
                <a:rPr lang="ar" sz="1200" b="1">
                  <a:latin typeface="Arial" panose="020B0604020202020204" pitchFamily="34" charset="0"/>
                  <a:cs typeface="Arial" panose="020B0604020202020204" pitchFamily="34" charset="0"/>
                </a:rPr>
                <a:t>مُزال بخلايا CTL</a:t>
              </a:r>
            </a:p>
          </p:txBody>
        </p:sp>
        <p:grpSp>
          <p:nvGrpSpPr>
            <p:cNvPr id="5" name="Group 4"/>
            <p:cNvGrpSpPr/>
            <p:nvPr/>
          </p:nvGrpSpPr>
          <p:grpSpPr>
            <a:xfrm>
              <a:off x="3072001" y="3193203"/>
              <a:ext cx="642202" cy="612000"/>
              <a:chOff x="2747961" y="3437099"/>
              <a:chExt cx="642202" cy="612000"/>
            </a:xfrm>
          </p:grpSpPr>
          <p:sp>
            <p:nvSpPr>
              <p:cNvPr id="65" name="Oval 373"/>
              <p:cNvSpPr>
                <a:spLocks noChangeAspect="1" noChangeArrowheads="1"/>
              </p:cNvSpPr>
              <p:nvPr/>
            </p:nvSpPr>
            <p:spPr bwMode="auto">
              <a:xfrm>
                <a:off x="2747961" y="3437099"/>
                <a:ext cx="642202" cy="612000"/>
              </a:xfrm>
              <a:prstGeom prst="ellipse">
                <a:avLst/>
              </a:prstGeom>
              <a:gradFill rotWithShape="0">
                <a:gsLst>
                  <a:gs pos="0">
                    <a:srgbClr val="FFFFFF"/>
                  </a:gs>
                  <a:gs pos="100000">
                    <a:srgbClr val="FF8000"/>
                  </a:gs>
                </a:gsLst>
                <a:path path="shape">
                  <a:fillToRect l="50000" t="50000" r="50000" b="50000"/>
                </a:path>
              </a:gradFill>
              <a:ln w="12700">
                <a:solidFill>
                  <a:srgbClr val="FF8000"/>
                </a:solidFill>
                <a:round/>
                <a:headEnd/>
                <a:tailEnd/>
              </a:ln>
            </p:spPr>
            <p:txBody>
              <a:bodyPr wrap="none" rtlCol="1" anchor="ctr"/>
              <a:lstStyle/>
              <a:p>
                <a:pPr rtl="1"/>
                <a:endParaRPr lang="fr-FR">
                  <a:latin typeface="Arial" panose="020B0604020202020204" pitchFamily="34" charset="0"/>
                  <a:cs typeface="Arial" panose="020B0604020202020204" pitchFamily="34" charset="0"/>
                </a:endParaRPr>
              </a:p>
            </p:txBody>
          </p:sp>
          <p:sp>
            <p:nvSpPr>
              <p:cNvPr id="66" name="Oval 373"/>
              <p:cNvSpPr>
                <a:spLocks noChangeAspect="1" noChangeArrowheads="1"/>
              </p:cNvSpPr>
              <p:nvPr/>
            </p:nvSpPr>
            <p:spPr bwMode="auto">
              <a:xfrm>
                <a:off x="2822547" y="3496563"/>
                <a:ext cx="377768" cy="360000"/>
              </a:xfrm>
              <a:prstGeom prst="ellipse">
                <a:avLst/>
              </a:prstGeom>
              <a:gradFill rotWithShape="0">
                <a:gsLst>
                  <a:gs pos="0">
                    <a:srgbClr val="FFFFFF"/>
                  </a:gs>
                  <a:gs pos="100000">
                    <a:srgbClr val="DE4F00"/>
                  </a:gs>
                </a:gsLst>
                <a:path path="shape">
                  <a:fillToRect l="50000" t="50000" r="50000" b="50000"/>
                </a:path>
              </a:gradFill>
              <a:ln w="12700">
                <a:solidFill>
                  <a:srgbClr val="DE4F00"/>
                </a:solidFill>
                <a:round/>
                <a:headEnd/>
                <a:tailEnd/>
              </a:ln>
            </p:spPr>
            <p:txBody>
              <a:bodyPr wrap="none" lIns="68589" tIns="34295" rIns="68589" bIns="34295" rtlCol="1" anchor="ctr"/>
              <a:lstStyle/>
              <a:p>
                <a:pPr rtl="1"/>
                <a:endParaRPr lang="fr-FR">
                  <a:latin typeface="Arial" panose="020B0604020202020204" pitchFamily="34" charset="0"/>
                  <a:cs typeface="Arial" panose="020B0604020202020204" pitchFamily="34" charset="0"/>
                </a:endParaRPr>
              </a:p>
            </p:txBody>
          </p:sp>
          <p:sp>
            <p:nvSpPr>
              <p:cNvPr id="67" name="Block Arc 66"/>
              <p:cNvSpPr/>
              <p:nvPr/>
            </p:nvSpPr>
            <p:spPr bwMode="auto">
              <a:xfrm rot="18370098">
                <a:off x="2907383" y="3686850"/>
                <a:ext cx="50626" cy="81022"/>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68" name="Block Arc 67"/>
              <p:cNvSpPr/>
              <p:nvPr/>
            </p:nvSpPr>
            <p:spPr bwMode="auto">
              <a:xfrm rot="18370098" flipV="1">
                <a:off x="2929790" y="3656198"/>
                <a:ext cx="50626" cy="81022"/>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69" name="Block Arc 68"/>
              <p:cNvSpPr/>
              <p:nvPr/>
            </p:nvSpPr>
            <p:spPr bwMode="auto">
              <a:xfrm rot="18370098">
                <a:off x="2952198" y="3625545"/>
                <a:ext cx="50626" cy="81022"/>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70" name="Block Arc 69"/>
              <p:cNvSpPr/>
              <p:nvPr/>
            </p:nvSpPr>
            <p:spPr bwMode="auto">
              <a:xfrm rot="18370098">
                <a:off x="2997014" y="3564240"/>
                <a:ext cx="50626" cy="81022"/>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71" name="Block Arc 70"/>
              <p:cNvSpPr/>
              <p:nvPr/>
            </p:nvSpPr>
            <p:spPr bwMode="auto">
              <a:xfrm rot="18370098" flipV="1">
                <a:off x="2974606" y="3594893"/>
                <a:ext cx="50626" cy="81022"/>
              </a:xfrm>
              <a:prstGeom prst="blockArc">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72" name="Block Arc 71"/>
              <p:cNvSpPr/>
              <p:nvPr/>
            </p:nvSpPr>
            <p:spPr bwMode="auto">
              <a:xfrm rot="18370098" flipV="1">
                <a:off x="2918624" y="3671471"/>
                <a:ext cx="50626" cy="81022"/>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73" name="Block Arc 72"/>
              <p:cNvSpPr/>
              <p:nvPr/>
            </p:nvSpPr>
            <p:spPr bwMode="auto">
              <a:xfrm rot="18370098">
                <a:off x="2941033" y="3640818"/>
                <a:ext cx="50626" cy="81022"/>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74" name="Block Arc 73"/>
              <p:cNvSpPr/>
              <p:nvPr/>
            </p:nvSpPr>
            <p:spPr bwMode="auto">
              <a:xfrm rot="18370098" flipV="1">
                <a:off x="2963441" y="3610166"/>
                <a:ext cx="50626" cy="81022"/>
              </a:xfrm>
              <a:prstGeom prst="blockArc">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75" name="Block Arc 74"/>
              <p:cNvSpPr/>
              <p:nvPr/>
            </p:nvSpPr>
            <p:spPr bwMode="auto">
              <a:xfrm rot="18370098">
                <a:off x="2985849" y="3579514"/>
                <a:ext cx="50626" cy="81022"/>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76" name="Block Arc 75"/>
              <p:cNvSpPr/>
              <p:nvPr/>
            </p:nvSpPr>
            <p:spPr bwMode="auto">
              <a:xfrm rot="18370098">
                <a:off x="2896140" y="3702228"/>
                <a:ext cx="50626" cy="81022"/>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77" name="Block Arc 76"/>
              <p:cNvSpPr/>
              <p:nvPr/>
            </p:nvSpPr>
            <p:spPr bwMode="auto">
              <a:xfrm rot="18370098" flipV="1">
                <a:off x="3008333" y="3548756"/>
                <a:ext cx="50626" cy="81022"/>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78" name="Block Arc 77"/>
              <p:cNvSpPr/>
              <p:nvPr/>
            </p:nvSpPr>
            <p:spPr bwMode="auto">
              <a:xfrm rot="18370098" flipV="1">
                <a:off x="3019575" y="3533381"/>
                <a:ext cx="50626" cy="81022"/>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grpSp>
        <p:sp>
          <p:nvSpPr>
            <p:cNvPr id="150" name="Text Box 75"/>
            <p:cNvSpPr txBox="1">
              <a:spLocks noChangeArrowheads="1"/>
            </p:cNvSpPr>
            <p:nvPr/>
          </p:nvSpPr>
          <p:spPr bwMode="auto">
            <a:xfrm>
              <a:off x="3980378" y="3360704"/>
              <a:ext cx="119379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1">
              <a:spAutoFit/>
            </a:bodyPr>
            <a:lstStyle>
              <a:lvl1pPr algn="r" rtl="1">
                <a:defRPr sz="2400">
                  <a:solidFill>
                    <a:schemeClr val="tx1"/>
                  </a:solidFill>
                  <a:latin typeface="Times" charset="0"/>
                  <a:ea typeface="ＭＳ Ｐゴシック" charset="0"/>
                  <a:cs typeface="ＭＳ Ｐゴシック" charset="0"/>
                </a:defRPr>
              </a:lvl1pPr>
              <a:lvl2pPr marL="742950" indent="-285750" algn="r" rtl="1">
                <a:defRPr sz="2400">
                  <a:solidFill>
                    <a:schemeClr val="tx1"/>
                  </a:solidFill>
                  <a:latin typeface="Times" charset="0"/>
                  <a:ea typeface="ＭＳ Ｐゴシック" charset="0"/>
                </a:defRPr>
              </a:lvl2pPr>
              <a:lvl3pPr marL="1143000" indent="-228600" algn="r" rtl="1">
                <a:defRPr sz="2400">
                  <a:solidFill>
                    <a:schemeClr val="tx1"/>
                  </a:solidFill>
                  <a:latin typeface="Times" charset="0"/>
                  <a:ea typeface="ＭＳ Ｐゴシック" charset="0"/>
                </a:defRPr>
              </a:lvl3pPr>
              <a:lvl4pPr marL="1600200" indent="-228600" algn="r" rtl="1">
                <a:defRPr sz="2400">
                  <a:solidFill>
                    <a:schemeClr val="tx1"/>
                  </a:solidFill>
                  <a:latin typeface="Times" charset="0"/>
                  <a:ea typeface="ＭＳ Ｐゴシック" charset="0"/>
                </a:defRPr>
              </a:lvl4pPr>
              <a:lvl5pPr marL="2057400" indent="-228600" algn="r" rtl="1">
                <a:defRPr sz="2400">
                  <a:solidFill>
                    <a:schemeClr val="tx1"/>
                  </a:solidFill>
                  <a:latin typeface="Times"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Times" charset="0"/>
                  <a:ea typeface="ＭＳ Ｐゴシック" charset="0"/>
                </a:defRPr>
              </a:lvl9pPr>
            </a:lstStyle>
            <a:p>
              <a:pPr algn="ctr" rtl="1" eaLnBrk="1" hangingPunct="1"/>
              <a:r>
                <a:rPr lang="ar" sz="1200" b="1">
                  <a:latin typeface="Arial" panose="020B0604020202020204" pitchFamily="34" charset="0"/>
                  <a:cs typeface="Arial" panose="020B0604020202020204" pitchFamily="34" charset="0"/>
                </a:rPr>
                <a:t>الديناميكية</a:t>
              </a:r>
            </a:p>
          </p:txBody>
        </p:sp>
        <p:grpSp>
          <p:nvGrpSpPr>
            <p:cNvPr id="2" name="Group 1"/>
            <p:cNvGrpSpPr/>
            <p:nvPr/>
          </p:nvGrpSpPr>
          <p:grpSpPr>
            <a:xfrm>
              <a:off x="3517602" y="3462926"/>
              <a:ext cx="143363" cy="212778"/>
              <a:chOff x="1032703" y="3634366"/>
              <a:chExt cx="143363" cy="212778"/>
            </a:xfrm>
          </p:grpSpPr>
          <p:sp>
            <p:nvSpPr>
              <p:cNvPr id="336" name="Block Arc 335"/>
              <p:cNvSpPr/>
              <p:nvPr/>
            </p:nvSpPr>
            <p:spPr bwMode="auto">
              <a:xfrm rot="18370098" flipV="1">
                <a:off x="1047901" y="3781320"/>
                <a:ext cx="50626" cy="81022"/>
              </a:xfrm>
              <a:prstGeom prst="blockArc">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37" name="Oval 61"/>
              <p:cNvSpPr>
                <a:spLocks noChangeAspect="1" noChangeArrowheads="1"/>
              </p:cNvSpPr>
              <p:nvPr/>
            </p:nvSpPr>
            <p:spPr bwMode="auto">
              <a:xfrm>
                <a:off x="1046275" y="3698396"/>
                <a:ext cx="37576" cy="36000"/>
              </a:xfrm>
              <a:prstGeom prst="ellipse">
                <a:avLst/>
              </a:prstGeom>
              <a:pattFill prst="lgCheck">
                <a:fgClr>
                  <a:srgbClr val="FF0000"/>
                </a:fgClr>
                <a:bgClr>
                  <a:srgbClr val="0000FF"/>
                </a:bgClr>
              </a:pattFill>
              <a:ln w="9525">
                <a:solidFill>
                  <a:srgbClr val="0000FF"/>
                </a:solidFill>
                <a:round/>
                <a:headEnd/>
                <a:tailEnd/>
              </a:ln>
            </p:spPr>
            <p:txBody>
              <a:bodyPr wrap="none" rtlCol="1" anchor="ctr"/>
              <a:lstStyle/>
              <a:p>
                <a:pPr rtl="1"/>
                <a:endParaRPr lang="fr-FR" sz="2400">
                  <a:ln>
                    <a:solidFill>
                      <a:srgbClr val="FF0000"/>
                    </a:solidFill>
                  </a:ln>
                  <a:solidFill>
                    <a:srgbClr val="FF3399"/>
                  </a:solidFill>
                  <a:latin typeface="Arial" panose="020B0604020202020204" pitchFamily="34" charset="0"/>
                  <a:cs typeface="Arial" panose="020B0604020202020204" pitchFamily="34" charset="0"/>
                </a:endParaRPr>
              </a:p>
            </p:txBody>
          </p:sp>
          <p:sp>
            <p:nvSpPr>
              <p:cNvPr id="358" name="Oval 61"/>
              <p:cNvSpPr>
                <a:spLocks noChangeAspect="1" noChangeArrowheads="1"/>
              </p:cNvSpPr>
              <p:nvPr/>
            </p:nvSpPr>
            <p:spPr bwMode="auto">
              <a:xfrm>
                <a:off x="1138490" y="3634366"/>
                <a:ext cx="37576" cy="36000"/>
              </a:xfrm>
              <a:prstGeom prst="ellipse">
                <a:avLst/>
              </a:prstGeom>
              <a:pattFill prst="lgCheck">
                <a:fgClr>
                  <a:srgbClr val="FF0000"/>
                </a:fgClr>
                <a:bgClr>
                  <a:srgbClr val="0000FF"/>
                </a:bgClr>
              </a:pattFill>
              <a:ln w="9525">
                <a:solidFill>
                  <a:srgbClr val="0000FF"/>
                </a:solidFill>
                <a:round/>
                <a:headEnd/>
                <a:tailEnd/>
              </a:ln>
            </p:spPr>
            <p:txBody>
              <a:bodyPr wrap="none" rtlCol="1" anchor="ctr"/>
              <a:lstStyle/>
              <a:p>
                <a:pPr rtl="1"/>
                <a:endParaRPr lang="fr-FR" sz="2400">
                  <a:ln>
                    <a:solidFill>
                      <a:srgbClr val="FF0000"/>
                    </a:solidFill>
                  </a:ln>
                  <a:solidFill>
                    <a:srgbClr val="FF3399"/>
                  </a:solidFill>
                  <a:latin typeface="Arial" panose="020B0604020202020204" pitchFamily="34" charset="0"/>
                  <a:cs typeface="Arial" panose="020B0604020202020204" pitchFamily="34" charset="0"/>
                </a:endParaRPr>
              </a:p>
            </p:txBody>
          </p:sp>
        </p:grpSp>
      </p:grpSp>
      <p:grpSp>
        <p:nvGrpSpPr>
          <p:cNvPr id="16" name="Group 15"/>
          <p:cNvGrpSpPr/>
          <p:nvPr/>
        </p:nvGrpSpPr>
        <p:grpSpPr>
          <a:xfrm>
            <a:off x="5362612" y="4050454"/>
            <a:ext cx="3079572" cy="612000"/>
            <a:chOff x="5362612" y="3193203"/>
            <a:chExt cx="3079572" cy="612000"/>
          </a:xfrm>
        </p:grpSpPr>
        <p:sp>
          <p:nvSpPr>
            <p:cNvPr id="342" name="Freeform 436"/>
            <p:cNvSpPr>
              <a:spLocks noChangeAspect="1"/>
            </p:cNvSpPr>
            <p:nvPr/>
          </p:nvSpPr>
          <p:spPr bwMode="auto">
            <a:xfrm>
              <a:off x="5362612" y="3193203"/>
              <a:ext cx="783793" cy="612000"/>
            </a:xfrm>
            <a:custGeom>
              <a:avLst/>
              <a:gdLst>
                <a:gd name="T0" fmla="*/ 488 w 688"/>
                <a:gd name="T1" fmla="*/ 16 h 600"/>
                <a:gd name="T2" fmla="*/ 632 w 688"/>
                <a:gd name="T3" fmla="*/ 64 h 600"/>
                <a:gd name="T4" fmla="*/ 680 w 688"/>
                <a:gd name="T5" fmla="*/ 208 h 600"/>
                <a:gd name="T6" fmla="*/ 632 w 688"/>
                <a:gd name="T7" fmla="*/ 256 h 600"/>
                <a:gd name="T8" fmla="*/ 632 w 688"/>
                <a:gd name="T9" fmla="*/ 352 h 600"/>
                <a:gd name="T10" fmla="*/ 680 w 688"/>
                <a:gd name="T11" fmla="*/ 496 h 600"/>
                <a:gd name="T12" fmla="*/ 584 w 688"/>
                <a:gd name="T13" fmla="*/ 592 h 600"/>
                <a:gd name="T14" fmla="*/ 440 w 688"/>
                <a:gd name="T15" fmla="*/ 544 h 600"/>
                <a:gd name="T16" fmla="*/ 344 w 688"/>
                <a:gd name="T17" fmla="*/ 544 h 600"/>
                <a:gd name="T18" fmla="*/ 296 w 688"/>
                <a:gd name="T19" fmla="*/ 592 h 600"/>
                <a:gd name="T20" fmla="*/ 152 w 688"/>
                <a:gd name="T21" fmla="*/ 592 h 600"/>
                <a:gd name="T22" fmla="*/ 104 w 688"/>
                <a:gd name="T23" fmla="*/ 544 h 600"/>
                <a:gd name="T24" fmla="*/ 152 w 688"/>
                <a:gd name="T25" fmla="*/ 448 h 600"/>
                <a:gd name="T26" fmla="*/ 104 w 688"/>
                <a:gd name="T27" fmla="*/ 352 h 600"/>
                <a:gd name="T28" fmla="*/ 56 w 688"/>
                <a:gd name="T29" fmla="*/ 304 h 600"/>
                <a:gd name="T30" fmla="*/ 8 w 688"/>
                <a:gd name="T31" fmla="*/ 208 h 600"/>
                <a:gd name="T32" fmla="*/ 104 w 688"/>
                <a:gd name="T33" fmla="*/ 112 h 600"/>
                <a:gd name="T34" fmla="*/ 200 w 688"/>
                <a:gd name="T35" fmla="*/ 112 h 600"/>
                <a:gd name="T36" fmla="*/ 248 w 688"/>
                <a:gd name="T37" fmla="*/ 16 h 600"/>
                <a:gd name="T38" fmla="*/ 392 w 688"/>
                <a:gd name="T39" fmla="*/ 16 h 600"/>
                <a:gd name="T40" fmla="*/ 488 w 688"/>
                <a:gd name="T41" fmla="*/ 16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8" h="600">
                  <a:moveTo>
                    <a:pt x="488" y="16"/>
                  </a:moveTo>
                  <a:cubicBezTo>
                    <a:pt x="528" y="24"/>
                    <a:pt x="600" y="32"/>
                    <a:pt x="632" y="64"/>
                  </a:cubicBezTo>
                  <a:cubicBezTo>
                    <a:pt x="664" y="96"/>
                    <a:pt x="680" y="176"/>
                    <a:pt x="680" y="208"/>
                  </a:cubicBezTo>
                  <a:cubicBezTo>
                    <a:pt x="680" y="240"/>
                    <a:pt x="640" y="232"/>
                    <a:pt x="632" y="256"/>
                  </a:cubicBezTo>
                  <a:cubicBezTo>
                    <a:pt x="624" y="280"/>
                    <a:pt x="624" y="312"/>
                    <a:pt x="632" y="352"/>
                  </a:cubicBezTo>
                  <a:cubicBezTo>
                    <a:pt x="640" y="392"/>
                    <a:pt x="688" y="456"/>
                    <a:pt x="680" y="496"/>
                  </a:cubicBezTo>
                  <a:cubicBezTo>
                    <a:pt x="672" y="536"/>
                    <a:pt x="624" y="584"/>
                    <a:pt x="584" y="592"/>
                  </a:cubicBezTo>
                  <a:cubicBezTo>
                    <a:pt x="544" y="600"/>
                    <a:pt x="480" y="552"/>
                    <a:pt x="440" y="544"/>
                  </a:cubicBezTo>
                  <a:cubicBezTo>
                    <a:pt x="400" y="536"/>
                    <a:pt x="368" y="536"/>
                    <a:pt x="344" y="544"/>
                  </a:cubicBezTo>
                  <a:cubicBezTo>
                    <a:pt x="320" y="552"/>
                    <a:pt x="328" y="584"/>
                    <a:pt x="296" y="592"/>
                  </a:cubicBezTo>
                  <a:cubicBezTo>
                    <a:pt x="264" y="600"/>
                    <a:pt x="184" y="600"/>
                    <a:pt x="152" y="592"/>
                  </a:cubicBezTo>
                  <a:cubicBezTo>
                    <a:pt x="120" y="584"/>
                    <a:pt x="104" y="568"/>
                    <a:pt x="104" y="544"/>
                  </a:cubicBezTo>
                  <a:cubicBezTo>
                    <a:pt x="104" y="520"/>
                    <a:pt x="152" y="480"/>
                    <a:pt x="152" y="448"/>
                  </a:cubicBezTo>
                  <a:cubicBezTo>
                    <a:pt x="152" y="416"/>
                    <a:pt x="120" y="376"/>
                    <a:pt x="104" y="352"/>
                  </a:cubicBezTo>
                  <a:cubicBezTo>
                    <a:pt x="88" y="328"/>
                    <a:pt x="72" y="328"/>
                    <a:pt x="56" y="304"/>
                  </a:cubicBezTo>
                  <a:cubicBezTo>
                    <a:pt x="40" y="280"/>
                    <a:pt x="0" y="240"/>
                    <a:pt x="8" y="208"/>
                  </a:cubicBezTo>
                  <a:cubicBezTo>
                    <a:pt x="16" y="176"/>
                    <a:pt x="72" y="128"/>
                    <a:pt x="104" y="112"/>
                  </a:cubicBezTo>
                  <a:cubicBezTo>
                    <a:pt x="136" y="96"/>
                    <a:pt x="176" y="128"/>
                    <a:pt x="200" y="112"/>
                  </a:cubicBezTo>
                  <a:cubicBezTo>
                    <a:pt x="224" y="96"/>
                    <a:pt x="216" y="32"/>
                    <a:pt x="248" y="16"/>
                  </a:cubicBezTo>
                  <a:cubicBezTo>
                    <a:pt x="280" y="0"/>
                    <a:pt x="352" y="16"/>
                    <a:pt x="392" y="16"/>
                  </a:cubicBezTo>
                  <a:cubicBezTo>
                    <a:pt x="432" y="16"/>
                    <a:pt x="448" y="8"/>
                    <a:pt x="488" y="16"/>
                  </a:cubicBezTo>
                  <a:close/>
                </a:path>
              </a:pathLst>
            </a:custGeom>
            <a:gradFill rotWithShape="0">
              <a:gsLst>
                <a:gs pos="0">
                  <a:srgbClr val="FFFFFF"/>
                </a:gs>
                <a:gs pos="100000">
                  <a:srgbClr val="FF6666"/>
                </a:gs>
              </a:gsLst>
              <a:path path="rect">
                <a:fillToRect l="50000" t="50000" r="50000" b="50000"/>
              </a:path>
            </a:gradFill>
            <a:ln w="9525">
              <a:solidFill>
                <a:srgbClr val="FF666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rtlCol="1" anchor="ctr"/>
            <a:lstStyle/>
            <a:p>
              <a:pPr rtl="1"/>
              <a:endParaRPr lang="en-US">
                <a:latin typeface="Arial" panose="020B0604020202020204" pitchFamily="34" charset="0"/>
                <a:cs typeface="Arial" panose="020B0604020202020204" pitchFamily="34" charset="0"/>
              </a:endParaRPr>
            </a:p>
          </p:txBody>
        </p:sp>
        <p:sp>
          <p:nvSpPr>
            <p:cNvPr id="343" name="Oval 373"/>
            <p:cNvSpPr>
              <a:spLocks noChangeAspect="1" noChangeArrowheads="1"/>
            </p:cNvSpPr>
            <p:nvPr/>
          </p:nvSpPr>
          <p:spPr bwMode="auto">
            <a:xfrm>
              <a:off x="5529868" y="3253706"/>
              <a:ext cx="394799" cy="429041"/>
            </a:xfrm>
            <a:custGeom>
              <a:avLst/>
              <a:gdLst>
                <a:gd name="connsiteX0" fmla="*/ 0 w 566504"/>
                <a:gd name="connsiteY0" fmla="*/ 270000 h 540000"/>
                <a:gd name="connsiteX1" fmla="*/ 283252 w 566504"/>
                <a:gd name="connsiteY1" fmla="*/ 0 h 540000"/>
                <a:gd name="connsiteX2" fmla="*/ 566504 w 566504"/>
                <a:gd name="connsiteY2" fmla="*/ 270000 h 540000"/>
                <a:gd name="connsiteX3" fmla="*/ 283252 w 566504"/>
                <a:gd name="connsiteY3" fmla="*/ 540000 h 540000"/>
                <a:gd name="connsiteX4" fmla="*/ 0 w 566504"/>
                <a:gd name="connsiteY4" fmla="*/ 270000 h 540000"/>
                <a:gd name="connsiteX0" fmla="*/ 0 w 587702"/>
                <a:gd name="connsiteY0" fmla="*/ 273452 h 543452"/>
                <a:gd name="connsiteX1" fmla="*/ 283252 w 587702"/>
                <a:gd name="connsiteY1" fmla="*/ 3452 h 543452"/>
                <a:gd name="connsiteX2" fmla="*/ 535515 w 587702"/>
                <a:gd name="connsiteY2" fmla="*/ 130433 h 543452"/>
                <a:gd name="connsiteX3" fmla="*/ 566504 w 587702"/>
                <a:gd name="connsiteY3" fmla="*/ 273452 h 543452"/>
                <a:gd name="connsiteX4" fmla="*/ 283252 w 587702"/>
                <a:gd name="connsiteY4" fmla="*/ 543452 h 543452"/>
                <a:gd name="connsiteX5" fmla="*/ 0 w 587702"/>
                <a:gd name="connsiteY5" fmla="*/ 273452 h 543452"/>
                <a:gd name="connsiteX0" fmla="*/ 0 w 580330"/>
                <a:gd name="connsiteY0" fmla="*/ 273452 h 557760"/>
                <a:gd name="connsiteX1" fmla="*/ 283252 w 580330"/>
                <a:gd name="connsiteY1" fmla="*/ 3452 h 557760"/>
                <a:gd name="connsiteX2" fmla="*/ 535515 w 580330"/>
                <a:gd name="connsiteY2" fmla="*/ 130433 h 557760"/>
                <a:gd name="connsiteX3" fmla="*/ 566504 w 580330"/>
                <a:gd name="connsiteY3" fmla="*/ 273452 h 557760"/>
                <a:gd name="connsiteX4" fmla="*/ 383115 w 580330"/>
                <a:gd name="connsiteY4" fmla="*/ 494500 h 557760"/>
                <a:gd name="connsiteX5" fmla="*/ 283252 w 580330"/>
                <a:gd name="connsiteY5" fmla="*/ 543452 h 557760"/>
                <a:gd name="connsiteX6" fmla="*/ 0 w 580330"/>
                <a:gd name="connsiteY6" fmla="*/ 273452 h 557760"/>
                <a:gd name="connsiteX0" fmla="*/ 0 w 580330"/>
                <a:gd name="connsiteY0" fmla="*/ 273452 h 543748"/>
                <a:gd name="connsiteX1" fmla="*/ 283252 w 580330"/>
                <a:gd name="connsiteY1" fmla="*/ 3452 h 543748"/>
                <a:gd name="connsiteX2" fmla="*/ 535515 w 580330"/>
                <a:gd name="connsiteY2" fmla="*/ 130433 h 543748"/>
                <a:gd name="connsiteX3" fmla="*/ 566504 w 580330"/>
                <a:gd name="connsiteY3" fmla="*/ 273452 h 543748"/>
                <a:gd name="connsiteX4" fmla="*/ 298449 w 580330"/>
                <a:gd name="connsiteY4" fmla="*/ 325167 h 543748"/>
                <a:gd name="connsiteX5" fmla="*/ 283252 w 580330"/>
                <a:gd name="connsiteY5" fmla="*/ 543452 h 543748"/>
                <a:gd name="connsiteX6" fmla="*/ 0 w 580330"/>
                <a:gd name="connsiteY6" fmla="*/ 273452 h 543748"/>
                <a:gd name="connsiteX0" fmla="*/ 0 w 545463"/>
                <a:gd name="connsiteY0" fmla="*/ 273452 h 543748"/>
                <a:gd name="connsiteX1" fmla="*/ 283252 w 545463"/>
                <a:gd name="connsiteY1" fmla="*/ 3452 h 543748"/>
                <a:gd name="connsiteX2" fmla="*/ 535515 w 545463"/>
                <a:gd name="connsiteY2" fmla="*/ 130433 h 543748"/>
                <a:gd name="connsiteX3" fmla="*/ 422571 w 545463"/>
                <a:gd name="connsiteY3" fmla="*/ 222652 h 543748"/>
                <a:gd name="connsiteX4" fmla="*/ 298449 w 545463"/>
                <a:gd name="connsiteY4" fmla="*/ 325167 h 543748"/>
                <a:gd name="connsiteX5" fmla="*/ 283252 w 545463"/>
                <a:gd name="connsiteY5" fmla="*/ 543452 h 543748"/>
                <a:gd name="connsiteX6" fmla="*/ 0 w 545463"/>
                <a:gd name="connsiteY6" fmla="*/ 273452 h 543748"/>
                <a:gd name="connsiteX0" fmla="*/ 0 w 470360"/>
                <a:gd name="connsiteY0" fmla="*/ 277584 h 547880"/>
                <a:gd name="connsiteX1" fmla="*/ 283252 w 470360"/>
                <a:gd name="connsiteY1" fmla="*/ 7584 h 547880"/>
                <a:gd name="connsiteX2" fmla="*/ 450848 w 470360"/>
                <a:gd name="connsiteY2" fmla="*/ 92232 h 547880"/>
                <a:gd name="connsiteX3" fmla="*/ 422571 w 470360"/>
                <a:gd name="connsiteY3" fmla="*/ 226784 h 547880"/>
                <a:gd name="connsiteX4" fmla="*/ 298449 w 470360"/>
                <a:gd name="connsiteY4" fmla="*/ 329299 h 547880"/>
                <a:gd name="connsiteX5" fmla="*/ 283252 w 470360"/>
                <a:gd name="connsiteY5" fmla="*/ 547584 h 547880"/>
                <a:gd name="connsiteX6" fmla="*/ 0 w 470360"/>
                <a:gd name="connsiteY6" fmla="*/ 277584 h 547880"/>
                <a:gd name="connsiteX0" fmla="*/ 169 w 470529"/>
                <a:gd name="connsiteY0" fmla="*/ 277584 h 581702"/>
                <a:gd name="connsiteX1" fmla="*/ 283421 w 470529"/>
                <a:gd name="connsiteY1" fmla="*/ 7584 h 581702"/>
                <a:gd name="connsiteX2" fmla="*/ 451017 w 470529"/>
                <a:gd name="connsiteY2" fmla="*/ 92232 h 581702"/>
                <a:gd name="connsiteX3" fmla="*/ 422740 w 470529"/>
                <a:gd name="connsiteY3" fmla="*/ 226784 h 581702"/>
                <a:gd name="connsiteX4" fmla="*/ 298618 w 470529"/>
                <a:gd name="connsiteY4" fmla="*/ 329299 h 581702"/>
                <a:gd name="connsiteX5" fmla="*/ 325754 w 470529"/>
                <a:gd name="connsiteY5" fmla="*/ 581451 h 581702"/>
                <a:gd name="connsiteX6" fmla="*/ 169 w 470529"/>
                <a:gd name="connsiteY6" fmla="*/ 277584 h 581702"/>
                <a:gd name="connsiteX0" fmla="*/ 169 w 470529"/>
                <a:gd name="connsiteY0" fmla="*/ 277584 h 582223"/>
                <a:gd name="connsiteX1" fmla="*/ 283421 w 470529"/>
                <a:gd name="connsiteY1" fmla="*/ 7584 h 582223"/>
                <a:gd name="connsiteX2" fmla="*/ 451017 w 470529"/>
                <a:gd name="connsiteY2" fmla="*/ 92232 h 582223"/>
                <a:gd name="connsiteX3" fmla="*/ 422740 w 470529"/>
                <a:gd name="connsiteY3" fmla="*/ 226784 h 582223"/>
                <a:gd name="connsiteX4" fmla="*/ 349418 w 470529"/>
                <a:gd name="connsiteY4" fmla="*/ 363166 h 582223"/>
                <a:gd name="connsiteX5" fmla="*/ 325754 w 470529"/>
                <a:gd name="connsiteY5" fmla="*/ 581451 h 582223"/>
                <a:gd name="connsiteX6" fmla="*/ 169 w 470529"/>
                <a:gd name="connsiteY6" fmla="*/ 277584 h 582223"/>
                <a:gd name="connsiteX0" fmla="*/ 169 w 470529"/>
                <a:gd name="connsiteY0" fmla="*/ 277584 h 581621"/>
                <a:gd name="connsiteX1" fmla="*/ 283421 w 470529"/>
                <a:gd name="connsiteY1" fmla="*/ 7584 h 581621"/>
                <a:gd name="connsiteX2" fmla="*/ 451017 w 470529"/>
                <a:gd name="connsiteY2" fmla="*/ 92232 h 581621"/>
                <a:gd name="connsiteX3" fmla="*/ 422740 w 470529"/>
                <a:gd name="connsiteY3" fmla="*/ 226784 h 581621"/>
                <a:gd name="connsiteX4" fmla="*/ 298618 w 470529"/>
                <a:gd name="connsiteY4" fmla="*/ 320832 h 581621"/>
                <a:gd name="connsiteX5" fmla="*/ 325754 w 470529"/>
                <a:gd name="connsiteY5" fmla="*/ 581451 h 581621"/>
                <a:gd name="connsiteX6" fmla="*/ 169 w 470529"/>
                <a:gd name="connsiteY6" fmla="*/ 277584 h 581621"/>
                <a:gd name="connsiteX0" fmla="*/ 2508 w 472868"/>
                <a:gd name="connsiteY0" fmla="*/ 277584 h 586172"/>
                <a:gd name="connsiteX1" fmla="*/ 285760 w 472868"/>
                <a:gd name="connsiteY1" fmla="*/ 7584 h 586172"/>
                <a:gd name="connsiteX2" fmla="*/ 453356 w 472868"/>
                <a:gd name="connsiteY2" fmla="*/ 92232 h 586172"/>
                <a:gd name="connsiteX3" fmla="*/ 425079 w 472868"/>
                <a:gd name="connsiteY3" fmla="*/ 226784 h 586172"/>
                <a:gd name="connsiteX4" fmla="*/ 300957 w 472868"/>
                <a:gd name="connsiteY4" fmla="*/ 320832 h 586172"/>
                <a:gd name="connsiteX5" fmla="*/ 328093 w 472868"/>
                <a:gd name="connsiteY5" fmla="*/ 581451 h 586172"/>
                <a:gd name="connsiteX6" fmla="*/ 157025 w 472868"/>
                <a:gd name="connsiteY6" fmla="*/ 473232 h 586172"/>
                <a:gd name="connsiteX7" fmla="*/ 2508 w 472868"/>
                <a:gd name="connsiteY7" fmla="*/ 277584 h 586172"/>
                <a:gd name="connsiteX0" fmla="*/ 6541 w 476901"/>
                <a:gd name="connsiteY0" fmla="*/ 277584 h 592066"/>
                <a:gd name="connsiteX1" fmla="*/ 289793 w 476901"/>
                <a:gd name="connsiteY1" fmla="*/ 7584 h 592066"/>
                <a:gd name="connsiteX2" fmla="*/ 457389 w 476901"/>
                <a:gd name="connsiteY2" fmla="*/ 92232 h 592066"/>
                <a:gd name="connsiteX3" fmla="*/ 429112 w 476901"/>
                <a:gd name="connsiteY3" fmla="*/ 226784 h 592066"/>
                <a:gd name="connsiteX4" fmla="*/ 304990 w 476901"/>
                <a:gd name="connsiteY4" fmla="*/ 320832 h 592066"/>
                <a:gd name="connsiteX5" fmla="*/ 332126 w 476901"/>
                <a:gd name="connsiteY5" fmla="*/ 581451 h 592066"/>
                <a:gd name="connsiteX6" fmla="*/ 110258 w 476901"/>
                <a:gd name="connsiteY6" fmla="*/ 515566 h 592066"/>
                <a:gd name="connsiteX7" fmla="*/ 6541 w 476901"/>
                <a:gd name="connsiteY7" fmla="*/ 277584 h 592066"/>
                <a:gd name="connsiteX0" fmla="*/ 6541 w 476901"/>
                <a:gd name="connsiteY0" fmla="*/ 277584 h 559453"/>
                <a:gd name="connsiteX1" fmla="*/ 289793 w 476901"/>
                <a:gd name="connsiteY1" fmla="*/ 7584 h 559453"/>
                <a:gd name="connsiteX2" fmla="*/ 457389 w 476901"/>
                <a:gd name="connsiteY2" fmla="*/ 92232 h 559453"/>
                <a:gd name="connsiteX3" fmla="*/ 429112 w 476901"/>
                <a:gd name="connsiteY3" fmla="*/ 226784 h 559453"/>
                <a:gd name="connsiteX4" fmla="*/ 304990 w 476901"/>
                <a:gd name="connsiteY4" fmla="*/ 320832 h 559453"/>
                <a:gd name="connsiteX5" fmla="*/ 298259 w 476901"/>
                <a:gd name="connsiteY5" fmla="*/ 539118 h 559453"/>
                <a:gd name="connsiteX6" fmla="*/ 110258 w 476901"/>
                <a:gd name="connsiteY6" fmla="*/ 515566 h 559453"/>
                <a:gd name="connsiteX7" fmla="*/ 6541 w 476901"/>
                <a:gd name="connsiteY7" fmla="*/ 277584 h 559453"/>
                <a:gd name="connsiteX0" fmla="*/ 6541 w 520600"/>
                <a:gd name="connsiteY0" fmla="*/ 275582 h 557451"/>
                <a:gd name="connsiteX1" fmla="*/ 289793 w 520600"/>
                <a:gd name="connsiteY1" fmla="*/ 5582 h 557451"/>
                <a:gd name="connsiteX2" fmla="*/ 508189 w 520600"/>
                <a:gd name="connsiteY2" fmla="*/ 107163 h 557451"/>
                <a:gd name="connsiteX3" fmla="*/ 429112 w 520600"/>
                <a:gd name="connsiteY3" fmla="*/ 224782 h 557451"/>
                <a:gd name="connsiteX4" fmla="*/ 304990 w 520600"/>
                <a:gd name="connsiteY4" fmla="*/ 318830 h 557451"/>
                <a:gd name="connsiteX5" fmla="*/ 298259 w 520600"/>
                <a:gd name="connsiteY5" fmla="*/ 537116 h 557451"/>
                <a:gd name="connsiteX6" fmla="*/ 110258 w 520600"/>
                <a:gd name="connsiteY6" fmla="*/ 513564 h 557451"/>
                <a:gd name="connsiteX7" fmla="*/ 6541 w 520600"/>
                <a:gd name="connsiteY7" fmla="*/ 275582 h 557451"/>
                <a:gd name="connsiteX0" fmla="*/ 6541 w 526033"/>
                <a:gd name="connsiteY0" fmla="*/ 275582 h 557451"/>
                <a:gd name="connsiteX1" fmla="*/ 289793 w 526033"/>
                <a:gd name="connsiteY1" fmla="*/ 5582 h 557451"/>
                <a:gd name="connsiteX2" fmla="*/ 508189 w 526033"/>
                <a:gd name="connsiteY2" fmla="*/ 107163 h 557451"/>
                <a:gd name="connsiteX3" fmla="*/ 471446 w 526033"/>
                <a:gd name="connsiteY3" fmla="*/ 267115 h 557451"/>
                <a:gd name="connsiteX4" fmla="*/ 304990 w 526033"/>
                <a:gd name="connsiteY4" fmla="*/ 318830 h 557451"/>
                <a:gd name="connsiteX5" fmla="*/ 298259 w 526033"/>
                <a:gd name="connsiteY5" fmla="*/ 537116 h 557451"/>
                <a:gd name="connsiteX6" fmla="*/ 110258 w 526033"/>
                <a:gd name="connsiteY6" fmla="*/ 513564 h 557451"/>
                <a:gd name="connsiteX7" fmla="*/ 6541 w 526033"/>
                <a:gd name="connsiteY7" fmla="*/ 275582 h 557451"/>
                <a:gd name="connsiteX0" fmla="*/ 6541 w 526033"/>
                <a:gd name="connsiteY0" fmla="*/ 275582 h 555649"/>
                <a:gd name="connsiteX1" fmla="*/ 289793 w 526033"/>
                <a:gd name="connsiteY1" fmla="*/ 5582 h 555649"/>
                <a:gd name="connsiteX2" fmla="*/ 508189 w 526033"/>
                <a:gd name="connsiteY2" fmla="*/ 107163 h 555649"/>
                <a:gd name="connsiteX3" fmla="*/ 471446 w 526033"/>
                <a:gd name="connsiteY3" fmla="*/ 267115 h 555649"/>
                <a:gd name="connsiteX4" fmla="*/ 304990 w 526033"/>
                <a:gd name="connsiteY4" fmla="*/ 344230 h 555649"/>
                <a:gd name="connsiteX5" fmla="*/ 298259 w 526033"/>
                <a:gd name="connsiteY5" fmla="*/ 537116 h 555649"/>
                <a:gd name="connsiteX6" fmla="*/ 110258 w 526033"/>
                <a:gd name="connsiteY6" fmla="*/ 513564 h 555649"/>
                <a:gd name="connsiteX7" fmla="*/ 6541 w 526033"/>
                <a:gd name="connsiteY7" fmla="*/ 275582 h 555649"/>
                <a:gd name="connsiteX0" fmla="*/ 6541 w 526033"/>
                <a:gd name="connsiteY0" fmla="*/ 275582 h 555649"/>
                <a:gd name="connsiteX1" fmla="*/ 289793 w 526033"/>
                <a:gd name="connsiteY1" fmla="*/ 5582 h 555649"/>
                <a:gd name="connsiteX2" fmla="*/ 508189 w 526033"/>
                <a:gd name="connsiteY2" fmla="*/ 107163 h 555649"/>
                <a:gd name="connsiteX3" fmla="*/ 471446 w 526033"/>
                <a:gd name="connsiteY3" fmla="*/ 267115 h 555649"/>
                <a:gd name="connsiteX4" fmla="*/ 304990 w 526033"/>
                <a:gd name="connsiteY4" fmla="*/ 344230 h 555649"/>
                <a:gd name="connsiteX5" fmla="*/ 332125 w 526033"/>
                <a:gd name="connsiteY5" fmla="*/ 537116 h 555649"/>
                <a:gd name="connsiteX6" fmla="*/ 110258 w 526033"/>
                <a:gd name="connsiteY6" fmla="*/ 513564 h 555649"/>
                <a:gd name="connsiteX7" fmla="*/ 6541 w 526033"/>
                <a:gd name="connsiteY7" fmla="*/ 275582 h 555649"/>
                <a:gd name="connsiteX0" fmla="*/ 6541 w 526033"/>
                <a:gd name="connsiteY0" fmla="*/ 275582 h 575432"/>
                <a:gd name="connsiteX1" fmla="*/ 289793 w 526033"/>
                <a:gd name="connsiteY1" fmla="*/ 5582 h 575432"/>
                <a:gd name="connsiteX2" fmla="*/ 508189 w 526033"/>
                <a:gd name="connsiteY2" fmla="*/ 107163 h 575432"/>
                <a:gd name="connsiteX3" fmla="*/ 471446 w 526033"/>
                <a:gd name="connsiteY3" fmla="*/ 267115 h 575432"/>
                <a:gd name="connsiteX4" fmla="*/ 304990 w 526033"/>
                <a:gd name="connsiteY4" fmla="*/ 344230 h 575432"/>
                <a:gd name="connsiteX5" fmla="*/ 332125 w 526033"/>
                <a:gd name="connsiteY5" fmla="*/ 537116 h 575432"/>
                <a:gd name="connsiteX6" fmla="*/ 110258 w 526033"/>
                <a:gd name="connsiteY6" fmla="*/ 547430 h 575432"/>
                <a:gd name="connsiteX7" fmla="*/ 6541 w 526033"/>
                <a:gd name="connsiteY7" fmla="*/ 275582 h 575432"/>
                <a:gd name="connsiteX0" fmla="*/ 6541 w 526262"/>
                <a:gd name="connsiteY0" fmla="*/ 275582 h 575432"/>
                <a:gd name="connsiteX1" fmla="*/ 289793 w 526262"/>
                <a:gd name="connsiteY1" fmla="*/ 5582 h 575432"/>
                <a:gd name="connsiteX2" fmla="*/ 508189 w 526262"/>
                <a:gd name="connsiteY2" fmla="*/ 107163 h 575432"/>
                <a:gd name="connsiteX3" fmla="*/ 471446 w 526262"/>
                <a:gd name="connsiteY3" fmla="*/ 267115 h 575432"/>
                <a:gd name="connsiteX4" fmla="*/ 347321 w 526262"/>
                <a:gd name="connsiteY4" fmla="*/ 320945 h 575432"/>
                <a:gd name="connsiteX5" fmla="*/ 304990 w 526262"/>
                <a:gd name="connsiteY5" fmla="*/ 344230 h 575432"/>
                <a:gd name="connsiteX6" fmla="*/ 332125 w 526262"/>
                <a:gd name="connsiteY6" fmla="*/ 537116 h 575432"/>
                <a:gd name="connsiteX7" fmla="*/ 110258 w 526262"/>
                <a:gd name="connsiteY7" fmla="*/ 547430 h 575432"/>
                <a:gd name="connsiteX8" fmla="*/ 6541 w 526262"/>
                <a:gd name="connsiteY8" fmla="*/ 275582 h 575432"/>
                <a:gd name="connsiteX0" fmla="*/ 6541 w 526262"/>
                <a:gd name="connsiteY0" fmla="*/ 275582 h 572054"/>
                <a:gd name="connsiteX1" fmla="*/ 289793 w 526262"/>
                <a:gd name="connsiteY1" fmla="*/ 5582 h 572054"/>
                <a:gd name="connsiteX2" fmla="*/ 508189 w 526262"/>
                <a:gd name="connsiteY2" fmla="*/ 107163 h 572054"/>
                <a:gd name="connsiteX3" fmla="*/ 471446 w 526262"/>
                <a:gd name="connsiteY3" fmla="*/ 267115 h 572054"/>
                <a:gd name="connsiteX4" fmla="*/ 347321 w 526262"/>
                <a:gd name="connsiteY4" fmla="*/ 320945 h 572054"/>
                <a:gd name="connsiteX5" fmla="*/ 295465 w 526262"/>
                <a:gd name="connsiteY5" fmla="*/ 420430 h 572054"/>
                <a:gd name="connsiteX6" fmla="*/ 332125 w 526262"/>
                <a:gd name="connsiteY6" fmla="*/ 537116 h 572054"/>
                <a:gd name="connsiteX7" fmla="*/ 110258 w 526262"/>
                <a:gd name="connsiteY7" fmla="*/ 547430 h 572054"/>
                <a:gd name="connsiteX8" fmla="*/ 6541 w 526262"/>
                <a:gd name="connsiteY8" fmla="*/ 275582 h 572054"/>
                <a:gd name="connsiteX0" fmla="*/ 6541 w 526262"/>
                <a:gd name="connsiteY0" fmla="*/ 275582 h 572054"/>
                <a:gd name="connsiteX1" fmla="*/ 289793 w 526262"/>
                <a:gd name="connsiteY1" fmla="*/ 5582 h 572054"/>
                <a:gd name="connsiteX2" fmla="*/ 508189 w 526262"/>
                <a:gd name="connsiteY2" fmla="*/ 107163 h 572054"/>
                <a:gd name="connsiteX3" fmla="*/ 471446 w 526262"/>
                <a:gd name="connsiteY3" fmla="*/ 267115 h 572054"/>
                <a:gd name="connsiteX4" fmla="*/ 328271 w 526262"/>
                <a:gd name="connsiteY4" fmla="*/ 352695 h 572054"/>
                <a:gd name="connsiteX5" fmla="*/ 295465 w 526262"/>
                <a:gd name="connsiteY5" fmla="*/ 420430 h 572054"/>
                <a:gd name="connsiteX6" fmla="*/ 332125 w 526262"/>
                <a:gd name="connsiteY6" fmla="*/ 537116 h 572054"/>
                <a:gd name="connsiteX7" fmla="*/ 110258 w 526262"/>
                <a:gd name="connsiteY7" fmla="*/ 547430 h 572054"/>
                <a:gd name="connsiteX8" fmla="*/ 6541 w 526262"/>
                <a:gd name="connsiteY8" fmla="*/ 275582 h 57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262" h="572054">
                  <a:moveTo>
                    <a:pt x="6541" y="275582"/>
                  </a:moveTo>
                  <a:cubicBezTo>
                    <a:pt x="36463" y="185274"/>
                    <a:pt x="206185" y="33652"/>
                    <a:pt x="289793" y="5582"/>
                  </a:cubicBezTo>
                  <a:cubicBezTo>
                    <a:pt x="373401" y="-22488"/>
                    <a:pt x="460980" y="62163"/>
                    <a:pt x="508189" y="107163"/>
                  </a:cubicBezTo>
                  <a:cubicBezTo>
                    <a:pt x="555398" y="152163"/>
                    <a:pt x="498257" y="231485"/>
                    <a:pt x="471446" y="267115"/>
                  </a:cubicBezTo>
                  <a:cubicBezTo>
                    <a:pt x="444635" y="302745"/>
                    <a:pt x="356014" y="339843"/>
                    <a:pt x="328271" y="352695"/>
                  </a:cubicBezTo>
                  <a:cubicBezTo>
                    <a:pt x="300528" y="365547"/>
                    <a:pt x="297998" y="384402"/>
                    <a:pt x="295465" y="420430"/>
                  </a:cubicBezTo>
                  <a:cubicBezTo>
                    <a:pt x="292932" y="456459"/>
                    <a:pt x="362993" y="515949"/>
                    <a:pt x="332125" y="537116"/>
                  </a:cubicBezTo>
                  <a:cubicBezTo>
                    <a:pt x="301257" y="558283"/>
                    <a:pt x="164522" y="598075"/>
                    <a:pt x="110258" y="547430"/>
                  </a:cubicBezTo>
                  <a:cubicBezTo>
                    <a:pt x="55994" y="496786"/>
                    <a:pt x="-23381" y="365890"/>
                    <a:pt x="6541" y="275582"/>
                  </a:cubicBezTo>
                  <a:close/>
                </a:path>
              </a:pathLst>
            </a:custGeom>
            <a:gradFill rotWithShape="0">
              <a:gsLst>
                <a:gs pos="0">
                  <a:srgbClr val="FFFFFF"/>
                </a:gs>
                <a:gs pos="100000">
                  <a:srgbClr val="E3306E"/>
                </a:gs>
              </a:gsLst>
              <a:path path="rect">
                <a:fillToRect l="50000" t="50000" r="50000" b="50000"/>
              </a:path>
            </a:gradFill>
            <a:ln w="9525">
              <a:solidFill>
                <a:srgbClr val="E3306E"/>
              </a:solidFill>
              <a:round/>
              <a:headEnd/>
              <a:tailEnd/>
            </a:ln>
            <a:effectLst/>
          </p:spPr>
          <p:txBody>
            <a:bodyPr wrap="none" rtlCol="1" anchor="ctr"/>
            <a:lstStyle/>
            <a:p>
              <a:pPr rtl="1"/>
              <a:endParaRPr lang="fr-FR">
                <a:latin typeface="Arial" panose="020B0604020202020204" pitchFamily="34" charset="0"/>
                <a:cs typeface="Arial" panose="020B0604020202020204" pitchFamily="34" charset="0"/>
              </a:endParaRPr>
            </a:p>
          </p:txBody>
        </p:sp>
        <p:grpSp>
          <p:nvGrpSpPr>
            <p:cNvPr id="344" name="Group 343"/>
            <p:cNvGrpSpPr>
              <a:grpSpLocks noChangeAspect="1"/>
            </p:cNvGrpSpPr>
            <p:nvPr/>
          </p:nvGrpSpPr>
          <p:grpSpPr>
            <a:xfrm>
              <a:off x="5579859" y="3330812"/>
              <a:ext cx="204457" cy="219473"/>
              <a:chOff x="681629" y="1933458"/>
              <a:chExt cx="204455" cy="219467"/>
            </a:xfrm>
          </p:grpSpPr>
          <p:sp>
            <p:nvSpPr>
              <p:cNvPr id="345" name="Block Arc 344"/>
              <p:cNvSpPr/>
              <p:nvPr/>
            </p:nvSpPr>
            <p:spPr bwMode="auto">
              <a:xfrm rot="18370098">
                <a:off x="708070" y="2071725"/>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46" name="Block Arc 345"/>
              <p:cNvSpPr/>
              <p:nvPr/>
            </p:nvSpPr>
            <p:spPr bwMode="auto">
              <a:xfrm rot="18370098" flipV="1">
                <a:off x="730477" y="2041073"/>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47" name="Block Arc 346"/>
              <p:cNvSpPr/>
              <p:nvPr/>
            </p:nvSpPr>
            <p:spPr bwMode="auto">
              <a:xfrm rot="18370098">
                <a:off x="752885" y="2010421"/>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48" name="Block Arc 347"/>
              <p:cNvSpPr/>
              <p:nvPr/>
            </p:nvSpPr>
            <p:spPr bwMode="auto">
              <a:xfrm rot="18370098">
                <a:off x="797700" y="1949118"/>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49" name="Block Arc 348"/>
              <p:cNvSpPr/>
              <p:nvPr/>
            </p:nvSpPr>
            <p:spPr bwMode="auto">
              <a:xfrm rot="18370098" flipV="1">
                <a:off x="775293" y="1979770"/>
                <a:ext cx="50625" cy="81021"/>
              </a:xfrm>
              <a:prstGeom prst="blockArc">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50" name="Block Arc 349"/>
              <p:cNvSpPr/>
              <p:nvPr/>
            </p:nvSpPr>
            <p:spPr bwMode="auto">
              <a:xfrm rot="18370098" flipV="1">
                <a:off x="719311" y="2056346"/>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51" name="Block Arc 350"/>
              <p:cNvSpPr/>
              <p:nvPr/>
            </p:nvSpPr>
            <p:spPr bwMode="auto">
              <a:xfrm rot="18370098">
                <a:off x="741720" y="2025694"/>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52" name="Block Arc 351"/>
              <p:cNvSpPr/>
              <p:nvPr/>
            </p:nvSpPr>
            <p:spPr bwMode="auto">
              <a:xfrm rot="18370098" flipV="1">
                <a:off x="764128" y="1995043"/>
                <a:ext cx="50625" cy="81021"/>
              </a:xfrm>
              <a:prstGeom prst="blockArc">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53" name="Block Arc 352"/>
              <p:cNvSpPr/>
              <p:nvPr/>
            </p:nvSpPr>
            <p:spPr bwMode="auto">
              <a:xfrm rot="18370098">
                <a:off x="786535" y="1964391"/>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54" name="Block Arc 353"/>
              <p:cNvSpPr/>
              <p:nvPr/>
            </p:nvSpPr>
            <p:spPr bwMode="auto">
              <a:xfrm rot="18370098">
                <a:off x="696827" y="2087102"/>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55" name="Block Arc 354"/>
              <p:cNvSpPr/>
              <p:nvPr/>
            </p:nvSpPr>
            <p:spPr bwMode="auto">
              <a:xfrm rot="18370098" flipV="1">
                <a:off x="809019" y="1933634"/>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56" name="Block Arc 355"/>
              <p:cNvSpPr/>
              <p:nvPr/>
            </p:nvSpPr>
            <p:spPr bwMode="auto">
              <a:xfrm rot="18370098" flipV="1">
                <a:off x="820261" y="1918260"/>
                <a:ext cx="50625" cy="81021"/>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grpSp>
        <p:sp>
          <p:nvSpPr>
            <p:cNvPr id="340" name="Oval 339"/>
            <p:cNvSpPr/>
            <p:nvPr/>
          </p:nvSpPr>
          <p:spPr bwMode="auto">
            <a:xfrm>
              <a:off x="5845512" y="3497532"/>
              <a:ext cx="196901" cy="17145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41" name="Oval 61"/>
            <p:cNvSpPr>
              <a:spLocks noChangeAspect="1" noChangeArrowheads="1"/>
            </p:cNvSpPr>
            <p:nvPr/>
          </p:nvSpPr>
          <p:spPr bwMode="auto">
            <a:xfrm>
              <a:off x="5889420" y="3556829"/>
              <a:ext cx="85747" cy="82154"/>
            </a:xfrm>
            <a:prstGeom prst="ellipse">
              <a:avLst/>
            </a:prstGeom>
            <a:solidFill>
              <a:srgbClr val="FF0000"/>
            </a:solidFill>
            <a:ln w="9525">
              <a:solidFill>
                <a:schemeClr val="tx1"/>
              </a:solidFill>
              <a:round/>
              <a:headEnd/>
              <a:tailEnd/>
            </a:ln>
          </p:spPr>
          <p:txBody>
            <a:bodyPr wrap="none" rtlCol="1" anchor="ctr"/>
            <a:lstStyle/>
            <a:p>
              <a:pPr rtl="1"/>
              <a:endParaRPr lang="fr-FR" sz="2400">
                <a:solidFill>
                  <a:srgbClr val="FF3399"/>
                </a:solidFill>
                <a:latin typeface="Arial" panose="020B0604020202020204" pitchFamily="34" charset="0"/>
                <a:cs typeface="Arial" panose="020B0604020202020204" pitchFamily="34" charset="0"/>
              </a:endParaRPr>
            </a:p>
          </p:txBody>
        </p:sp>
        <p:sp>
          <p:nvSpPr>
            <p:cNvPr id="357" name="Text Box 75"/>
            <p:cNvSpPr txBox="1">
              <a:spLocks noChangeArrowheads="1"/>
            </p:cNvSpPr>
            <p:nvPr/>
          </p:nvSpPr>
          <p:spPr bwMode="auto">
            <a:xfrm>
              <a:off x="6698931" y="3268371"/>
              <a:ext cx="174325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1">
              <a:spAutoFit/>
            </a:bodyPr>
            <a:lstStyle>
              <a:lvl1pPr algn="r" rtl="1">
                <a:defRPr sz="2400">
                  <a:solidFill>
                    <a:schemeClr val="tx1"/>
                  </a:solidFill>
                  <a:latin typeface="Times" charset="0"/>
                  <a:ea typeface="ＭＳ Ｐゴシック" charset="0"/>
                  <a:cs typeface="ＭＳ Ｐゴシック" charset="0"/>
                </a:defRPr>
              </a:lvl1pPr>
              <a:lvl2pPr marL="742950" indent="-285750" algn="r" rtl="1">
                <a:defRPr sz="2400">
                  <a:solidFill>
                    <a:schemeClr val="tx1"/>
                  </a:solidFill>
                  <a:latin typeface="Times" charset="0"/>
                  <a:ea typeface="ＭＳ Ｐゴシック" charset="0"/>
                </a:defRPr>
              </a:lvl2pPr>
              <a:lvl3pPr marL="1143000" indent="-228600" algn="r" rtl="1">
                <a:defRPr sz="2400">
                  <a:solidFill>
                    <a:schemeClr val="tx1"/>
                  </a:solidFill>
                  <a:latin typeface="Times" charset="0"/>
                  <a:ea typeface="ＭＳ Ｐゴシック" charset="0"/>
                </a:defRPr>
              </a:lvl3pPr>
              <a:lvl4pPr marL="1600200" indent="-228600" algn="r" rtl="1">
                <a:defRPr sz="2400">
                  <a:solidFill>
                    <a:schemeClr val="tx1"/>
                  </a:solidFill>
                  <a:latin typeface="Times" charset="0"/>
                  <a:ea typeface="ＭＳ Ｐゴシック" charset="0"/>
                </a:defRPr>
              </a:lvl4pPr>
              <a:lvl5pPr marL="2057400" indent="-228600" algn="r" rtl="1">
                <a:defRPr sz="2400">
                  <a:solidFill>
                    <a:schemeClr val="tx1"/>
                  </a:solidFill>
                  <a:latin typeface="Times"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Times" charset="0"/>
                  <a:ea typeface="ＭＳ Ｐゴシック" charset="0"/>
                </a:defRPr>
              </a:lvl9pPr>
            </a:lstStyle>
            <a:p>
              <a:pPr algn="ctr" rtl="1" eaLnBrk="1" hangingPunct="1"/>
              <a:r>
                <a:rPr lang="ar" sz="1200" b="1" dirty="0">
                  <a:solidFill>
                    <a:srgbClr val="0080FF"/>
                  </a:solidFill>
                  <a:latin typeface="Arial" panose="020B0604020202020204" pitchFamily="34" charset="0"/>
                  <a:cs typeface="Arial" panose="020B0604020202020204" pitchFamily="34" charset="0"/>
                </a:rPr>
                <a:t>فيروس أولي معيب؟؟</a:t>
              </a:r>
            </a:p>
            <a:p>
              <a:pPr algn="ctr" rtl="1" eaLnBrk="1" hangingPunct="1"/>
              <a:r>
                <a:rPr lang="ar" sz="1200" b="1" dirty="0">
                  <a:solidFill>
                    <a:srgbClr val="A6A6A6"/>
                  </a:solidFill>
                  <a:latin typeface="Arial" panose="020B0604020202020204" pitchFamily="34" charset="0"/>
                  <a:cs typeface="Arial" panose="020B0604020202020204" pitchFamily="34" charset="0"/>
                </a:rPr>
                <a:t>مقاوم لخلايا CTL</a:t>
              </a:r>
              <a:endParaRPr lang="en-US" sz="800" b="1" dirty="0">
                <a:solidFill>
                  <a:srgbClr val="A6A6A6"/>
                </a:solidFill>
                <a:latin typeface="Arial" panose="020B0604020202020204" pitchFamily="34" charset="0"/>
                <a:cs typeface="Arial" panose="020B0604020202020204" pitchFamily="34" charset="0"/>
              </a:endParaRPr>
            </a:p>
          </p:txBody>
        </p:sp>
        <p:sp>
          <p:nvSpPr>
            <p:cNvPr id="238" name="Oval 61"/>
            <p:cNvSpPr>
              <a:spLocks noChangeAspect="1" noChangeArrowheads="1"/>
            </p:cNvSpPr>
            <p:nvPr/>
          </p:nvSpPr>
          <p:spPr bwMode="auto">
            <a:xfrm>
              <a:off x="5962714" y="3519530"/>
              <a:ext cx="37576" cy="36000"/>
            </a:xfrm>
            <a:prstGeom prst="ellipse">
              <a:avLst/>
            </a:prstGeom>
            <a:pattFill prst="lgCheck">
              <a:fgClr>
                <a:srgbClr val="FF0000"/>
              </a:fgClr>
              <a:bgClr>
                <a:srgbClr val="0000FF"/>
              </a:bgClr>
            </a:pattFill>
            <a:ln w="9525">
              <a:solidFill>
                <a:srgbClr val="0000FF"/>
              </a:solidFill>
              <a:round/>
              <a:headEnd/>
              <a:tailEnd/>
            </a:ln>
          </p:spPr>
          <p:txBody>
            <a:bodyPr wrap="none" rtlCol="1" anchor="ctr"/>
            <a:lstStyle/>
            <a:p>
              <a:pPr rtl="1"/>
              <a:endParaRPr lang="fr-FR" sz="2400">
                <a:ln>
                  <a:solidFill>
                    <a:srgbClr val="FF0000"/>
                  </a:solidFill>
                </a:ln>
                <a:solidFill>
                  <a:srgbClr val="FF3399"/>
                </a:solidFill>
                <a:latin typeface="Arial" panose="020B0604020202020204" pitchFamily="34" charset="0"/>
                <a:cs typeface="Arial" panose="020B0604020202020204" pitchFamily="34" charset="0"/>
              </a:endParaRPr>
            </a:p>
          </p:txBody>
        </p:sp>
      </p:grpSp>
      <p:sp>
        <p:nvSpPr>
          <p:cNvPr id="258" name="Rectangle 257">
            <a:hlinkClick r:id="rId3" action="ppaction://hlinksldjump"/>
            <a:extLst>
              <a:ext uri="{FF2B5EF4-FFF2-40B4-BE49-F238E27FC236}">
                <a16:creationId xmlns:a16="http://schemas.microsoft.com/office/drawing/2014/main" id="{FB38879F-F29D-4AFA-8436-9D275D79A847}"/>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
        <p:nvSpPr>
          <p:cNvPr id="339" name="Text Box 93">
            <a:extLst>
              <a:ext uri="{FF2B5EF4-FFF2-40B4-BE49-F238E27FC236}">
                <a16:creationId xmlns:a16="http://schemas.microsoft.com/office/drawing/2014/main" id="{781FEFDF-EF90-4B6D-811E-E586798F083B}"/>
              </a:ext>
            </a:extLst>
          </p:cNvPr>
          <p:cNvSpPr txBox="1">
            <a:spLocks noChangeArrowheads="1"/>
          </p:cNvSpPr>
          <p:nvPr/>
        </p:nvSpPr>
        <p:spPr bwMode="auto">
          <a:xfrm>
            <a:off x="1359851" y="260648"/>
            <a:ext cx="7416824" cy="1115698"/>
          </a:xfrm>
          <a:prstGeom prst="rect">
            <a:avLst/>
          </a:prstGeom>
          <a:solidFill>
            <a:schemeClr val="bg1"/>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8586" tIns="34294" rIns="68586" bIns="34294" rtlCol="1">
            <a:spAutoFit/>
          </a:bodyPr>
          <a:lstStyle>
            <a:defPPr>
              <a:defRPr lang="en-US"/>
            </a:defPPr>
            <a:lvl1pPr algn="ctr" rtl="1" eaLnBrk="0" hangingPunct="0">
              <a:defRPr sz="2000" b="1">
                <a:solidFill>
                  <a:schemeClr val="bg1"/>
                </a:solidFill>
                <a:latin typeface="Arial" charset="0"/>
                <a:cs typeface="Times New Roman" charset="0"/>
              </a:defRPr>
            </a:lvl1pPr>
            <a:lvl2pPr marL="742950" indent="-285750" algn="r" rtl="1"/>
            <a:lvl3pPr marL="1143000" indent="-228600" algn="r" rtl="1"/>
            <a:lvl4pPr marL="1600200" indent="-228600" algn="r" rtl="1"/>
            <a:lvl5pPr marL="2057400" indent="-228600" algn="r" rtl="1"/>
            <a:lvl6pPr marL="2514600" indent="-228600" algn="r" rtl="1" eaLnBrk="0" fontAlgn="base" hangingPunct="0">
              <a:spcBef>
                <a:spcPct val="0"/>
              </a:spcBef>
              <a:spcAft>
                <a:spcPct val="0"/>
              </a:spcAft>
            </a:lvl6pPr>
            <a:lvl7pPr marL="2971800" indent="-228600" algn="r" rtl="1" eaLnBrk="0" fontAlgn="base" hangingPunct="0">
              <a:spcBef>
                <a:spcPct val="0"/>
              </a:spcBef>
              <a:spcAft>
                <a:spcPct val="0"/>
              </a:spcAft>
            </a:lvl7pPr>
            <a:lvl8pPr marL="3429000" indent="-228600" algn="r" rtl="1" eaLnBrk="0" fontAlgn="base" hangingPunct="0">
              <a:spcBef>
                <a:spcPct val="0"/>
              </a:spcBef>
              <a:spcAft>
                <a:spcPct val="0"/>
              </a:spcAft>
            </a:lvl8pPr>
            <a:lvl9pPr marL="3886200" indent="-228600" algn="r" rtl="1" eaLnBrk="0" fontAlgn="base" hangingPunct="0">
              <a:spcBef>
                <a:spcPct val="0"/>
              </a:spcBef>
              <a:spcAft>
                <a:spcPct val="0"/>
              </a:spcAft>
            </a:lvl9pPr>
          </a:lstStyle>
          <a:p>
            <a:pPr algn="r" rtl="1">
              <a:defRPr/>
            </a:pPr>
            <a:r>
              <a:rPr lang="ar" dirty="0">
                <a:solidFill>
                  <a:srgbClr val="E0001B"/>
                </a:solidFill>
                <a:latin typeface="Arial" panose="020B0604020202020204" pitchFamily="34" charset="0"/>
                <a:cs typeface="Arial" panose="020B0604020202020204" pitchFamily="34" charset="0"/>
              </a:rPr>
              <a:t>المستودعات الخلوية والنسيجية</a:t>
            </a:r>
            <a:endParaRPr lang="en-US" dirty="0">
              <a:solidFill>
                <a:srgbClr val="E0001B"/>
              </a:solidFill>
              <a:latin typeface="Arial" panose="020B0604020202020204" pitchFamily="34" charset="0"/>
              <a:cs typeface="Arial" panose="020B0604020202020204" pitchFamily="34" charset="0"/>
            </a:endParaRPr>
          </a:p>
          <a:p>
            <a:pPr algn="r" rtl="1">
              <a:defRPr/>
            </a:pPr>
            <a:r>
              <a:rPr lang="ar" sz="2400" dirty="0">
                <a:solidFill>
                  <a:schemeClr val="tx1"/>
                </a:solidFill>
                <a:latin typeface="Arial" panose="020B0604020202020204" pitchFamily="34" charset="0"/>
                <a:cs typeface="Arial" panose="020B0604020202020204" pitchFamily="34" charset="0"/>
              </a:rPr>
              <a:t>تختلف مستودعات فيروس نقص المناعة البشري 1 بالخلايا التائية والبلاعم</a:t>
            </a:r>
          </a:p>
        </p:txBody>
      </p:sp>
      <p:sp>
        <p:nvSpPr>
          <p:cNvPr id="359" name="TextBox 358">
            <a:extLst>
              <a:ext uri="{FF2B5EF4-FFF2-40B4-BE49-F238E27FC236}">
                <a16:creationId xmlns:a16="http://schemas.microsoft.com/office/drawing/2014/main" id="{563EFED2-77FE-447B-9BC1-4FAD650BA6C3}"/>
              </a:ext>
            </a:extLst>
          </p:cNvPr>
          <p:cNvSpPr txBox="1"/>
          <p:nvPr/>
        </p:nvSpPr>
        <p:spPr>
          <a:xfrm>
            <a:off x="7884980" y="6081410"/>
            <a:ext cx="1114408" cy="253916"/>
          </a:xfrm>
          <a:prstGeom prst="rect">
            <a:avLst/>
          </a:prstGeom>
          <a:noFill/>
        </p:spPr>
        <p:txBody>
          <a:bodyPr wrap="none" rtlCol="0">
            <a:spAutoFit/>
          </a:bodyPr>
          <a:lstStyle/>
          <a:p>
            <a:pPr rtl="0"/>
            <a:r>
              <a:rPr lang="fr" sz="1050" u="sng">
                <a:latin typeface="Arial" panose="020B0604020202020204" pitchFamily="34" charset="0"/>
                <a:cs typeface="Arial" panose="020B0604020202020204" pitchFamily="34" charset="0"/>
                <a:hlinkClick r:id="rId4"/>
              </a:rPr>
              <a:t>Ganor, SY0302</a:t>
            </a:r>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638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373"/>
          <p:cNvSpPr>
            <a:spLocks noChangeAspect="1" noChangeArrowheads="1"/>
          </p:cNvSpPr>
          <p:nvPr/>
        </p:nvSpPr>
        <p:spPr bwMode="auto">
          <a:xfrm>
            <a:off x="1344749" y="2600346"/>
            <a:ext cx="849976" cy="810000"/>
          </a:xfrm>
          <a:prstGeom prst="ellipse">
            <a:avLst/>
          </a:prstGeom>
          <a:gradFill rotWithShape="0">
            <a:gsLst>
              <a:gs pos="0">
                <a:srgbClr val="FFFFFF"/>
              </a:gs>
              <a:gs pos="100000">
                <a:srgbClr val="FF8000"/>
              </a:gs>
            </a:gsLst>
            <a:path path="shape">
              <a:fillToRect l="50000" t="50000" r="50000" b="50000"/>
            </a:path>
          </a:gradFill>
          <a:ln w="12700">
            <a:solidFill>
              <a:srgbClr val="FF8000"/>
            </a:solidFill>
            <a:round/>
            <a:headEnd/>
            <a:tailEnd/>
          </a:ln>
        </p:spPr>
        <p:txBody>
          <a:bodyPr wrap="none" lIns="68589" tIns="34295" rIns="68589" bIns="34295" rtlCol="1" anchor="ctr"/>
          <a:lstStyle/>
          <a:p>
            <a:pPr rtl="1"/>
            <a:endParaRPr lang="fr-FR"/>
          </a:p>
        </p:txBody>
      </p:sp>
      <p:sp>
        <p:nvSpPr>
          <p:cNvPr id="6" name="Oval 373"/>
          <p:cNvSpPr>
            <a:spLocks noChangeAspect="1" noChangeArrowheads="1"/>
          </p:cNvSpPr>
          <p:nvPr/>
        </p:nvSpPr>
        <p:spPr bwMode="auto">
          <a:xfrm>
            <a:off x="4150460" y="2600346"/>
            <a:ext cx="849976" cy="810000"/>
          </a:xfrm>
          <a:prstGeom prst="ellipse">
            <a:avLst/>
          </a:prstGeom>
          <a:gradFill rotWithShape="0">
            <a:gsLst>
              <a:gs pos="0">
                <a:srgbClr val="FFFFFF"/>
              </a:gs>
              <a:gs pos="100000">
                <a:srgbClr val="FF8000"/>
              </a:gs>
            </a:gsLst>
            <a:path path="shape">
              <a:fillToRect l="50000" t="50000" r="50000" b="50000"/>
            </a:path>
          </a:gradFill>
          <a:ln w="12700">
            <a:solidFill>
              <a:srgbClr val="FF8000"/>
            </a:solidFill>
            <a:round/>
            <a:headEnd/>
            <a:tailEnd/>
          </a:ln>
        </p:spPr>
        <p:txBody>
          <a:bodyPr wrap="none" lIns="68589" tIns="34295" rIns="68589" bIns="34295" rtlCol="1" anchor="ctr"/>
          <a:lstStyle/>
          <a:p>
            <a:pPr rtl="1"/>
            <a:endParaRPr lang="fr-FR"/>
          </a:p>
        </p:txBody>
      </p:sp>
      <p:sp>
        <p:nvSpPr>
          <p:cNvPr id="7" name="Text Box 4"/>
          <p:cNvSpPr txBox="1">
            <a:spLocks noChangeArrowheads="1"/>
          </p:cNvSpPr>
          <p:nvPr/>
        </p:nvSpPr>
        <p:spPr bwMode="auto">
          <a:xfrm>
            <a:off x="2621995" y="1849688"/>
            <a:ext cx="1106499" cy="401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89" tIns="34295" rIns="68589" bIns="34295" rtlCol="1">
            <a:spAutoFit/>
          </a:bodyPr>
          <a:lstStyle>
            <a:lvl1pPr algn="r" rtl="1" eaLnBrk="0" hangingPunct="0">
              <a:defRPr sz="2400">
                <a:solidFill>
                  <a:schemeClr val="tx1"/>
                </a:solidFill>
                <a:latin typeface="Times" charset="0"/>
                <a:ea typeface="ＭＳ Ｐゴシック" charset="0"/>
                <a:cs typeface="ＭＳ Ｐゴシック" charset="0"/>
              </a:defRPr>
            </a:lvl1pPr>
            <a:lvl2pPr marL="742950" indent="-285750" algn="r" rtl="1" eaLnBrk="0" hangingPunct="0">
              <a:defRPr sz="2400">
                <a:solidFill>
                  <a:schemeClr val="tx1"/>
                </a:solidFill>
                <a:latin typeface="Times" charset="0"/>
                <a:ea typeface="ＭＳ Ｐゴシック" charset="0"/>
              </a:defRPr>
            </a:lvl2pPr>
            <a:lvl3pPr marL="1143000" indent="-228600" algn="r" rtl="1" eaLnBrk="0" hangingPunct="0">
              <a:defRPr sz="2400">
                <a:solidFill>
                  <a:schemeClr val="tx1"/>
                </a:solidFill>
                <a:latin typeface="Times" charset="0"/>
                <a:ea typeface="ＭＳ Ｐゴシック" charset="0"/>
              </a:defRPr>
            </a:lvl3pPr>
            <a:lvl4pPr marL="1600200" indent="-228600" algn="r" rtl="1" eaLnBrk="0" hangingPunct="0">
              <a:defRPr sz="2400">
                <a:solidFill>
                  <a:schemeClr val="tx1"/>
                </a:solidFill>
                <a:latin typeface="Times" charset="0"/>
                <a:ea typeface="ＭＳ Ｐゴシック" charset="0"/>
              </a:defRPr>
            </a:lvl4pPr>
            <a:lvl5pPr marL="2057400" indent="-228600" algn="r" rtl="1" eaLnBrk="0" hangingPunct="0">
              <a:defRPr sz="2400">
                <a:solidFill>
                  <a:schemeClr val="tx1"/>
                </a:solidFill>
                <a:latin typeface="Times"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Times" charset="0"/>
                <a:ea typeface="ＭＳ Ｐゴシック" charset="0"/>
              </a:defRPr>
            </a:lvl9pPr>
          </a:lstStyle>
          <a:p>
            <a:pPr algn="ctr" rtl="1">
              <a:lnSpc>
                <a:spcPct val="120000"/>
              </a:lnSpc>
            </a:pPr>
            <a:r>
              <a:rPr lang="ar" sz="1200" b="1">
                <a:solidFill>
                  <a:srgbClr val="000000"/>
                </a:solidFill>
                <a:latin typeface="Arial" panose="020B0604020202020204" pitchFamily="34" charset="0"/>
                <a:cs typeface="Arial" panose="020B0604020202020204" pitchFamily="34" charset="0"/>
              </a:rPr>
              <a:t>’الصدمة’</a:t>
            </a:r>
          </a:p>
          <a:p>
            <a:pPr algn="ctr" rtl="1">
              <a:lnSpc>
                <a:spcPct val="120000"/>
              </a:lnSpc>
            </a:pPr>
            <a:r>
              <a:rPr lang="ar" sz="600" b="1">
                <a:solidFill>
                  <a:srgbClr val="000000"/>
                </a:solidFill>
                <a:latin typeface="Arial" panose="020B0604020202020204" pitchFamily="34" charset="0"/>
                <a:cs typeface="Arial" panose="020B0604020202020204" pitchFamily="34" charset="0"/>
              </a:rPr>
              <a:t>(مدمجة)</a:t>
            </a:r>
          </a:p>
        </p:txBody>
      </p:sp>
      <p:sp>
        <p:nvSpPr>
          <p:cNvPr id="8" name="Text Box 4"/>
          <p:cNvSpPr txBox="1">
            <a:spLocks noChangeArrowheads="1"/>
          </p:cNvSpPr>
          <p:nvPr/>
        </p:nvSpPr>
        <p:spPr bwMode="auto">
          <a:xfrm>
            <a:off x="5425670" y="1849688"/>
            <a:ext cx="1106499" cy="401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89" tIns="34295" rIns="68589" bIns="34295" rtlCol="1">
            <a:spAutoFit/>
          </a:bodyPr>
          <a:lstStyle>
            <a:lvl1pPr algn="r" rtl="1" eaLnBrk="0" hangingPunct="0">
              <a:defRPr sz="2400">
                <a:solidFill>
                  <a:schemeClr val="tx1"/>
                </a:solidFill>
                <a:latin typeface="Times" charset="0"/>
                <a:ea typeface="ＭＳ Ｐゴシック" charset="0"/>
                <a:cs typeface="ＭＳ Ｐゴシック" charset="0"/>
              </a:defRPr>
            </a:lvl1pPr>
            <a:lvl2pPr marL="742950" indent="-285750" algn="r" rtl="1" eaLnBrk="0" hangingPunct="0">
              <a:defRPr sz="2400">
                <a:solidFill>
                  <a:schemeClr val="tx1"/>
                </a:solidFill>
                <a:latin typeface="Times" charset="0"/>
                <a:ea typeface="ＭＳ Ｐゴシック" charset="0"/>
              </a:defRPr>
            </a:lvl2pPr>
            <a:lvl3pPr marL="1143000" indent="-228600" algn="r" rtl="1" eaLnBrk="0" hangingPunct="0">
              <a:defRPr sz="2400">
                <a:solidFill>
                  <a:schemeClr val="tx1"/>
                </a:solidFill>
                <a:latin typeface="Times" charset="0"/>
                <a:ea typeface="ＭＳ Ｐゴシック" charset="0"/>
              </a:defRPr>
            </a:lvl3pPr>
            <a:lvl4pPr marL="1600200" indent="-228600" algn="r" rtl="1" eaLnBrk="0" hangingPunct="0">
              <a:defRPr sz="2400">
                <a:solidFill>
                  <a:schemeClr val="tx1"/>
                </a:solidFill>
                <a:latin typeface="Times" charset="0"/>
                <a:ea typeface="ＭＳ Ｐゴシック" charset="0"/>
              </a:defRPr>
            </a:lvl4pPr>
            <a:lvl5pPr marL="2057400" indent="-228600" algn="r" rtl="1" eaLnBrk="0" hangingPunct="0">
              <a:defRPr sz="2400">
                <a:solidFill>
                  <a:schemeClr val="tx1"/>
                </a:solidFill>
                <a:latin typeface="Times"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Times" charset="0"/>
                <a:ea typeface="ＭＳ Ｐゴシック" charset="0"/>
              </a:defRPr>
            </a:lvl9pPr>
          </a:lstStyle>
          <a:p>
            <a:pPr algn="ctr" rtl="1">
              <a:lnSpc>
                <a:spcPct val="120000"/>
              </a:lnSpc>
            </a:pPr>
            <a:r>
              <a:rPr lang="ar" sz="1200" b="1" dirty="0">
                <a:solidFill>
                  <a:srgbClr val="000000"/>
                </a:solidFill>
                <a:latin typeface="Arial" panose="020B0604020202020204" pitchFamily="34" charset="0"/>
                <a:cs typeface="Arial" panose="020B0604020202020204" pitchFamily="34" charset="0"/>
              </a:rPr>
              <a:t>’القتل’</a:t>
            </a:r>
          </a:p>
          <a:p>
            <a:pPr algn="ctr" rtl="1">
              <a:lnSpc>
                <a:spcPct val="120000"/>
              </a:lnSpc>
            </a:pPr>
            <a:r>
              <a:rPr lang="ar" sz="600" b="1" dirty="0">
                <a:solidFill>
                  <a:srgbClr val="000000"/>
                </a:solidFill>
                <a:latin typeface="Arial" panose="020B0604020202020204" pitchFamily="34" charset="0"/>
                <a:cs typeface="Arial" panose="020B0604020202020204" pitchFamily="34" charset="0"/>
              </a:rPr>
              <a:t>(مُعزز)</a:t>
            </a:r>
          </a:p>
        </p:txBody>
      </p:sp>
      <p:sp>
        <p:nvSpPr>
          <p:cNvPr id="9" name="Oval 373"/>
          <p:cNvSpPr>
            <a:spLocks noChangeAspect="1" noChangeArrowheads="1"/>
          </p:cNvSpPr>
          <p:nvPr/>
        </p:nvSpPr>
        <p:spPr bwMode="auto">
          <a:xfrm>
            <a:off x="4252874" y="2701946"/>
            <a:ext cx="424989" cy="405000"/>
          </a:xfrm>
          <a:prstGeom prst="ellipse">
            <a:avLst/>
          </a:prstGeom>
          <a:gradFill rotWithShape="0">
            <a:gsLst>
              <a:gs pos="0">
                <a:srgbClr val="FFFFFF"/>
              </a:gs>
              <a:gs pos="100000">
                <a:srgbClr val="DE4F00"/>
              </a:gs>
            </a:gsLst>
            <a:path path="shape">
              <a:fillToRect l="50000" t="50000" r="50000" b="50000"/>
            </a:path>
          </a:gradFill>
          <a:ln w="12700">
            <a:solidFill>
              <a:srgbClr val="DE4F00"/>
            </a:solidFill>
            <a:round/>
            <a:headEnd/>
            <a:tailEnd/>
          </a:ln>
        </p:spPr>
        <p:txBody>
          <a:bodyPr wrap="none" lIns="68589" tIns="34295" rIns="68589" bIns="34295" rtlCol="1" anchor="ctr"/>
          <a:lstStyle/>
          <a:p>
            <a:pPr rtl="1"/>
            <a:endParaRPr lang="fr-FR"/>
          </a:p>
        </p:txBody>
      </p:sp>
      <p:grpSp>
        <p:nvGrpSpPr>
          <p:cNvPr id="10" name="Group 9"/>
          <p:cNvGrpSpPr/>
          <p:nvPr/>
        </p:nvGrpSpPr>
        <p:grpSpPr>
          <a:xfrm rot="18370098">
            <a:off x="4281490" y="2814635"/>
            <a:ext cx="259781" cy="81021"/>
            <a:chOff x="2514600" y="3206750"/>
            <a:chExt cx="346375" cy="108000"/>
          </a:xfrm>
        </p:grpSpPr>
        <p:sp>
          <p:nvSpPr>
            <p:cNvPr id="11" name="Block Arc 10"/>
            <p:cNvSpPr/>
            <p:nvPr/>
          </p:nvSpPr>
          <p:spPr bwMode="auto">
            <a:xfrm>
              <a:off x="2540000"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12" name="Block Arc 11"/>
            <p:cNvSpPr/>
            <p:nvPr/>
          </p:nvSpPr>
          <p:spPr bwMode="auto">
            <a:xfrm flipV="1">
              <a:off x="2590625"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13" name="Block Arc 12"/>
            <p:cNvSpPr/>
            <p:nvPr/>
          </p:nvSpPr>
          <p:spPr bwMode="auto">
            <a:xfrm>
              <a:off x="2641250"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14" name="Block Arc 13"/>
            <p:cNvSpPr/>
            <p:nvPr/>
          </p:nvSpPr>
          <p:spPr bwMode="auto">
            <a:xfrm>
              <a:off x="2742500"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15" name="Block Arc 14"/>
            <p:cNvSpPr/>
            <p:nvPr/>
          </p:nvSpPr>
          <p:spPr bwMode="auto">
            <a:xfrm flipV="1">
              <a:off x="2691875"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16" name="Block Arc 15"/>
            <p:cNvSpPr/>
            <p:nvPr/>
          </p:nvSpPr>
          <p:spPr bwMode="auto">
            <a:xfrm flipV="1">
              <a:off x="2565400"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17" name="Block Arc 16"/>
            <p:cNvSpPr/>
            <p:nvPr/>
          </p:nvSpPr>
          <p:spPr bwMode="auto">
            <a:xfrm>
              <a:off x="2616025"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18" name="Block Arc 17"/>
            <p:cNvSpPr/>
            <p:nvPr/>
          </p:nvSpPr>
          <p:spPr bwMode="auto">
            <a:xfrm flipV="1">
              <a:off x="2666650" y="3206750"/>
              <a:ext cx="67500" cy="108000"/>
            </a:xfrm>
            <a:prstGeom prst="blockArc">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19" name="Block Arc 18"/>
            <p:cNvSpPr/>
            <p:nvPr/>
          </p:nvSpPr>
          <p:spPr bwMode="auto">
            <a:xfrm>
              <a:off x="2717275"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20" name="Block Arc 19"/>
            <p:cNvSpPr/>
            <p:nvPr/>
          </p:nvSpPr>
          <p:spPr bwMode="auto">
            <a:xfrm>
              <a:off x="2514600"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21" name="Block Arc 20"/>
            <p:cNvSpPr/>
            <p:nvPr/>
          </p:nvSpPr>
          <p:spPr bwMode="auto">
            <a:xfrm flipV="1">
              <a:off x="2768075"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22" name="Block Arc 21"/>
            <p:cNvSpPr/>
            <p:nvPr/>
          </p:nvSpPr>
          <p:spPr bwMode="auto">
            <a:xfrm flipV="1">
              <a:off x="2793475"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grpSp>
      <p:sp>
        <p:nvSpPr>
          <p:cNvPr id="24" name="Oval 373"/>
          <p:cNvSpPr>
            <a:spLocks noChangeAspect="1" noChangeArrowheads="1"/>
          </p:cNvSpPr>
          <p:nvPr/>
        </p:nvSpPr>
        <p:spPr bwMode="auto">
          <a:xfrm>
            <a:off x="1437056" y="2701946"/>
            <a:ext cx="424989" cy="405000"/>
          </a:xfrm>
          <a:prstGeom prst="ellipse">
            <a:avLst/>
          </a:prstGeom>
          <a:gradFill rotWithShape="0">
            <a:gsLst>
              <a:gs pos="0">
                <a:srgbClr val="FFFFFF"/>
              </a:gs>
              <a:gs pos="100000">
                <a:srgbClr val="DE4F00"/>
              </a:gs>
            </a:gsLst>
            <a:path path="shape">
              <a:fillToRect l="50000" t="50000" r="50000" b="50000"/>
            </a:path>
          </a:gradFill>
          <a:ln w="12700">
            <a:solidFill>
              <a:srgbClr val="DE4F00"/>
            </a:solidFill>
            <a:round/>
            <a:headEnd/>
            <a:tailEnd/>
          </a:ln>
        </p:spPr>
        <p:txBody>
          <a:bodyPr wrap="none" lIns="68589" tIns="34295" rIns="68589" bIns="34295" rtlCol="1" anchor="ctr"/>
          <a:lstStyle/>
          <a:p>
            <a:pPr rtl="1"/>
            <a:endParaRPr lang="fr-FR"/>
          </a:p>
        </p:txBody>
      </p:sp>
      <p:grpSp>
        <p:nvGrpSpPr>
          <p:cNvPr id="25" name="Group 24"/>
          <p:cNvGrpSpPr/>
          <p:nvPr/>
        </p:nvGrpSpPr>
        <p:grpSpPr>
          <a:xfrm rot="18370098">
            <a:off x="1465672" y="2814635"/>
            <a:ext cx="259781" cy="81021"/>
            <a:chOff x="2514600" y="3206750"/>
            <a:chExt cx="346375" cy="108000"/>
          </a:xfrm>
        </p:grpSpPr>
        <p:sp>
          <p:nvSpPr>
            <p:cNvPr id="26" name="Block Arc 25"/>
            <p:cNvSpPr/>
            <p:nvPr/>
          </p:nvSpPr>
          <p:spPr bwMode="auto">
            <a:xfrm>
              <a:off x="2540000"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27" name="Block Arc 26"/>
            <p:cNvSpPr/>
            <p:nvPr/>
          </p:nvSpPr>
          <p:spPr bwMode="auto">
            <a:xfrm flipV="1">
              <a:off x="2590625"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28" name="Block Arc 27"/>
            <p:cNvSpPr/>
            <p:nvPr/>
          </p:nvSpPr>
          <p:spPr bwMode="auto">
            <a:xfrm>
              <a:off x="2641250"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29" name="Block Arc 28"/>
            <p:cNvSpPr/>
            <p:nvPr/>
          </p:nvSpPr>
          <p:spPr bwMode="auto">
            <a:xfrm>
              <a:off x="2742500"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30" name="Block Arc 29"/>
            <p:cNvSpPr/>
            <p:nvPr/>
          </p:nvSpPr>
          <p:spPr bwMode="auto">
            <a:xfrm flipV="1">
              <a:off x="2691875"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31" name="Block Arc 30"/>
            <p:cNvSpPr/>
            <p:nvPr/>
          </p:nvSpPr>
          <p:spPr bwMode="auto">
            <a:xfrm flipV="1">
              <a:off x="2565400"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32" name="Block Arc 31"/>
            <p:cNvSpPr/>
            <p:nvPr/>
          </p:nvSpPr>
          <p:spPr bwMode="auto">
            <a:xfrm>
              <a:off x="2616025"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33" name="Block Arc 32"/>
            <p:cNvSpPr/>
            <p:nvPr/>
          </p:nvSpPr>
          <p:spPr bwMode="auto">
            <a:xfrm flipV="1">
              <a:off x="2666650" y="3206750"/>
              <a:ext cx="67500" cy="108000"/>
            </a:xfrm>
            <a:prstGeom prst="blockArc">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34" name="Block Arc 33"/>
            <p:cNvSpPr/>
            <p:nvPr/>
          </p:nvSpPr>
          <p:spPr bwMode="auto">
            <a:xfrm>
              <a:off x="2717275"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35" name="Block Arc 34"/>
            <p:cNvSpPr/>
            <p:nvPr/>
          </p:nvSpPr>
          <p:spPr bwMode="auto">
            <a:xfrm>
              <a:off x="2514600"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36" name="Block Arc 35"/>
            <p:cNvSpPr/>
            <p:nvPr/>
          </p:nvSpPr>
          <p:spPr bwMode="auto">
            <a:xfrm flipV="1">
              <a:off x="2768075"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37" name="Block Arc 36"/>
            <p:cNvSpPr/>
            <p:nvPr/>
          </p:nvSpPr>
          <p:spPr bwMode="auto">
            <a:xfrm flipV="1">
              <a:off x="2793475"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grpSp>
      <p:sp>
        <p:nvSpPr>
          <p:cNvPr id="40" name="Text Box 4"/>
          <p:cNvSpPr txBox="1">
            <a:spLocks noChangeArrowheads="1"/>
          </p:cNvSpPr>
          <p:nvPr/>
        </p:nvSpPr>
        <p:spPr bwMode="auto">
          <a:xfrm>
            <a:off x="2381251" y="2399555"/>
            <a:ext cx="1587500" cy="4385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89" tIns="34295" rIns="68589" bIns="34295" rtlCol="1">
            <a:spAutoFit/>
          </a:bodyPr>
          <a:lstStyle>
            <a:lvl1pPr algn="r" rtl="1" eaLnBrk="0" hangingPunct="0">
              <a:defRPr sz="2400">
                <a:solidFill>
                  <a:schemeClr val="tx1"/>
                </a:solidFill>
                <a:latin typeface="Times" charset="0"/>
                <a:ea typeface="ＭＳ Ｐゴシック" charset="0"/>
                <a:cs typeface="ＭＳ Ｐゴシック" charset="0"/>
              </a:defRPr>
            </a:lvl1pPr>
            <a:lvl2pPr marL="742950" indent="-285750" algn="r" rtl="1" eaLnBrk="0" hangingPunct="0">
              <a:defRPr sz="2400">
                <a:solidFill>
                  <a:schemeClr val="tx1"/>
                </a:solidFill>
                <a:latin typeface="Times" charset="0"/>
                <a:ea typeface="ＭＳ Ｐゴシック" charset="0"/>
              </a:defRPr>
            </a:lvl2pPr>
            <a:lvl3pPr marL="1143000" indent="-228600" algn="r" rtl="1" eaLnBrk="0" hangingPunct="0">
              <a:defRPr sz="2400">
                <a:solidFill>
                  <a:schemeClr val="tx1"/>
                </a:solidFill>
                <a:latin typeface="Times" charset="0"/>
                <a:ea typeface="ＭＳ Ｐゴシック" charset="0"/>
              </a:defRPr>
            </a:lvl3pPr>
            <a:lvl4pPr marL="1600200" indent="-228600" algn="r" rtl="1" eaLnBrk="0" hangingPunct="0">
              <a:defRPr sz="2400">
                <a:solidFill>
                  <a:schemeClr val="tx1"/>
                </a:solidFill>
                <a:latin typeface="Times" charset="0"/>
                <a:ea typeface="ＭＳ Ｐゴシック" charset="0"/>
              </a:defRPr>
            </a:lvl4pPr>
            <a:lvl5pPr marL="2057400" indent="-228600" algn="r" rtl="1" eaLnBrk="0" hangingPunct="0">
              <a:defRPr sz="2400">
                <a:solidFill>
                  <a:schemeClr val="tx1"/>
                </a:solidFill>
                <a:latin typeface="Times"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Times" charset="0"/>
                <a:ea typeface="ＭＳ Ｐゴシック" charset="0"/>
              </a:defRPr>
            </a:lvl9pPr>
          </a:lstStyle>
          <a:p>
            <a:pPr algn="ctr" rtl="1">
              <a:lnSpc>
                <a:spcPct val="120000"/>
              </a:lnSpc>
            </a:pPr>
            <a:r>
              <a:rPr lang="ar" sz="1000" b="1">
                <a:solidFill>
                  <a:srgbClr val="000000"/>
                </a:solidFill>
                <a:latin typeface="Arial" panose="020B0604020202020204" pitchFamily="34" charset="0"/>
                <a:cs typeface="Arial" panose="020B0604020202020204" pitchFamily="34" charset="0"/>
              </a:rPr>
              <a:t>منشطات TCR</a:t>
            </a:r>
          </a:p>
          <a:p>
            <a:pPr algn="ctr" rtl="1">
              <a:lnSpc>
                <a:spcPct val="120000"/>
              </a:lnSpc>
            </a:pPr>
            <a:r>
              <a:rPr lang="ar" sz="1000" b="1">
                <a:solidFill>
                  <a:srgbClr val="000000"/>
                </a:solidFill>
                <a:latin typeface="Arial" panose="020B0604020202020204" pitchFamily="34" charset="0"/>
                <a:cs typeface="Arial" panose="020B0604020202020204" pitchFamily="34" charset="0"/>
              </a:rPr>
              <a:t>HDACi</a:t>
            </a:r>
            <a:endParaRPr lang="en-GB" sz="1000" b="1" dirty="0">
              <a:solidFill>
                <a:srgbClr val="000000"/>
              </a:solidFill>
              <a:latin typeface="Arial" panose="020B0604020202020204" pitchFamily="34" charset="0"/>
              <a:cs typeface="Arial" panose="020B0604020202020204" pitchFamily="34" charset="0"/>
            </a:endParaRPr>
          </a:p>
        </p:txBody>
      </p:sp>
      <p:sp>
        <p:nvSpPr>
          <p:cNvPr id="43" name="Oval 61"/>
          <p:cNvSpPr>
            <a:spLocks noChangeAspect="1" noChangeArrowheads="1"/>
          </p:cNvSpPr>
          <p:nvPr/>
        </p:nvSpPr>
        <p:spPr bwMode="auto">
          <a:xfrm>
            <a:off x="4841987" y="2999965"/>
            <a:ext cx="85747" cy="82154"/>
          </a:xfrm>
          <a:prstGeom prst="ellipse">
            <a:avLst/>
          </a:prstGeom>
          <a:solidFill>
            <a:srgbClr val="FF0000"/>
          </a:solidFill>
          <a:ln w="9525">
            <a:solidFill>
              <a:schemeClr val="tx1"/>
            </a:solidFill>
            <a:round/>
            <a:headEnd/>
            <a:tailEnd/>
          </a:ln>
        </p:spPr>
        <p:txBody>
          <a:bodyPr wrap="none" lIns="68589" tIns="34295" rIns="68589" bIns="34295" rtlCol="1" anchor="ctr"/>
          <a:lstStyle/>
          <a:p>
            <a:pPr rtl="1"/>
            <a:endParaRPr lang="fr-FR" sz="2400">
              <a:solidFill>
                <a:srgbClr val="FF3399"/>
              </a:solidFill>
              <a:latin typeface="Comic Sans MS" charset="0"/>
              <a:cs typeface="Times New Roman" charset="0"/>
            </a:endParaRPr>
          </a:p>
        </p:txBody>
      </p:sp>
      <p:sp>
        <p:nvSpPr>
          <p:cNvPr id="45" name="Oval 61"/>
          <p:cNvSpPr>
            <a:spLocks noChangeAspect="1" noChangeArrowheads="1"/>
          </p:cNvSpPr>
          <p:nvPr/>
        </p:nvSpPr>
        <p:spPr bwMode="auto">
          <a:xfrm>
            <a:off x="5048418" y="2825770"/>
            <a:ext cx="85747" cy="82154"/>
          </a:xfrm>
          <a:prstGeom prst="ellipse">
            <a:avLst/>
          </a:prstGeom>
          <a:solidFill>
            <a:srgbClr val="FF0000"/>
          </a:solidFill>
          <a:ln w="9525">
            <a:solidFill>
              <a:schemeClr val="tx1"/>
            </a:solidFill>
            <a:round/>
            <a:headEnd/>
            <a:tailEnd/>
          </a:ln>
        </p:spPr>
        <p:txBody>
          <a:bodyPr wrap="none" lIns="68589" tIns="34295" rIns="68589" bIns="34295" rtlCol="1" anchor="ctr"/>
          <a:lstStyle/>
          <a:p>
            <a:pPr rtl="1"/>
            <a:endParaRPr lang="fr-FR" sz="2400">
              <a:solidFill>
                <a:srgbClr val="FF3399"/>
              </a:solidFill>
              <a:latin typeface="Comic Sans MS" charset="0"/>
              <a:cs typeface="Times New Roman" charset="0"/>
            </a:endParaRPr>
          </a:p>
        </p:txBody>
      </p:sp>
      <p:cxnSp>
        <p:nvCxnSpPr>
          <p:cNvPr id="48" name="Straight Arrow Connector 47"/>
          <p:cNvCxnSpPr/>
          <p:nvPr/>
        </p:nvCxnSpPr>
        <p:spPr bwMode="auto">
          <a:xfrm>
            <a:off x="4473593" y="2889265"/>
            <a:ext cx="308059" cy="157751"/>
          </a:xfrm>
          <a:prstGeom prst="straightConnector1">
            <a:avLst/>
          </a:prstGeom>
          <a:noFill/>
          <a:ln w="3175">
            <a:solidFill>
              <a:srgbClr val="000000"/>
            </a:solidFill>
            <a:round/>
            <a:headEnd/>
            <a:tailEnd type="triangle" w="med" len="med"/>
          </a:ln>
        </p:spPr>
      </p:cxnSp>
      <p:sp>
        <p:nvSpPr>
          <p:cNvPr id="49" name="Oval 61"/>
          <p:cNvSpPr>
            <a:spLocks noChangeAspect="1" noChangeArrowheads="1"/>
          </p:cNvSpPr>
          <p:nvPr/>
        </p:nvSpPr>
        <p:spPr bwMode="auto">
          <a:xfrm>
            <a:off x="4924560" y="3152794"/>
            <a:ext cx="85747" cy="82154"/>
          </a:xfrm>
          <a:prstGeom prst="ellipse">
            <a:avLst/>
          </a:prstGeom>
          <a:solidFill>
            <a:srgbClr val="FF0000"/>
          </a:solidFill>
          <a:ln w="9525">
            <a:solidFill>
              <a:schemeClr val="tx1"/>
            </a:solidFill>
            <a:round/>
            <a:headEnd/>
            <a:tailEnd/>
          </a:ln>
        </p:spPr>
        <p:txBody>
          <a:bodyPr wrap="none" lIns="68589" tIns="34295" rIns="68589" bIns="34295" rtlCol="1" anchor="ctr"/>
          <a:lstStyle/>
          <a:p>
            <a:pPr rtl="1"/>
            <a:endParaRPr lang="fr-FR" sz="2400">
              <a:solidFill>
                <a:srgbClr val="FF3399"/>
              </a:solidFill>
              <a:latin typeface="Comic Sans MS" charset="0"/>
              <a:cs typeface="Times New Roman" charset="0"/>
            </a:endParaRPr>
          </a:p>
        </p:txBody>
      </p:sp>
      <p:sp>
        <p:nvSpPr>
          <p:cNvPr id="50" name="Oval 61"/>
          <p:cNvSpPr>
            <a:spLocks noChangeAspect="1" noChangeArrowheads="1"/>
          </p:cNvSpPr>
          <p:nvPr/>
        </p:nvSpPr>
        <p:spPr bwMode="auto">
          <a:xfrm>
            <a:off x="4982125" y="2964862"/>
            <a:ext cx="85747" cy="82154"/>
          </a:xfrm>
          <a:prstGeom prst="ellipse">
            <a:avLst/>
          </a:prstGeom>
          <a:solidFill>
            <a:srgbClr val="FF0000"/>
          </a:solidFill>
          <a:ln w="9525">
            <a:solidFill>
              <a:schemeClr val="tx1"/>
            </a:solidFill>
            <a:round/>
            <a:headEnd/>
            <a:tailEnd/>
          </a:ln>
        </p:spPr>
        <p:txBody>
          <a:bodyPr wrap="none" lIns="68589" tIns="34295" rIns="68589" bIns="34295" rtlCol="1" anchor="ctr"/>
          <a:lstStyle/>
          <a:p>
            <a:pPr rtl="1"/>
            <a:endParaRPr lang="fr-FR" sz="2400">
              <a:solidFill>
                <a:srgbClr val="FF3399"/>
              </a:solidFill>
              <a:latin typeface="Comic Sans MS" charset="0"/>
              <a:cs typeface="Times New Roman" charset="0"/>
            </a:endParaRPr>
          </a:p>
        </p:txBody>
      </p:sp>
      <p:pic>
        <p:nvPicPr>
          <p:cNvPr id="54" name="Picture 53" descr="maxresdefault.jpg"/>
          <p:cNvPicPr>
            <a:picLocks noChangeAspect="1"/>
          </p:cNvPicPr>
          <p:nvPr/>
        </p:nvPicPr>
        <p:blipFill rotWithShape="1">
          <a:blip r:embed="rId3" cstate="print">
            <a:extLst>
              <a:ext uri="{28A0092B-C50C-407E-A947-70E740481C1C}">
                <a14:useLocalDpi xmlns:a14="http://schemas.microsoft.com/office/drawing/2010/main" val="0"/>
              </a:ext>
            </a:extLst>
          </a:blip>
          <a:srcRect l="22083" t="6420" r="24722" b="4692"/>
          <a:stretch/>
        </p:blipFill>
        <p:spPr>
          <a:xfrm>
            <a:off x="6254468" y="1834564"/>
            <a:ext cx="316056" cy="296999"/>
          </a:xfrm>
          <a:prstGeom prst="rect">
            <a:avLst/>
          </a:prstGeom>
        </p:spPr>
      </p:pic>
      <p:sp>
        <p:nvSpPr>
          <p:cNvPr id="63" name="Rectangle 21"/>
          <p:cNvSpPr>
            <a:spLocks noChangeArrowheads="1"/>
          </p:cNvSpPr>
          <p:nvPr/>
        </p:nvSpPr>
        <p:spPr bwMode="auto">
          <a:xfrm>
            <a:off x="1064888" y="2213282"/>
            <a:ext cx="1409699" cy="2231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589" tIns="34295" rIns="68589" bIns="34295" rtlCol="1">
            <a:spAutoFit/>
          </a:bodyPr>
          <a:lstStyle/>
          <a:p>
            <a:pPr algn="ctr" rtl="1" eaLnBrk="0" hangingPunct="0">
              <a:defRPr/>
            </a:pPr>
            <a:r>
              <a:rPr lang="ar" sz="1000" b="1" dirty="0">
                <a:solidFill>
                  <a:srgbClr val="FF6600"/>
                </a:solidFill>
                <a:latin typeface="Arial" panose="020B0604020202020204" pitchFamily="34" charset="0"/>
                <a:cs typeface="Arial" panose="020B0604020202020204" pitchFamily="34" charset="0"/>
              </a:rPr>
              <a:t>خلية تائية مصابة بعدوى كامنة</a:t>
            </a:r>
          </a:p>
        </p:txBody>
      </p:sp>
      <p:cxnSp>
        <p:nvCxnSpPr>
          <p:cNvPr id="64" name="Straight Connector 63"/>
          <p:cNvCxnSpPr/>
          <p:nvPr/>
        </p:nvCxnSpPr>
        <p:spPr bwMode="auto">
          <a:xfrm flipH="1">
            <a:off x="80110" y="3951430"/>
            <a:ext cx="9000000" cy="0"/>
          </a:xfrm>
          <a:prstGeom prst="line">
            <a:avLst/>
          </a:prstGeom>
          <a:solidFill>
            <a:schemeClr val="accent1"/>
          </a:solidFill>
          <a:ln w="9525" cap="flat" cmpd="sng" algn="ctr">
            <a:solidFill>
              <a:srgbClr val="0080FF"/>
            </a:solidFill>
            <a:prstDash val="solid"/>
            <a:round/>
            <a:headEnd type="none" w="med" len="med"/>
            <a:tailEnd type="none" w="med" len="med"/>
          </a:ln>
          <a:effectLst/>
        </p:spPr>
      </p:cxnSp>
      <p:cxnSp>
        <p:nvCxnSpPr>
          <p:cNvPr id="41" name="Straight Arrow Connector 40"/>
          <p:cNvCxnSpPr/>
          <p:nvPr/>
        </p:nvCxnSpPr>
        <p:spPr bwMode="auto">
          <a:xfrm>
            <a:off x="2612315" y="3005346"/>
            <a:ext cx="1120555"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flipH="1">
            <a:off x="5418025" y="3005346"/>
            <a:ext cx="1120555"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 name="Lightning Bolt 1"/>
          <p:cNvSpPr/>
          <p:nvPr/>
        </p:nvSpPr>
        <p:spPr>
          <a:xfrm>
            <a:off x="2612315" y="1849688"/>
            <a:ext cx="237887" cy="323945"/>
          </a:xfrm>
          <a:prstGeom prst="lightningBol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
        <p:nvSpPr>
          <p:cNvPr id="143" name="Text Box 93"/>
          <p:cNvSpPr txBox="1">
            <a:spLocks noChangeArrowheads="1"/>
          </p:cNvSpPr>
          <p:nvPr/>
        </p:nvSpPr>
        <p:spPr bwMode="auto">
          <a:xfrm>
            <a:off x="1275311" y="318583"/>
            <a:ext cx="7735362" cy="820233"/>
          </a:xfrm>
          <a:prstGeom prst="rect">
            <a:avLst/>
          </a:prstGeom>
          <a:no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8586" tIns="34294" rIns="68586" bIns="34294" rtlCol="1">
            <a:spAutoFit/>
          </a:bodyPr>
          <a:lstStyle>
            <a:defPPr>
              <a:defRPr lang="en-US"/>
            </a:defPPr>
            <a:lvl1pPr algn="ctr" rtl="1" eaLnBrk="0" hangingPunct="0">
              <a:defRPr sz="2000" b="1">
                <a:solidFill>
                  <a:schemeClr val="bg1"/>
                </a:solidFill>
                <a:latin typeface="Arial" charset="0"/>
                <a:cs typeface="Times New Roman" charset="0"/>
              </a:defRPr>
            </a:lvl1pPr>
            <a:lvl2pPr marL="742950" indent="-285750" algn="r" rtl="1"/>
            <a:lvl3pPr marL="1143000" indent="-228600" algn="r" rtl="1"/>
            <a:lvl4pPr marL="1600200" indent="-228600" algn="r" rtl="1"/>
            <a:lvl5pPr marL="2057400" indent="-228600" algn="r" rtl="1"/>
            <a:lvl6pPr marL="2514600" indent="-228600" algn="r" rtl="1" eaLnBrk="0" fontAlgn="base" hangingPunct="0">
              <a:spcBef>
                <a:spcPct val="0"/>
              </a:spcBef>
              <a:spcAft>
                <a:spcPct val="0"/>
              </a:spcAft>
            </a:lvl6pPr>
            <a:lvl7pPr marL="2971800" indent="-228600" algn="r" rtl="1" eaLnBrk="0" fontAlgn="base" hangingPunct="0">
              <a:spcBef>
                <a:spcPct val="0"/>
              </a:spcBef>
              <a:spcAft>
                <a:spcPct val="0"/>
              </a:spcAft>
            </a:lvl7pPr>
            <a:lvl8pPr marL="3429000" indent="-228600" algn="r" rtl="1" eaLnBrk="0" fontAlgn="base" hangingPunct="0">
              <a:spcBef>
                <a:spcPct val="0"/>
              </a:spcBef>
              <a:spcAft>
                <a:spcPct val="0"/>
              </a:spcAft>
            </a:lvl8pPr>
            <a:lvl9pPr marL="3886200" indent="-228600" algn="r" rtl="1" eaLnBrk="0" fontAlgn="base" hangingPunct="0">
              <a:spcBef>
                <a:spcPct val="0"/>
              </a:spcBef>
              <a:spcAft>
                <a:spcPct val="0"/>
              </a:spcAft>
            </a:lvl9pPr>
          </a:lstStyle>
          <a:p>
            <a:pPr algn="r" rtl="1">
              <a:defRPr/>
            </a:pPr>
            <a:r>
              <a:rPr lang="ar" dirty="0">
                <a:solidFill>
                  <a:srgbClr val="E0001B"/>
                </a:solidFill>
                <a:latin typeface="Arial" panose="020B0604020202020204" pitchFamily="34" charset="0"/>
                <a:cs typeface="Arial" panose="020B0604020202020204" pitchFamily="34" charset="0"/>
              </a:rPr>
              <a:t>المستودعات الخلوية والنسيجية</a:t>
            </a:r>
            <a:endParaRPr lang="en-US" dirty="0">
              <a:solidFill>
                <a:srgbClr val="E0001B"/>
              </a:solidFill>
              <a:latin typeface="Arial" panose="020B0604020202020204" pitchFamily="34" charset="0"/>
              <a:cs typeface="Arial" panose="020B0604020202020204" pitchFamily="34" charset="0"/>
            </a:endParaRPr>
          </a:p>
          <a:p>
            <a:pPr algn="r" rtl="1">
              <a:lnSpc>
                <a:spcPct val="120000"/>
              </a:lnSpc>
            </a:pPr>
            <a:r>
              <a:rPr lang="ar" sz="2400" dirty="0">
                <a:solidFill>
                  <a:schemeClr val="tx1"/>
                </a:solidFill>
                <a:latin typeface="Arial" panose="020B0604020202020204" pitchFamily="34" charset="0"/>
                <a:cs typeface="Arial" panose="020B0604020202020204" pitchFamily="34" charset="0"/>
              </a:rPr>
              <a:t>ينبغي أن تأخذ آلية ’الصدمة والقتل’ في الاعتبار مستودعات </a:t>
            </a:r>
            <a:r>
              <a:rPr lang="ar-EG" sz="2400" dirty="0" smtClean="0">
                <a:solidFill>
                  <a:schemeClr val="tx1"/>
                </a:solidFill>
                <a:latin typeface="Arial" panose="020B0604020202020204" pitchFamily="34" charset="0"/>
                <a:cs typeface="Arial" panose="020B0604020202020204" pitchFamily="34" charset="0"/>
              </a:rPr>
              <a:t>1-</a:t>
            </a:r>
            <a:r>
              <a:rPr lang="ar" sz="2400" dirty="0" smtClean="0">
                <a:solidFill>
                  <a:schemeClr val="tx1"/>
                </a:solidFill>
                <a:latin typeface="Arial" panose="020B0604020202020204" pitchFamily="34" charset="0"/>
                <a:cs typeface="Arial" panose="020B0604020202020204" pitchFamily="34" charset="0"/>
              </a:rPr>
              <a:t>HIV </a:t>
            </a:r>
            <a:r>
              <a:rPr lang="ar" sz="2400" dirty="0">
                <a:solidFill>
                  <a:schemeClr val="tx1"/>
                </a:solidFill>
                <a:latin typeface="Arial" panose="020B0604020202020204" pitchFamily="34" charset="0"/>
                <a:cs typeface="Arial" panose="020B0604020202020204" pitchFamily="34" charset="0"/>
              </a:rPr>
              <a:t>في Mf </a:t>
            </a:r>
          </a:p>
        </p:txBody>
      </p:sp>
      <p:cxnSp>
        <p:nvCxnSpPr>
          <p:cNvPr id="158" name="Straight Arrow Connector 157"/>
          <p:cNvCxnSpPr/>
          <p:nvPr/>
        </p:nvCxnSpPr>
        <p:spPr bwMode="auto">
          <a:xfrm>
            <a:off x="2612315" y="4897798"/>
            <a:ext cx="1120555"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9" name="Straight Arrow Connector 158"/>
          <p:cNvCxnSpPr/>
          <p:nvPr/>
        </p:nvCxnSpPr>
        <p:spPr bwMode="auto">
          <a:xfrm flipH="1">
            <a:off x="5418025" y="4897798"/>
            <a:ext cx="1120555"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0" name="Text Box 4"/>
          <p:cNvSpPr txBox="1">
            <a:spLocks noChangeArrowheads="1"/>
          </p:cNvSpPr>
          <p:nvPr/>
        </p:nvSpPr>
        <p:spPr bwMode="auto">
          <a:xfrm>
            <a:off x="2023015" y="5152408"/>
            <a:ext cx="2295847" cy="2539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89" tIns="34295" rIns="68589" bIns="34295" rtlCol="1">
            <a:spAutoFit/>
          </a:bodyPr>
          <a:lstStyle>
            <a:lvl1pPr algn="r" rtl="1" eaLnBrk="0" hangingPunct="0">
              <a:defRPr sz="2400">
                <a:solidFill>
                  <a:schemeClr val="tx1"/>
                </a:solidFill>
                <a:latin typeface="Times" charset="0"/>
                <a:ea typeface="ＭＳ Ｐゴシック" charset="0"/>
                <a:cs typeface="ＭＳ Ｐゴシック" charset="0"/>
              </a:defRPr>
            </a:lvl1pPr>
            <a:lvl2pPr marL="742950" indent="-285750" algn="r" rtl="1" eaLnBrk="0" hangingPunct="0">
              <a:defRPr sz="2400">
                <a:solidFill>
                  <a:schemeClr val="tx1"/>
                </a:solidFill>
                <a:latin typeface="Times" charset="0"/>
                <a:ea typeface="ＭＳ Ｐゴシック" charset="0"/>
              </a:defRPr>
            </a:lvl2pPr>
            <a:lvl3pPr marL="1143000" indent="-228600" algn="r" rtl="1" eaLnBrk="0" hangingPunct="0">
              <a:defRPr sz="2400">
                <a:solidFill>
                  <a:schemeClr val="tx1"/>
                </a:solidFill>
                <a:latin typeface="Times" charset="0"/>
                <a:ea typeface="ＭＳ Ｐゴシック" charset="0"/>
              </a:defRPr>
            </a:lvl3pPr>
            <a:lvl4pPr marL="1600200" indent="-228600" algn="r" rtl="1" eaLnBrk="0" hangingPunct="0">
              <a:defRPr sz="2400">
                <a:solidFill>
                  <a:schemeClr val="tx1"/>
                </a:solidFill>
                <a:latin typeface="Times" charset="0"/>
                <a:ea typeface="ＭＳ Ｐゴシック" charset="0"/>
              </a:defRPr>
            </a:lvl4pPr>
            <a:lvl5pPr marL="2057400" indent="-228600" algn="r" rtl="1" eaLnBrk="0" hangingPunct="0">
              <a:defRPr sz="2400">
                <a:solidFill>
                  <a:schemeClr val="tx1"/>
                </a:solidFill>
                <a:latin typeface="Times"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Times" charset="0"/>
                <a:ea typeface="ＭＳ Ｐゴシック" charset="0"/>
              </a:defRPr>
            </a:lvl9pPr>
          </a:lstStyle>
          <a:p>
            <a:pPr algn="ctr" rtl="1">
              <a:lnSpc>
                <a:spcPct val="120000"/>
              </a:lnSpc>
            </a:pPr>
            <a:r>
              <a:rPr lang="ar" sz="1000" b="1">
                <a:solidFill>
                  <a:srgbClr val="0080FF"/>
                </a:solidFill>
                <a:latin typeface="Arial" panose="020B0604020202020204" pitchFamily="34" charset="0"/>
                <a:cs typeface="Arial" panose="020B0604020202020204" pitchFamily="34" charset="0"/>
              </a:rPr>
              <a:t>نواهض TLR4؟؟</a:t>
            </a:r>
          </a:p>
        </p:txBody>
      </p:sp>
      <p:sp>
        <p:nvSpPr>
          <p:cNvPr id="162" name="Freeform 436"/>
          <p:cNvSpPr>
            <a:spLocks noChangeAspect="1"/>
          </p:cNvSpPr>
          <p:nvPr/>
        </p:nvSpPr>
        <p:spPr bwMode="auto">
          <a:xfrm>
            <a:off x="1251050" y="4492513"/>
            <a:ext cx="1037373" cy="810000"/>
          </a:xfrm>
          <a:custGeom>
            <a:avLst/>
            <a:gdLst>
              <a:gd name="T0" fmla="*/ 488 w 688"/>
              <a:gd name="T1" fmla="*/ 16 h 600"/>
              <a:gd name="T2" fmla="*/ 632 w 688"/>
              <a:gd name="T3" fmla="*/ 64 h 600"/>
              <a:gd name="T4" fmla="*/ 680 w 688"/>
              <a:gd name="T5" fmla="*/ 208 h 600"/>
              <a:gd name="T6" fmla="*/ 632 w 688"/>
              <a:gd name="T7" fmla="*/ 256 h 600"/>
              <a:gd name="T8" fmla="*/ 632 w 688"/>
              <a:gd name="T9" fmla="*/ 352 h 600"/>
              <a:gd name="T10" fmla="*/ 680 w 688"/>
              <a:gd name="T11" fmla="*/ 496 h 600"/>
              <a:gd name="T12" fmla="*/ 584 w 688"/>
              <a:gd name="T13" fmla="*/ 592 h 600"/>
              <a:gd name="T14" fmla="*/ 440 w 688"/>
              <a:gd name="T15" fmla="*/ 544 h 600"/>
              <a:gd name="T16" fmla="*/ 344 w 688"/>
              <a:gd name="T17" fmla="*/ 544 h 600"/>
              <a:gd name="T18" fmla="*/ 296 w 688"/>
              <a:gd name="T19" fmla="*/ 592 h 600"/>
              <a:gd name="T20" fmla="*/ 152 w 688"/>
              <a:gd name="T21" fmla="*/ 592 h 600"/>
              <a:gd name="T22" fmla="*/ 104 w 688"/>
              <a:gd name="T23" fmla="*/ 544 h 600"/>
              <a:gd name="T24" fmla="*/ 152 w 688"/>
              <a:gd name="T25" fmla="*/ 448 h 600"/>
              <a:gd name="T26" fmla="*/ 104 w 688"/>
              <a:gd name="T27" fmla="*/ 352 h 600"/>
              <a:gd name="T28" fmla="*/ 56 w 688"/>
              <a:gd name="T29" fmla="*/ 304 h 600"/>
              <a:gd name="T30" fmla="*/ 8 w 688"/>
              <a:gd name="T31" fmla="*/ 208 h 600"/>
              <a:gd name="T32" fmla="*/ 104 w 688"/>
              <a:gd name="T33" fmla="*/ 112 h 600"/>
              <a:gd name="T34" fmla="*/ 200 w 688"/>
              <a:gd name="T35" fmla="*/ 112 h 600"/>
              <a:gd name="T36" fmla="*/ 248 w 688"/>
              <a:gd name="T37" fmla="*/ 16 h 600"/>
              <a:gd name="T38" fmla="*/ 392 w 688"/>
              <a:gd name="T39" fmla="*/ 16 h 600"/>
              <a:gd name="T40" fmla="*/ 488 w 688"/>
              <a:gd name="T41" fmla="*/ 16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8" h="600">
                <a:moveTo>
                  <a:pt x="488" y="16"/>
                </a:moveTo>
                <a:cubicBezTo>
                  <a:pt x="528" y="24"/>
                  <a:pt x="600" y="32"/>
                  <a:pt x="632" y="64"/>
                </a:cubicBezTo>
                <a:cubicBezTo>
                  <a:pt x="664" y="96"/>
                  <a:pt x="680" y="176"/>
                  <a:pt x="680" y="208"/>
                </a:cubicBezTo>
                <a:cubicBezTo>
                  <a:pt x="680" y="240"/>
                  <a:pt x="640" y="232"/>
                  <a:pt x="632" y="256"/>
                </a:cubicBezTo>
                <a:cubicBezTo>
                  <a:pt x="624" y="280"/>
                  <a:pt x="624" y="312"/>
                  <a:pt x="632" y="352"/>
                </a:cubicBezTo>
                <a:cubicBezTo>
                  <a:pt x="640" y="392"/>
                  <a:pt x="688" y="456"/>
                  <a:pt x="680" y="496"/>
                </a:cubicBezTo>
                <a:cubicBezTo>
                  <a:pt x="672" y="536"/>
                  <a:pt x="624" y="584"/>
                  <a:pt x="584" y="592"/>
                </a:cubicBezTo>
                <a:cubicBezTo>
                  <a:pt x="544" y="600"/>
                  <a:pt x="480" y="552"/>
                  <a:pt x="440" y="544"/>
                </a:cubicBezTo>
                <a:cubicBezTo>
                  <a:pt x="400" y="536"/>
                  <a:pt x="368" y="536"/>
                  <a:pt x="344" y="544"/>
                </a:cubicBezTo>
                <a:cubicBezTo>
                  <a:pt x="320" y="552"/>
                  <a:pt x="328" y="584"/>
                  <a:pt x="296" y="592"/>
                </a:cubicBezTo>
                <a:cubicBezTo>
                  <a:pt x="264" y="600"/>
                  <a:pt x="184" y="600"/>
                  <a:pt x="152" y="592"/>
                </a:cubicBezTo>
                <a:cubicBezTo>
                  <a:pt x="120" y="584"/>
                  <a:pt x="104" y="568"/>
                  <a:pt x="104" y="544"/>
                </a:cubicBezTo>
                <a:cubicBezTo>
                  <a:pt x="104" y="520"/>
                  <a:pt x="152" y="480"/>
                  <a:pt x="152" y="448"/>
                </a:cubicBezTo>
                <a:cubicBezTo>
                  <a:pt x="152" y="416"/>
                  <a:pt x="120" y="376"/>
                  <a:pt x="104" y="352"/>
                </a:cubicBezTo>
                <a:cubicBezTo>
                  <a:pt x="88" y="328"/>
                  <a:pt x="72" y="328"/>
                  <a:pt x="56" y="304"/>
                </a:cubicBezTo>
                <a:cubicBezTo>
                  <a:pt x="40" y="280"/>
                  <a:pt x="0" y="240"/>
                  <a:pt x="8" y="208"/>
                </a:cubicBezTo>
                <a:cubicBezTo>
                  <a:pt x="16" y="176"/>
                  <a:pt x="72" y="128"/>
                  <a:pt x="104" y="112"/>
                </a:cubicBezTo>
                <a:cubicBezTo>
                  <a:pt x="136" y="96"/>
                  <a:pt x="176" y="128"/>
                  <a:pt x="200" y="112"/>
                </a:cubicBezTo>
                <a:cubicBezTo>
                  <a:pt x="224" y="96"/>
                  <a:pt x="216" y="32"/>
                  <a:pt x="248" y="16"/>
                </a:cubicBezTo>
                <a:cubicBezTo>
                  <a:pt x="280" y="0"/>
                  <a:pt x="352" y="16"/>
                  <a:pt x="392" y="16"/>
                </a:cubicBezTo>
                <a:cubicBezTo>
                  <a:pt x="432" y="16"/>
                  <a:pt x="448" y="8"/>
                  <a:pt x="488" y="16"/>
                </a:cubicBezTo>
                <a:close/>
              </a:path>
            </a:pathLst>
          </a:custGeom>
          <a:gradFill rotWithShape="0">
            <a:gsLst>
              <a:gs pos="0">
                <a:srgbClr val="FFFFFF"/>
              </a:gs>
              <a:gs pos="100000">
                <a:srgbClr val="FF6666"/>
              </a:gs>
            </a:gsLst>
            <a:path path="rect">
              <a:fillToRect l="50000" t="50000" r="50000" b="50000"/>
            </a:path>
          </a:gradFill>
          <a:ln w="9525">
            <a:solidFill>
              <a:srgbClr val="FF666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rtlCol="1" anchor="ctr"/>
          <a:lstStyle/>
          <a:p>
            <a:pPr rtl="1"/>
            <a:endParaRPr lang="en-US"/>
          </a:p>
        </p:txBody>
      </p:sp>
      <p:sp>
        <p:nvSpPr>
          <p:cNvPr id="163" name="Oval 373"/>
          <p:cNvSpPr>
            <a:spLocks noChangeAspect="1" noChangeArrowheads="1"/>
          </p:cNvSpPr>
          <p:nvPr/>
        </p:nvSpPr>
        <p:spPr bwMode="auto">
          <a:xfrm>
            <a:off x="1457558" y="4603819"/>
            <a:ext cx="394799" cy="429041"/>
          </a:xfrm>
          <a:custGeom>
            <a:avLst/>
            <a:gdLst>
              <a:gd name="connsiteX0" fmla="*/ 0 w 566504"/>
              <a:gd name="connsiteY0" fmla="*/ 270000 h 540000"/>
              <a:gd name="connsiteX1" fmla="*/ 283252 w 566504"/>
              <a:gd name="connsiteY1" fmla="*/ 0 h 540000"/>
              <a:gd name="connsiteX2" fmla="*/ 566504 w 566504"/>
              <a:gd name="connsiteY2" fmla="*/ 270000 h 540000"/>
              <a:gd name="connsiteX3" fmla="*/ 283252 w 566504"/>
              <a:gd name="connsiteY3" fmla="*/ 540000 h 540000"/>
              <a:gd name="connsiteX4" fmla="*/ 0 w 566504"/>
              <a:gd name="connsiteY4" fmla="*/ 270000 h 540000"/>
              <a:gd name="connsiteX0" fmla="*/ 0 w 587702"/>
              <a:gd name="connsiteY0" fmla="*/ 273452 h 543452"/>
              <a:gd name="connsiteX1" fmla="*/ 283252 w 587702"/>
              <a:gd name="connsiteY1" fmla="*/ 3452 h 543452"/>
              <a:gd name="connsiteX2" fmla="*/ 535515 w 587702"/>
              <a:gd name="connsiteY2" fmla="*/ 130433 h 543452"/>
              <a:gd name="connsiteX3" fmla="*/ 566504 w 587702"/>
              <a:gd name="connsiteY3" fmla="*/ 273452 h 543452"/>
              <a:gd name="connsiteX4" fmla="*/ 283252 w 587702"/>
              <a:gd name="connsiteY4" fmla="*/ 543452 h 543452"/>
              <a:gd name="connsiteX5" fmla="*/ 0 w 587702"/>
              <a:gd name="connsiteY5" fmla="*/ 273452 h 543452"/>
              <a:gd name="connsiteX0" fmla="*/ 0 w 580330"/>
              <a:gd name="connsiteY0" fmla="*/ 273452 h 557760"/>
              <a:gd name="connsiteX1" fmla="*/ 283252 w 580330"/>
              <a:gd name="connsiteY1" fmla="*/ 3452 h 557760"/>
              <a:gd name="connsiteX2" fmla="*/ 535515 w 580330"/>
              <a:gd name="connsiteY2" fmla="*/ 130433 h 557760"/>
              <a:gd name="connsiteX3" fmla="*/ 566504 w 580330"/>
              <a:gd name="connsiteY3" fmla="*/ 273452 h 557760"/>
              <a:gd name="connsiteX4" fmla="*/ 383115 w 580330"/>
              <a:gd name="connsiteY4" fmla="*/ 494500 h 557760"/>
              <a:gd name="connsiteX5" fmla="*/ 283252 w 580330"/>
              <a:gd name="connsiteY5" fmla="*/ 543452 h 557760"/>
              <a:gd name="connsiteX6" fmla="*/ 0 w 580330"/>
              <a:gd name="connsiteY6" fmla="*/ 273452 h 557760"/>
              <a:gd name="connsiteX0" fmla="*/ 0 w 580330"/>
              <a:gd name="connsiteY0" fmla="*/ 273452 h 543748"/>
              <a:gd name="connsiteX1" fmla="*/ 283252 w 580330"/>
              <a:gd name="connsiteY1" fmla="*/ 3452 h 543748"/>
              <a:gd name="connsiteX2" fmla="*/ 535515 w 580330"/>
              <a:gd name="connsiteY2" fmla="*/ 130433 h 543748"/>
              <a:gd name="connsiteX3" fmla="*/ 566504 w 580330"/>
              <a:gd name="connsiteY3" fmla="*/ 273452 h 543748"/>
              <a:gd name="connsiteX4" fmla="*/ 298449 w 580330"/>
              <a:gd name="connsiteY4" fmla="*/ 325167 h 543748"/>
              <a:gd name="connsiteX5" fmla="*/ 283252 w 580330"/>
              <a:gd name="connsiteY5" fmla="*/ 543452 h 543748"/>
              <a:gd name="connsiteX6" fmla="*/ 0 w 580330"/>
              <a:gd name="connsiteY6" fmla="*/ 273452 h 543748"/>
              <a:gd name="connsiteX0" fmla="*/ 0 w 545463"/>
              <a:gd name="connsiteY0" fmla="*/ 273452 h 543748"/>
              <a:gd name="connsiteX1" fmla="*/ 283252 w 545463"/>
              <a:gd name="connsiteY1" fmla="*/ 3452 h 543748"/>
              <a:gd name="connsiteX2" fmla="*/ 535515 w 545463"/>
              <a:gd name="connsiteY2" fmla="*/ 130433 h 543748"/>
              <a:gd name="connsiteX3" fmla="*/ 422571 w 545463"/>
              <a:gd name="connsiteY3" fmla="*/ 222652 h 543748"/>
              <a:gd name="connsiteX4" fmla="*/ 298449 w 545463"/>
              <a:gd name="connsiteY4" fmla="*/ 325167 h 543748"/>
              <a:gd name="connsiteX5" fmla="*/ 283252 w 545463"/>
              <a:gd name="connsiteY5" fmla="*/ 543452 h 543748"/>
              <a:gd name="connsiteX6" fmla="*/ 0 w 545463"/>
              <a:gd name="connsiteY6" fmla="*/ 273452 h 543748"/>
              <a:gd name="connsiteX0" fmla="*/ 0 w 470360"/>
              <a:gd name="connsiteY0" fmla="*/ 277584 h 547880"/>
              <a:gd name="connsiteX1" fmla="*/ 283252 w 470360"/>
              <a:gd name="connsiteY1" fmla="*/ 7584 h 547880"/>
              <a:gd name="connsiteX2" fmla="*/ 450848 w 470360"/>
              <a:gd name="connsiteY2" fmla="*/ 92232 h 547880"/>
              <a:gd name="connsiteX3" fmla="*/ 422571 w 470360"/>
              <a:gd name="connsiteY3" fmla="*/ 226784 h 547880"/>
              <a:gd name="connsiteX4" fmla="*/ 298449 w 470360"/>
              <a:gd name="connsiteY4" fmla="*/ 329299 h 547880"/>
              <a:gd name="connsiteX5" fmla="*/ 283252 w 470360"/>
              <a:gd name="connsiteY5" fmla="*/ 547584 h 547880"/>
              <a:gd name="connsiteX6" fmla="*/ 0 w 470360"/>
              <a:gd name="connsiteY6" fmla="*/ 277584 h 547880"/>
              <a:gd name="connsiteX0" fmla="*/ 169 w 470529"/>
              <a:gd name="connsiteY0" fmla="*/ 277584 h 581702"/>
              <a:gd name="connsiteX1" fmla="*/ 283421 w 470529"/>
              <a:gd name="connsiteY1" fmla="*/ 7584 h 581702"/>
              <a:gd name="connsiteX2" fmla="*/ 451017 w 470529"/>
              <a:gd name="connsiteY2" fmla="*/ 92232 h 581702"/>
              <a:gd name="connsiteX3" fmla="*/ 422740 w 470529"/>
              <a:gd name="connsiteY3" fmla="*/ 226784 h 581702"/>
              <a:gd name="connsiteX4" fmla="*/ 298618 w 470529"/>
              <a:gd name="connsiteY4" fmla="*/ 329299 h 581702"/>
              <a:gd name="connsiteX5" fmla="*/ 325754 w 470529"/>
              <a:gd name="connsiteY5" fmla="*/ 581451 h 581702"/>
              <a:gd name="connsiteX6" fmla="*/ 169 w 470529"/>
              <a:gd name="connsiteY6" fmla="*/ 277584 h 581702"/>
              <a:gd name="connsiteX0" fmla="*/ 169 w 470529"/>
              <a:gd name="connsiteY0" fmla="*/ 277584 h 582223"/>
              <a:gd name="connsiteX1" fmla="*/ 283421 w 470529"/>
              <a:gd name="connsiteY1" fmla="*/ 7584 h 582223"/>
              <a:gd name="connsiteX2" fmla="*/ 451017 w 470529"/>
              <a:gd name="connsiteY2" fmla="*/ 92232 h 582223"/>
              <a:gd name="connsiteX3" fmla="*/ 422740 w 470529"/>
              <a:gd name="connsiteY3" fmla="*/ 226784 h 582223"/>
              <a:gd name="connsiteX4" fmla="*/ 349418 w 470529"/>
              <a:gd name="connsiteY4" fmla="*/ 363166 h 582223"/>
              <a:gd name="connsiteX5" fmla="*/ 325754 w 470529"/>
              <a:gd name="connsiteY5" fmla="*/ 581451 h 582223"/>
              <a:gd name="connsiteX6" fmla="*/ 169 w 470529"/>
              <a:gd name="connsiteY6" fmla="*/ 277584 h 582223"/>
              <a:gd name="connsiteX0" fmla="*/ 169 w 470529"/>
              <a:gd name="connsiteY0" fmla="*/ 277584 h 581621"/>
              <a:gd name="connsiteX1" fmla="*/ 283421 w 470529"/>
              <a:gd name="connsiteY1" fmla="*/ 7584 h 581621"/>
              <a:gd name="connsiteX2" fmla="*/ 451017 w 470529"/>
              <a:gd name="connsiteY2" fmla="*/ 92232 h 581621"/>
              <a:gd name="connsiteX3" fmla="*/ 422740 w 470529"/>
              <a:gd name="connsiteY3" fmla="*/ 226784 h 581621"/>
              <a:gd name="connsiteX4" fmla="*/ 298618 w 470529"/>
              <a:gd name="connsiteY4" fmla="*/ 320832 h 581621"/>
              <a:gd name="connsiteX5" fmla="*/ 325754 w 470529"/>
              <a:gd name="connsiteY5" fmla="*/ 581451 h 581621"/>
              <a:gd name="connsiteX6" fmla="*/ 169 w 470529"/>
              <a:gd name="connsiteY6" fmla="*/ 277584 h 581621"/>
              <a:gd name="connsiteX0" fmla="*/ 2508 w 472868"/>
              <a:gd name="connsiteY0" fmla="*/ 277584 h 586172"/>
              <a:gd name="connsiteX1" fmla="*/ 285760 w 472868"/>
              <a:gd name="connsiteY1" fmla="*/ 7584 h 586172"/>
              <a:gd name="connsiteX2" fmla="*/ 453356 w 472868"/>
              <a:gd name="connsiteY2" fmla="*/ 92232 h 586172"/>
              <a:gd name="connsiteX3" fmla="*/ 425079 w 472868"/>
              <a:gd name="connsiteY3" fmla="*/ 226784 h 586172"/>
              <a:gd name="connsiteX4" fmla="*/ 300957 w 472868"/>
              <a:gd name="connsiteY4" fmla="*/ 320832 h 586172"/>
              <a:gd name="connsiteX5" fmla="*/ 328093 w 472868"/>
              <a:gd name="connsiteY5" fmla="*/ 581451 h 586172"/>
              <a:gd name="connsiteX6" fmla="*/ 157025 w 472868"/>
              <a:gd name="connsiteY6" fmla="*/ 473232 h 586172"/>
              <a:gd name="connsiteX7" fmla="*/ 2508 w 472868"/>
              <a:gd name="connsiteY7" fmla="*/ 277584 h 586172"/>
              <a:gd name="connsiteX0" fmla="*/ 6541 w 476901"/>
              <a:gd name="connsiteY0" fmla="*/ 277584 h 592066"/>
              <a:gd name="connsiteX1" fmla="*/ 289793 w 476901"/>
              <a:gd name="connsiteY1" fmla="*/ 7584 h 592066"/>
              <a:gd name="connsiteX2" fmla="*/ 457389 w 476901"/>
              <a:gd name="connsiteY2" fmla="*/ 92232 h 592066"/>
              <a:gd name="connsiteX3" fmla="*/ 429112 w 476901"/>
              <a:gd name="connsiteY3" fmla="*/ 226784 h 592066"/>
              <a:gd name="connsiteX4" fmla="*/ 304990 w 476901"/>
              <a:gd name="connsiteY4" fmla="*/ 320832 h 592066"/>
              <a:gd name="connsiteX5" fmla="*/ 332126 w 476901"/>
              <a:gd name="connsiteY5" fmla="*/ 581451 h 592066"/>
              <a:gd name="connsiteX6" fmla="*/ 110258 w 476901"/>
              <a:gd name="connsiteY6" fmla="*/ 515566 h 592066"/>
              <a:gd name="connsiteX7" fmla="*/ 6541 w 476901"/>
              <a:gd name="connsiteY7" fmla="*/ 277584 h 592066"/>
              <a:gd name="connsiteX0" fmla="*/ 6541 w 476901"/>
              <a:gd name="connsiteY0" fmla="*/ 277584 h 559453"/>
              <a:gd name="connsiteX1" fmla="*/ 289793 w 476901"/>
              <a:gd name="connsiteY1" fmla="*/ 7584 h 559453"/>
              <a:gd name="connsiteX2" fmla="*/ 457389 w 476901"/>
              <a:gd name="connsiteY2" fmla="*/ 92232 h 559453"/>
              <a:gd name="connsiteX3" fmla="*/ 429112 w 476901"/>
              <a:gd name="connsiteY3" fmla="*/ 226784 h 559453"/>
              <a:gd name="connsiteX4" fmla="*/ 304990 w 476901"/>
              <a:gd name="connsiteY4" fmla="*/ 320832 h 559453"/>
              <a:gd name="connsiteX5" fmla="*/ 298259 w 476901"/>
              <a:gd name="connsiteY5" fmla="*/ 539118 h 559453"/>
              <a:gd name="connsiteX6" fmla="*/ 110258 w 476901"/>
              <a:gd name="connsiteY6" fmla="*/ 515566 h 559453"/>
              <a:gd name="connsiteX7" fmla="*/ 6541 w 476901"/>
              <a:gd name="connsiteY7" fmla="*/ 277584 h 559453"/>
              <a:gd name="connsiteX0" fmla="*/ 6541 w 520600"/>
              <a:gd name="connsiteY0" fmla="*/ 275582 h 557451"/>
              <a:gd name="connsiteX1" fmla="*/ 289793 w 520600"/>
              <a:gd name="connsiteY1" fmla="*/ 5582 h 557451"/>
              <a:gd name="connsiteX2" fmla="*/ 508189 w 520600"/>
              <a:gd name="connsiteY2" fmla="*/ 107163 h 557451"/>
              <a:gd name="connsiteX3" fmla="*/ 429112 w 520600"/>
              <a:gd name="connsiteY3" fmla="*/ 224782 h 557451"/>
              <a:gd name="connsiteX4" fmla="*/ 304990 w 520600"/>
              <a:gd name="connsiteY4" fmla="*/ 318830 h 557451"/>
              <a:gd name="connsiteX5" fmla="*/ 298259 w 520600"/>
              <a:gd name="connsiteY5" fmla="*/ 537116 h 557451"/>
              <a:gd name="connsiteX6" fmla="*/ 110258 w 520600"/>
              <a:gd name="connsiteY6" fmla="*/ 513564 h 557451"/>
              <a:gd name="connsiteX7" fmla="*/ 6541 w 520600"/>
              <a:gd name="connsiteY7" fmla="*/ 275582 h 557451"/>
              <a:gd name="connsiteX0" fmla="*/ 6541 w 526033"/>
              <a:gd name="connsiteY0" fmla="*/ 275582 h 557451"/>
              <a:gd name="connsiteX1" fmla="*/ 289793 w 526033"/>
              <a:gd name="connsiteY1" fmla="*/ 5582 h 557451"/>
              <a:gd name="connsiteX2" fmla="*/ 508189 w 526033"/>
              <a:gd name="connsiteY2" fmla="*/ 107163 h 557451"/>
              <a:gd name="connsiteX3" fmla="*/ 471446 w 526033"/>
              <a:gd name="connsiteY3" fmla="*/ 267115 h 557451"/>
              <a:gd name="connsiteX4" fmla="*/ 304990 w 526033"/>
              <a:gd name="connsiteY4" fmla="*/ 318830 h 557451"/>
              <a:gd name="connsiteX5" fmla="*/ 298259 w 526033"/>
              <a:gd name="connsiteY5" fmla="*/ 537116 h 557451"/>
              <a:gd name="connsiteX6" fmla="*/ 110258 w 526033"/>
              <a:gd name="connsiteY6" fmla="*/ 513564 h 557451"/>
              <a:gd name="connsiteX7" fmla="*/ 6541 w 526033"/>
              <a:gd name="connsiteY7" fmla="*/ 275582 h 557451"/>
              <a:gd name="connsiteX0" fmla="*/ 6541 w 526033"/>
              <a:gd name="connsiteY0" fmla="*/ 275582 h 555649"/>
              <a:gd name="connsiteX1" fmla="*/ 289793 w 526033"/>
              <a:gd name="connsiteY1" fmla="*/ 5582 h 555649"/>
              <a:gd name="connsiteX2" fmla="*/ 508189 w 526033"/>
              <a:gd name="connsiteY2" fmla="*/ 107163 h 555649"/>
              <a:gd name="connsiteX3" fmla="*/ 471446 w 526033"/>
              <a:gd name="connsiteY3" fmla="*/ 267115 h 555649"/>
              <a:gd name="connsiteX4" fmla="*/ 304990 w 526033"/>
              <a:gd name="connsiteY4" fmla="*/ 344230 h 555649"/>
              <a:gd name="connsiteX5" fmla="*/ 298259 w 526033"/>
              <a:gd name="connsiteY5" fmla="*/ 537116 h 555649"/>
              <a:gd name="connsiteX6" fmla="*/ 110258 w 526033"/>
              <a:gd name="connsiteY6" fmla="*/ 513564 h 555649"/>
              <a:gd name="connsiteX7" fmla="*/ 6541 w 526033"/>
              <a:gd name="connsiteY7" fmla="*/ 275582 h 555649"/>
              <a:gd name="connsiteX0" fmla="*/ 6541 w 526033"/>
              <a:gd name="connsiteY0" fmla="*/ 275582 h 555649"/>
              <a:gd name="connsiteX1" fmla="*/ 289793 w 526033"/>
              <a:gd name="connsiteY1" fmla="*/ 5582 h 555649"/>
              <a:gd name="connsiteX2" fmla="*/ 508189 w 526033"/>
              <a:gd name="connsiteY2" fmla="*/ 107163 h 555649"/>
              <a:gd name="connsiteX3" fmla="*/ 471446 w 526033"/>
              <a:gd name="connsiteY3" fmla="*/ 267115 h 555649"/>
              <a:gd name="connsiteX4" fmla="*/ 304990 w 526033"/>
              <a:gd name="connsiteY4" fmla="*/ 344230 h 555649"/>
              <a:gd name="connsiteX5" fmla="*/ 332125 w 526033"/>
              <a:gd name="connsiteY5" fmla="*/ 537116 h 555649"/>
              <a:gd name="connsiteX6" fmla="*/ 110258 w 526033"/>
              <a:gd name="connsiteY6" fmla="*/ 513564 h 555649"/>
              <a:gd name="connsiteX7" fmla="*/ 6541 w 526033"/>
              <a:gd name="connsiteY7" fmla="*/ 275582 h 555649"/>
              <a:gd name="connsiteX0" fmla="*/ 6541 w 526033"/>
              <a:gd name="connsiteY0" fmla="*/ 275582 h 575432"/>
              <a:gd name="connsiteX1" fmla="*/ 289793 w 526033"/>
              <a:gd name="connsiteY1" fmla="*/ 5582 h 575432"/>
              <a:gd name="connsiteX2" fmla="*/ 508189 w 526033"/>
              <a:gd name="connsiteY2" fmla="*/ 107163 h 575432"/>
              <a:gd name="connsiteX3" fmla="*/ 471446 w 526033"/>
              <a:gd name="connsiteY3" fmla="*/ 267115 h 575432"/>
              <a:gd name="connsiteX4" fmla="*/ 304990 w 526033"/>
              <a:gd name="connsiteY4" fmla="*/ 344230 h 575432"/>
              <a:gd name="connsiteX5" fmla="*/ 332125 w 526033"/>
              <a:gd name="connsiteY5" fmla="*/ 537116 h 575432"/>
              <a:gd name="connsiteX6" fmla="*/ 110258 w 526033"/>
              <a:gd name="connsiteY6" fmla="*/ 547430 h 575432"/>
              <a:gd name="connsiteX7" fmla="*/ 6541 w 526033"/>
              <a:gd name="connsiteY7" fmla="*/ 275582 h 575432"/>
              <a:gd name="connsiteX0" fmla="*/ 6541 w 526262"/>
              <a:gd name="connsiteY0" fmla="*/ 275582 h 575432"/>
              <a:gd name="connsiteX1" fmla="*/ 289793 w 526262"/>
              <a:gd name="connsiteY1" fmla="*/ 5582 h 575432"/>
              <a:gd name="connsiteX2" fmla="*/ 508189 w 526262"/>
              <a:gd name="connsiteY2" fmla="*/ 107163 h 575432"/>
              <a:gd name="connsiteX3" fmla="*/ 471446 w 526262"/>
              <a:gd name="connsiteY3" fmla="*/ 267115 h 575432"/>
              <a:gd name="connsiteX4" fmla="*/ 347321 w 526262"/>
              <a:gd name="connsiteY4" fmla="*/ 320945 h 575432"/>
              <a:gd name="connsiteX5" fmla="*/ 304990 w 526262"/>
              <a:gd name="connsiteY5" fmla="*/ 344230 h 575432"/>
              <a:gd name="connsiteX6" fmla="*/ 332125 w 526262"/>
              <a:gd name="connsiteY6" fmla="*/ 537116 h 575432"/>
              <a:gd name="connsiteX7" fmla="*/ 110258 w 526262"/>
              <a:gd name="connsiteY7" fmla="*/ 547430 h 575432"/>
              <a:gd name="connsiteX8" fmla="*/ 6541 w 526262"/>
              <a:gd name="connsiteY8" fmla="*/ 275582 h 575432"/>
              <a:gd name="connsiteX0" fmla="*/ 6541 w 526262"/>
              <a:gd name="connsiteY0" fmla="*/ 275582 h 572054"/>
              <a:gd name="connsiteX1" fmla="*/ 289793 w 526262"/>
              <a:gd name="connsiteY1" fmla="*/ 5582 h 572054"/>
              <a:gd name="connsiteX2" fmla="*/ 508189 w 526262"/>
              <a:gd name="connsiteY2" fmla="*/ 107163 h 572054"/>
              <a:gd name="connsiteX3" fmla="*/ 471446 w 526262"/>
              <a:gd name="connsiteY3" fmla="*/ 267115 h 572054"/>
              <a:gd name="connsiteX4" fmla="*/ 347321 w 526262"/>
              <a:gd name="connsiteY4" fmla="*/ 320945 h 572054"/>
              <a:gd name="connsiteX5" fmla="*/ 295465 w 526262"/>
              <a:gd name="connsiteY5" fmla="*/ 420430 h 572054"/>
              <a:gd name="connsiteX6" fmla="*/ 332125 w 526262"/>
              <a:gd name="connsiteY6" fmla="*/ 537116 h 572054"/>
              <a:gd name="connsiteX7" fmla="*/ 110258 w 526262"/>
              <a:gd name="connsiteY7" fmla="*/ 547430 h 572054"/>
              <a:gd name="connsiteX8" fmla="*/ 6541 w 526262"/>
              <a:gd name="connsiteY8" fmla="*/ 275582 h 572054"/>
              <a:gd name="connsiteX0" fmla="*/ 6541 w 526262"/>
              <a:gd name="connsiteY0" fmla="*/ 275582 h 572054"/>
              <a:gd name="connsiteX1" fmla="*/ 289793 w 526262"/>
              <a:gd name="connsiteY1" fmla="*/ 5582 h 572054"/>
              <a:gd name="connsiteX2" fmla="*/ 508189 w 526262"/>
              <a:gd name="connsiteY2" fmla="*/ 107163 h 572054"/>
              <a:gd name="connsiteX3" fmla="*/ 471446 w 526262"/>
              <a:gd name="connsiteY3" fmla="*/ 267115 h 572054"/>
              <a:gd name="connsiteX4" fmla="*/ 328271 w 526262"/>
              <a:gd name="connsiteY4" fmla="*/ 352695 h 572054"/>
              <a:gd name="connsiteX5" fmla="*/ 295465 w 526262"/>
              <a:gd name="connsiteY5" fmla="*/ 420430 h 572054"/>
              <a:gd name="connsiteX6" fmla="*/ 332125 w 526262"/>
              <a:gd name="connsiteY6" fmla="*/ 537116 h 572054"/>
              <a:gd name="connsiteX7" fmla="*/ 110258 w 526262"/>
              <a:gd name="connsiteY7" fmla="*/ 547430 h 572054"/>
              <a:gd name="connsiteX8" fmla="*/ 6541 w 526262"/>
              <a:gd name="connsiteY8" fmla="*/ 275582 h 57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262" h="572054">
                <a:moveTo>
                  <a:pt x="6541" y="275582"/>
                </a:moveTo>
                <a:cubicBezTo>
                  <a:pt x="36463" y="185274"/>
                  <a:pt x="206185" y="33652"/>
                  <a:pt x="289793" y="5582"/>
                </a:cubicBezTo>
                <a:cubicBezTo>
                  <a:pt x="373401" y="-22488"/>
                  <a:pt x="460980" y="62163"/>
                  <a:pt x="508189" y="107163"/>
                </a:cubicBezTo>
                <a:cubicBezTo>
                  <a:pt x="555398" y="152163"/>
                  <a:pt x="498257" y="231485"/>
                  <a:pt x="471446" y="267115"/>
                </a:cubicBezTo>
                <a:cubicBezTo>
                  <a:pt x="444635" y="302745"/>
                  <a:pt x="356014" y="339843"/>
                  <a:pt x="328271" y="352695"/>
                </a:cubicBezTo>
                <a:cubicBezTo>
                  <a:pt x="300528" y="365547"/>
                  <a:pt x="297998" y="384402"/>
                  <a:pt x="295465" y="420430"/>
                </a:cubicBezTo>
                <a:cubicBezTo>
                  <a:pt x="292932" y="456459"/>
                  <a:pt x="362993" y="515949"/>
                  <a:pt x="332125" y="537116"/>
                </a:cubicBezTo>
                <a:cubicBezTo>
                  <a:pt x="301257" y="558283"/>
                  <a:pt x="164522" y="598075"/>
                  <a:pt x="110258" y="547430"/>
                </a:cubicBezTo>
                <a:cubicBezTo>
                  <a:pt x="55994" y="496786"/>
                  <a:pt x="-23381" y="365890"/>
                  <a:pt x="6541" y="275582"/>
                </a:cubicBezTo>
                <a:close/>
              </a:path>
            </a:pathLst>
          </a:custGeom>
          <a:gradFill rotWithShape="0">
            <a:gsLst>
              <a:gs pos="0">
                <a:srgbClr val="FFFFFF"/>
              </a:gs>
              <a:gs pos="100000">
                <a:srgbClr val="E3306E"/>
              </a:gs>
            </a:gsLst>
            <a:path path="rect">
              <a:fillToRect l="50000" t="50000" r="50000" b="50000"/>
            </a:path>
          </a:gradFill>
          <a:ln w="9525">
            <a:solidFill>
              <a:srgbClr val="E3306E"/>
            </a:solidFill>
            <a:round/>
            <a:headEnd/>
            <a:tailEnd/>
          </a:ln>
          <a:effectLst/>
        </p:spPr>
        <p:txBody>
          <a:bodyPr wrap="none" rtlCol="1" anchor="ctr"/>
          <a:lstStyle/>
          <a:p>
            <a:pPr rtl="1"/>
            <a:endParaRPr lang="fr-FR"/>
          </a:p>
        </p:txBody>
      </p:sp>
      <p:grpSp>
        <p:nvGrpSpPr>
          <p:cNvPr id="164" name="Group 163"/>
          <p:cNvGrpSpPr/>
          <p:nvPr/>
        </p:nvGrpSpPr>
        <p:grpSpPr>
          <a:xfrm rot="18370098">
            <a:off x="1463289" y="4726247"/>
            <a:ext cx="259781" cy="81021"/>
            <a:chOff x="2514600" y="3206750"/>
            <a:chExt cx="346375" cy="108000"/>
          </a:xfrm>
        </p:grpSpPr>
        <p:sp>
          <p:nvSpPr>
            <p:cNvPr id="165" name="Block Arc 164"/>
            <p:cNvSpPr/>
            <p:nvPr/>
          </p:nvSpPr>
          <p:spPr bwMode="auto">
            <a:xfrm>
              <a:off x="2540000"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166" name="Block Arc 165"/>
            <p:cNvSpPr/>
            <p:nvPr/>
          </p:nvSpPr>
          <p:spPr bwMode="auto">
            <a:xfrm flipV="1">
              <a:off x="2590625"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167" name="Block Arc 166"/>
            <p:cNvSpPr/>
            <p:nvPr/>
          </p:nvSpPr>
          <p:spPr bwMode="auto">
            <a:xfrm>
              <a:off x="2641250"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168" name="Block Arc 167"/>
            <p:cNvSpPr/>
            <p:nvPr/>
          </p:nvSpPr>
          <p:spPr bwMode="auto">
            <a:xfrm>
              <a:off x="2742500"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169" name="Block Arc 168"/>
            <p:cNvSpPr/>
            <p:nvPr/>
          </p:nvSpPr>
          <p:spPr bwMode="auto">
            <a:xfrm flipV="1">
              <a:off x="2691875"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170" name="Block Arc 169"/>
            <p:cNvSpPr/>
            <p:nvPr/>
          </p:nvSpPr>
          <p:spPr bwMode="auto">
            <a:xfrm flipV="1">
              <a:off x="2565400"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171" name="Block Arc 170"/>
            <p:cNvSpPr/>
            <p:nvPr/>
          </p:nvSpPr>
          <p:spPr bwMode="auto">
            <a:xfrm>
              <a:off x="2616025"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172" name="Block Arc 171"/>
            <p:cNvSpPr/>
            <p:nvPr/>
          </p:nvSpPr>
          <p:spPr bwMode="auto">
            <a:xfrm flipV="1">
              <a:off x="2666650" y="3206750"/>
              <a:ext cx="67500" cy="108000"/>
            </a:xfrm>
            <a:prstGeom prst="blockArc">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173" name="Block Arc 172"/>
            <p:cNvSpPr/>
            <p:nvPr/>
          </p:nvSpPr>
          <p:spPr bwMode="auto">
            <a:xfrm>
              <a:off x="2717275"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174" name="Block Arc 173"/>
            <p:cNvSpPr/>
            <p:nvPr/>
          </p:nvSpPr>
          <p:spPr bwMode="auto">
            <a:xfrm>
              <a:off x="2514600"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175" name="Block Arc 174"/>
            <p:cNvSpPr/>
            <p:nvPr/>
          </p:nvSpPr>
          <p:spPr bwMode="auto">
            <a:xfrm flipV="1">
              <a:off x="2768075"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176" name="Block Arc 175"/>
            <p:cNvSpPr/>
            <p:nvPr/>
          </p:nvSpPr>
          <p:spPr bwMode="auto">
            <a:xfrm flipV="1">
              <a:off x="2793475"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grpSp>
      <p:sp>
        <p:nvSpPr>
          <p:cNvPr id="177" name="Oval 176"/>
          <p:cNvSpPr/>
          <p:nvPr/>
        </p:nvSpPr>
        <p:spPr bwMode="auto">
          <a:xfrm>
            <a:off x="1902317" y="4576239"/>
            <a:ext cx="196901" cy="17145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178" name="Oval 61"/>
          <p:cNvSpPr>
            <a:spLocks noChangeAspect="1" noChangeArrowheads="1"/>
          </p:cNvSpPr>
          <p:nvPr/>
        </p:nvSpPr>
        <p:spPr bwMode="auto">
          <a:xfrm>
            <a:off x="1962657" y="4598478"/>
            <a:ext cx="85747" cy="82154"/>
          </a:xfrm>
          <a:prstGeom prst="ellipse">
            <a:avLst/>
          </a:prstGeom>
          <a:solidFill>
            <a:srgbClr val="FF0000"/>
          </a:solidFill>
          <a:ln w="9525">
            <a:solidFill>
              <a:schemeClr val="tx1"/>
            </a:solidFill>
            <a:round/>
            <a:headEnd/>
            <a:tailEnd/>
          </a:ln>
        </p:spPr>
        <p:txBody>
          <a:bodyPr wrap="none" rtlCol="1" anchor="ctr"/>
          <a:lstStyle/>
          <a:p>
            <a:pPr rtl="1"/>
            <a:endParaRPr lang="fr-FR" sz="2400">
              <a:solidFill>
                <a:srgbClr val="FF3399"/>
              </a:solidFill>
              <a:latin typeface="Comic Sans MS" charset="0"/>
              <a:cs typeface="Times New Roman" charset="0"/>
            </a:endParaRPr>
          </a:p>
        </p:txBody>
      </p:sp>
      <p:sp>
        <p:nvSpPr>
          <p:cNvPr id="179" name="Rectangle 21"/>
          <p:cNvSpPr>
            <a:spLocks noChangeArrowheads="1"/>
          </p:cNvSpPr>
          <p:nvPr/>
        </p:nvSpPr>
        <p:spPr bwMode="auto">
          <a:xfrm>
            <a:off x="1020173" y="4105734"/>
            <a:ext cx="1499128"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rtlCol="1">
            <a:spAutoFit/>
          </a:bodyPr>
          <a:lstStyle/>
          <a:p>
            <a:pPr algn="ctr" rtl="1" eaLnBrk="0" hangingPunct="0">
              <a:defRPr/>
            </a:pPr>
            <a:r>
              <a:rPr lang="ar" sz="1000" b="1" dirty="0">
                <a:solidFill>
                  <a:srgbClr val="FF6666"/>
                </a:solidFill>
                <a:latin typeface="Arial" panose="020B0604020202020204" pitchFamily="34" charset="0"/>
                <a:cs typeface="Arial" panose="020B0604020202020204" pitchFamily="34" charset="0"/>
              </a:rPr>
              <a:t>بلعم إحليلي مصاب بعدوى كامنة</a:t>
            </a:r>
          </a:p>
        </p:txBody>
      </p:sp>
      <p:sp>
        <p:nvSpPr>
          <p:cNvPr id="181" name="Freeform 436"/>
          <p:cNvSpPr>
            <a:spLocks noChangeAspect="1"/>
          </p:cNvSpPr>
          <p:nvPr/>
        </p:nvSpPr>
        <p:spPr bwMode="auto">
          <a:xfrm>
            <a:off x="4059548" y="4441711"/>
            <a:ext cx="1037373" cy="810000"/>
          </a:xfrm>
          <a:custGeom>
            <a:avLst/>
            <a:gdLst>
              <a:gd name="T0" fmla="*/ 488 w 688"/>
              <a:gd name="T1" fmla="*/ 16 h 600"/>
              <a:gd name="T2" fmla="*/ 632 w 688"/>
              <a:gd name="T3" fmla="*/ 64 h 600"/>
              <a:gd name="T4" fmla="*/ 680 w 688"/>
              <a:gd name="T5" fmla="*/ 208 h 600"/>
              <a:gd name="T6" fmla="*/ 632 w 688"/>
              <a:gd name="T7" fmla="*/ 256 h 600"/>
              <a:gd name="T8" fmla="*/ 632 w 688"/>
              <a:gd name="T9" fmla="*/ 352 h 600"/>
              <a:gd name="T10" fmla="*/ 680 w 688"/>
              <a:gd name="T11" fmla="*/ 496 h 600"/>
              <a:gd name="T12" fmla="*/ 584 w 688"/>
              <a:gd name="T13" fmla="*/ 592 h 600"/>
              <a:gd name="T14" fmla="*/ 440 w 688"/>
              <a:gd name="T15" fmla="*/ 544 h 600"/>
              <a:gd name="T16" fmla="*/ 344 w 688"/>
              <a:gd name="T17" fmla="*/ 544 h 600"/>
              <a:gd name="T18" fmla="*/ 296 w 688"/>
              <a:gd name="T19" fmla="*/ 592 h 600"/>
              <a:gd name="T20" fmla="*/ 152 w 688"/>
              <a:gd name="T21" fmla="*/ 592 h 600"/>
              <a:gd name="T22" fmla="*/ 104 w 688"/>
              <a:gd name="T23" fmla="*/ 544 h 600"/>
              <a:gd name="T24" fmla="*/ 152 w 688"/>
              <a:gd name="T25" fmla="*/ 448 h 600"/>
              <a:gd name="T26" fmla="*/ 104 w 688"/>
              <a:gd name="T27" fmla="*/ 352 h 600"/>
              <a:gd name="T28" fmla="*/ 56 w 688"/>
              <a:gd name="T29" fmla="*/ 304 h 600"/>
              <a:gd name="T30" fmla="*/ 8 w 688"/>
              <a:gd name="T31" fmla="*/ 208 h 600"/>
              <a:gd name="T32" fmla="*/ 104 w 688"/>
              <a:gd name="T33" fmla="*/ 112 h 600"/>
              <a:gd name="T34" fmla="*/ 200 w 688"/>
              <a:gd name="T35" fmla="*/ 112 h 600"/>
              <a:gd name="T36" fmla="*/ 248 w 688"/>
              <a:gd name="T37" fmla="*/ 16 h 600"/>
              <a:gd name="T38" fmla="*/ 392 w 688"/>
              <a:gd name="T39" fmla="*/ 16 h 600"/>
              <a:gd name="T40" fmla="*/ 488 w 688"/>
              <a:gd name="T41" fmla="*/ 16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8" h="600">
                <a:moveTo>
                  <a:pt x="488" y="16"/>
                </a:moveTo>
                <a:cubicBezTo>
                  <a:pt x="528" y="24"/>
                  <a:pt x="600" y="32"/>
                  <a:pt x="632" y="64"/>
                </a:cubicBezTo>
                <a:cubicBezTo>
                  <a:pt x="664" y="96"/>
                  <a:pt x="680" y="176"/>
                  <a:pt x="680" y="208"/>
                </a:cubicBezTo>
                <a:cubicBezTo>
                  <a:pt x="680" y="240"/>
                  <a:pt x="640" y="232"/>
                  <a:pt x="632" y="256"/>
                </a:cubicBezTo>
                <a:cubicBezTo>
                  <a:pt x="624" y="280"/>
                  <a:pt x="624" y="312"/>
                  <a:pt x="632" y="352"/>
                </a:cubicBezTo>
                <a:cubicBezTo>
                  <a:pt x="640" y="392"/>
                  <a:pt x="688" y="456"/>
                  <a:pt x="680" y="496"/>
                </a:cubicBezTo>
                <a:cubicBezTo>
                  <a:pt x="672" y="536"/>
                  <a:pt x="624" y="584"/>
                  <a:pt x="584" y="592"/>
                </a:cubicBezTo>
                <a:cubicBezTo>
                  <a:pt x="544" y="600"/>
                  <a:pt x="480" y="552"/>
                  <a:pt x="440" y="544"/>
                </a:cubicBezTo>
                <a:cubicBezTo>
                  <a:pt x="400" y="536"/>
                  <a:pt x="368" y="536"/>
                  <a:pt x="344" y="544"/>
                </a:cubicBezTo>
                <a:cubicBezTo>
                  <a:pt x="320" y="552"/>
                  <a:pt x="328" y="584"/>
                  <a:pt x="296" y="592"/>
                </a:cubicBezTo>
                <a:cubicBezTo>
                  <a:pt x="264" y="600"/>
                  <a:pt x="184" y="600"/>
                  <a:pt x="152" y="592"/>
                </a:cubicBezTo>
                <a:cubicBezTo>
                  <a:pt x="120" y="584"/>
                  <a:pt x="104" y="568"/>
                  <a:pt x="104" y="544"/>
                </a:cubicBezTo>
                <a:cubicBezTo>
                  <a:pt x="104" y="520"/>
                  <a:pt x="152" y="480"/>
                  <a:pt x="152" y="448"/>
                </a:cubicBezTo>
                <a:cubicBezTo>
                  <a:pt x="152" y="416"/>
                  <a:pt x="120" y="376"/>
                  <a:pt x="104" y="352"/>
                </a:cubicBezTo>
                <a:cubicBezTo>
                  <a:pt x="88" y="328"/>
                  <a:pt x="72" y="328"/>
                  <a:pt x="56" y="304"/>
                </a:cubicBezTo>
                <a:cubicBezTo>
                  <a:pt x="40" y="280"/>
                  <a:pt x="0" y="240"/>
                  <a:pt x="8" y="208"/>
                </a:cubicBezTo>
                <a:cubicBezTo>
                  <a:pt x="16" y="176"/>
                  <a:pt x="72" y="128"/>
                  <a:pt x="104" y="112"/>
                </a:cubicBezTo>
                <a:cubicBezTo>
                  <a:pt x="136" y="96"/>
                  <a:pt x="176" y="128"/>
                  <a:pt x="200" y="112"/>
                </a:cubicBezTo>
                <a:cubicBezTo>
                  <a:pt x="224" y="96"/>
                  <a:pt x="216" y="32"/>
                  <a:pt x="248" y="16"/>
                </a:cubicBezTo>
                <a:cubicBezTo>
                  <a:pt x="280" y="0"/>
                  <a:pt x="352" y="16"/>
                  <a:pt x="392" y="16"/>
                </a:cubicBezTo>
                <a:cubicBezTo>
                  <a:pt x="432" y="16"/>
                  <a:pt x="448" y="8"/>
                  <a:pt x="488" y="16"/>
                </a:cubicBezTo>
                <a:close/>
              </a:path>
            </a:pathLst>
          </a:custGeom>
          <a:gradFill rotWithShape="0">
            <a:gsLst>
              <a:gs pos="0">
                <a:srgbClr val="FFFFFF"/>
              </a:gs>
              <a:gs pos="100000">
                <a:srgbClr val="FF6666"/>
              </a:gs>
            </a:gsLst>
            <a:path path="rect">
              <a:fillToRect l="50000" t="50000" r="50000" b="50000"/>
            </a:path>
          </a:gradFill>
          <a:ln w="9525">
            <a:solidFill>
              <a:srgbClr val="FF666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rtlCol="1" anchor="ctr"/>
          <a:lstStyle/>
          <a:p>
            <a:pPr rtl="1"/>
            <a:endParaRPr lang="en-US"/>
          </a:p>
        </p:txBody>
      </p:sp>
      <p:sp>
        <p:nvSpPr>
          <p:cNvPr id="182" name="Oval 373"/>
          <p:cNvSpPr>
            <a:spLocks noChangeAspect="1" noChangeArrowheads="1"/>
          </p:cNvSpPr>
          <p:nvPr/>
        </p:nvSpPr>
        <p:spPr bwMode="auto">
          <a:xfrm>
            <a:off x="4260673" y="4553017"/>
            <a:ext cx="394799" cy="429041"/>
          </a:xfrm>
          <a:custGeom>
            <a:avLst/>
            <a:gdLst>
              <a:gd name="connsiteX0" fmla="*/ 0 w 566504"/>
              <a:gd name="connsiteY0" fmla="*/ 270000 h 540000"/>
              <a:gd name="connsiteX1" fmla="*/ 283252 w 566504"/>
              <a:gd name="connsiteY1" fmla="*/ 0 h 540000"/>
              <a:gd name="connsiteX2" fmla="*/ 566504 w 566504"/>
              <a:gd name="connsiteY2" fmla="*/ 270000 h 540000"/>
              <a:gd name="connsiteX3" fmla="*/ 283252 w 566504"/>
              <a:gd name="connsiteY3" fmla="*/ 540000 h 540000"/>
              <a:gd name="connsiteX4" fmla="*/ 0 w 566504"/>
              <a:gd name="connsiteY4" fmla="*/ 270000 h 540000"/>
              <a:gd name="connsiteX0" fmla="*/ 0 w 587702"/>
              <a:gd name="connsiteY0" fmla="*/ 273452 h 543452"/>
              <a:gd name="connsiteX1" fmla="*/ 283252 w 587702"/>
              <a:gd name="connsiteY1" fmla="*/ 3452 h 543452"/>
              <a:gd name="connsiteX2" fmla="*/ 535515 w 587702"/>
              <a:gd name="connsiteY2" fmla="*/ 130433 h 543452"/>
              <a:gd name="connsiteX3" fmla="*/ 566504 w 587702"/>
              <a:gd name="connsiteY3" fmla="*/ 273452 h 543452"/>
              <a:gd name="connsiteX4" fmla="*/ 283252 w 587702"/>
              <a:gd name="connsiteY4" fmla="*/ 543452 h 543452"/>
              <a:gd name="connsiteX5" fmla="*/ 0 w 587702"/>
              <a:gd name="connsiteY5" fmla="*/ 273452 h 543452"/>
              <a:gd name="connsiteX0" fmla="*/ 0 w 580330"/>
              <a:gd name="connsiteY0" fmla="*/ 273452 h 557760"/>
              <a:gd name="connsiteX1" fmla="*/ 283252 w 580330"/>
              <a:gd name="connsiteY1" fmla="*/ 3452 h 557760"/>
              <a:gd name="connsiteX2" fmla="*/ 535515 w 580330"/>
              <a:gd name="connsiteY2" fmla="*/ 130433 h 557760"/>
              <a:gd name="connsiteX3" fmla="*/ 566504 w 580330"/>
              <a:gd name="connsiteY3" fmla="*/ 273452 h 557760"/>
              <a:gd name="connsiteX4" fmla="*/ 383115 w 580330"/>
              <a:gd name="connsiteY4" fmla="*/ 494500 h 557760"/>
              <a:gd name="connsiteX5" fmla="*/ 283252 w 580330"/>
              <a:gd name="connsiteY5" fmla="*/ 543452 h 557760"/>
              <a:gd name="connsiteX6" fmla="*/ 0 w 580330"/>
              <a:gd name="connsiteY6" fmla="*/ 273452 h 557760"/>
              <a:gd name="connsiteX0" fmla="*/ 0 w 580330"/>
              <a:gd name="connsiteY0" fmla="*/ 273452 h 543748"/>
              <a:gd name="connsiteX1" fmla="*/ 283252 w 580330"/>
              <a:gd name="connsiteY1" fmla="*/ 3452 h 543748"/>
              <a:gd name="connsiteX2" fmla="*/ 535515 w 580330"/>
              <a:gd name="connsiteY2" fmla="*/ 130433 h 543748"/>
              <a:gd name="connsiteX3" fmla="*/ 566504 w 580330"/>
              <a:gd name="connsiteY3" fmla="*/ 273452 h 543748"/>
              <a:gd name="connsiteX4" fmla="*/ 298449 w 580330"/>
              <a:gd name="connsiteY4" fmla="*/ 325167 h 543748"/>
              <a:gd name="connsiteX5" fmla="*/ 283252 w 580330"/>
              <a:gd name="connsiteY5" fmla="*/ 543452 h 543748"/>
              <a:gd name="connsiteX6" fmla="*/ 0 w 580330"/>
              <a:gd name="connsiteY6" fmla="*/ 273452 h 543748"/>
              <a:gd name="connsiteX0" fmla="*/ 0 w 545463"/>
              <a:gd name="connsiteY0" fmla="*/ 273452 h 543748"/>
              <a:gd name="connsiteX1" fmla="*/ 283252 w 545463"/>
              <a:gd name="connsiteY1" fmla="*/ 3452 h 543748"/>
              <a:gd name="connsiteX2" fmla="*/ 535515 w 545463"/>
              <a:gd name="connsiteY2" fmla="*/ 130433 h 543748"/>
              <a:gd name="connsiteX3" fmla="*/ 422571 w 545463"/>
              <a:gd name="connsiteY3" fmla="*/ 222652 h 543748"/>
              <a:gd name="connsiteX4" fmla="*/ 298449 w 545463"/>
              <a:gd name="connsiteY4" fmla="*/ 325167 h 543748"/>
              <a:gd name="connsiteX5" fmla="*/ 283252 w 545463"/>
              <a:gd name="connsiteY5" fmla="*/ 543452 h 543748"/>
              <a:gd name="connsiteX6" fmla="*/ 0 w 545463"/>
              <a:gd name="connsiteY6" fmla="*/ 273452 h 543748"/>
              <a:gd name="connsiteX0" fmla="*/ 0 w 470360"/>
              <a:gd name="connsiteY0" fmla="*/ 277584 h 547880"/>
              <a:gd name="connsiteX1" fmla="*/ 283252 w 470360"/>
              <a:gd name="connsiteY1" fmla="*/ 7584 h 547880"/>
              <a:gd name="connsiteX2" fmla="*/ 450848 w 470360"/>
              <a:gd name="connsiteY2" fmla="*/ 92232 h 547880"/>
              <a:gd name="connsiteX3" fmla="*/ 422571 w 470360"/>
              <a:gd name="connsiteY3" fmla="*/ 226784 h 547880"/>
              <a:gd name="connsiteX4" fmla="*/ 298449 w 470360"/>
              <a:gd name="connsiteY4" fmla="*/ 329299 h 547880"/>
              <a:gd name="connsiteX5" fmla="*/ 283252 w 470360"/>
              <a:gd name="connsiteY5" fmla="*/ 547584 h 547880"/>
              <a:gd name="connsiteX6" fmla="*/ 0 w 470360"/>
              <a:gd name="connsiteY6" fmla="*/ 277584 h 547880"/>
              <a:gd name="connsiteX0" fmla="*/ 169 w 470529"/>
              <a:gd name="connsiteY0" fmla="*/ 277584 h 581702"/>
              <a:gd name="connsiteX1" fmla="*/ 283421 w 470529"/>
              <a:gd name="connsiteY1" fmla="*/ 7584 h 581702"/>
              <a:gd name="connsiteX2" fmla="*/ 451017 w 470529"/>
              <a:gd name="connsiteY2" fmla="*/ 92232 h 581702"/>
              <a:gd name="connsiteX3" fmla="*/ 422740 w 470529"/>
              <a:gd name="connsiteY3" fmla="*/ 226784 h 581702"/>
              <a:gd name="connsiteX4" fmla="*/ 298618 w 470529"/>
              <a:gd name="connsiteY4" fmla="*/ 329299 h 581702"/>
              <a:gd name="connsiteX5" fmla="*/ 325754 w 470529"/>
              <a:gd name="connsiteY5" fmla="*/ 581451 h 581702"/>
              <a:gd name="connsiteX6" fmla="*/ 169 w 470529"/>
              <a:gd name="connsiteY6" fmla="*/ 277584 h 581702"/>
              <a:gd name="connsiteX0" fmla="*/ 169 w 470529"/>
              <a:gd name="connsiteY0" fmla="*/ 277584 h 582223"/>
              <a:gd name="connsiteX1" fmla="*/ 283421 w 470529"/>
              <a:gd name="connsiteY1" fmla="*/ 7584 h 582223"/>
              <a:gd name="connsiteX2" fmla="*/ 451017 w 470529"/>
              <a:gd name="connsiteY2" fmla="*/ 92232 h 582223"/>
              <a:gd name="connsiteX3" fmla="*/ 422740 w 470529"/>
              <a:gd name="connsiteY3" fmla="*/ 226784 h 582223"/>
              <a:gd name="connsiteX4" fmla="*/ 349418 w 470529"/>
              <a:gd name="connsiteY4" fmla="*/ 363166 h 582223"/>
              <a:gd name="connsiteX5" fmla="*/ 325754 w 470529"/>
              <a:gd name="connsiteY5" fmla="*/ 581451 h 582223"/>
              <a:gd name="connsiteX6" fmla="*/ 169 w 470529"/>
              <a:gd name="connsiteY6" fmla="*/ 277584 h 582223"/>
              <a:gd name="connsiteX0" fmla="*/ 169 w 470529"/>
              <a:gd name="connsiteY0" fmla="*/ 277584 h 581621"/>
              <a:gd name="connsiteX1" fmla="*/ 283421 w 470529"/>
              <a:gd name="connsiteY1" fmla="*/ 7584 h 581621"/>
              <a:gd name="connsiteX2" fmla="*/ 451017 w 470529"/>
              <a:gd name="connsiteY2" fmla="*/ 92232 h 581621"/>
              <a:gd name="connsiteX3" fmla="*/ 422740 w 470529"/>
              <a:gd name="connsiteY3" fmla="*/ 226784 h 581621"/>
              <a:gd name="connsiteX4" fmla="*/ 298618 w 470529"/>
              <a:gd name="connsiteY4" fmla="*/ 320832 h 581621"/>
              <a:gd name="connsiteX5" fmla="*/ 325754 w 470529"/>
              <a:gd name="connsiteY5" fmla="*/ 581451 h 581621"/>
              <a:gd name="connsiteX6" fmla="*/ 169 w 470529"/>
              <a:gd name="connsiteY6" fmla="*/ 277584 h 581621"/>
              <a:gd name="connsiteX0" fmla="*/ 2508 w 472868"/>
              <a:gd name="connsiteY0" fmla="*/ 277584 h 586172"/>
              <a:gd name="connsiteX1" fmla="*/ 285760 w 472868"/>
              <a:gd name="connsiteY1" fmla="*/ 7584 h 586172"/>
              <a:gd name="connsiteX2" fmla="*/ 453356 w 472868"/>
              <a:gd name="connsiteY2" fmla="*/ 92232 h 586172"/>
              <a:gd name="connsiteX3" fmla="*/ 425079 w 472868"/>
              <a:gd name="connsiteY3" fmla="*/ 226784 h 586172"/>
              <a:gd name="connsiteX4" fmla="*/ 300957 w 472868"/>
              <a:gd name="connsiteY4" fmla="*/ 320832 h 586172"/>
              <a:gd name="connsiteX5" fmla="*/ 328093 w 472868"/>
              <a:gd name="connsiteY5" fmla="*/ 581451 h 586172"/>
              <a:gd name="connsiteX6" fmla="*/ 157025 w 472868"/>
              <a:gd name="connsiteY6" fmla="*/ 473232 h 586172"/>
              <a:gd name="connsiteX7" fmla="*/ 2508 w 472868"/>
              <a:gd name="connsiteY7" fmla="*/ 277584 h 586172"/>
              <a:gd name="connsiteX0" fmla="*/ 6541 w 476901"/>
              <a:gd name="connsiteY0" fmla="*/ 277584 h 592066"/>
              <a:gd name="connsiteX1" fmla="*/ 289793 w 476901"/>
              <a:gd name="connsiteY1" fmla="*/ 7584 h 592066"/>
              <a:gd name="connsiteX2" fmla="*/ 457389 w 476901"/>
              <a:gd name="connsiteY2" fmla="*/ 92232 h 592066"/>
              <a:gd name="connsiteX3" fmla="*/ 429112 w 476901"/>
              <a:gd name="connsiteY3" fmla="*/ 226784 h 592066"/>
              <a:gd name="connsiteX4" fmla="*/ 304990 w 476901"/>
              <a:gd name="connsiteY4" fmla="*/ 320832 h 592066"/>
              <a:gd name="connsiteX5" fmla="*/ 332126 w 476901"/>
              <a:gd name="connsiteY5" fmla="*/ 581451 h 592066"/>
              <a:gd name="connsiteX6" fmla="*/ 110258 w 476901"/>
              <a:gd name="connsiteY6" fmla="*/ 515566 h 592066"/>
              <a:gd name="connsiteX7" fmla="*/ 6541 w 476901"/>
              <a:gd name="connsiteY7" fmla="*/ 277584 h 592066"/>
              <a:gd name="connsiteX0" fmla="*/ 6541 w 476901"/>
              <a:gd name="connsiteY0" fmla="*/ 277584 h 559453"/>
              <a:gd name="connsiteX1" fmla="*/ 289793 w 476901"/>
              <a:gd name="connsiteY1" fmla="*/ 7584 h 559453"/>
              <a:gd name="connsiteX2" fmla="*/ 457389 w 476901"/>
              <a:gd name="connsiteY2" fmla="*/ 92232 h 559453"/>
              <a:gd name="connsiteX3" fmla="*/ 429112 w 476901"/>
              <a:gd name="connsiteY3" fmla="*/ 226784 h 559453"/>
              <a:gd name="connsiteX4" fmla="*/ 304990 w 476901"/>
              <a:gd name="connsiteY4" fmla="*/ 320832 h 559453"/>
              <a:gd name="connsiteX5" fmla="*/ 298259 w 476901"/>
              <a:gd name="connsiteY5" fmla="*/ 539118 h 559453"/>
              <a:gd name="connsiteX6" fmla="*/ 110258 w 476901"/>
              <a:gd name="connsiteY6" fmla="*/ 515566 h 559453"/>
              <a:gd name="connsiteX7" fmla="*/ 6541 w 476901"/>
              <a:gd name="connsiteY7" fmla="*/ 277584 h 559453"/>
              <a:gd name="connsiteX0" fmla="*/ 6541 w 520600"/>
              <a:gd name="connsiteY0" fmla="*/ 275582 h 557451"/>
              <a:gd name="connsiteX1" fmla="*/ 289793 w 520600"/>
              <a:gd name="connsiteY1" fmla="*/ 5582 h 557451"/>
              <a:gd name="connsiteX2" fmla="*/ 508189 w 520600"/>
              <a:gd name="connsiteY2" fmla="*/ 107163 h 557451"/>
              <a:gd name="connsiteX3" fmla="*/ 429112 w 520600"/>
              <a:gd name="connsiteY3" fmla="*/ 224782 h 557451"/>
              <a:gd name="connsiteX4" fmla="*/ 304990 w 520600"/>
              <a:gd name="connsiteY4" fmla="*/ 318830 h 557451"/>
              <a:gd name="connsiteX5" fmla="*/ 298259 w 520600"/>
              <a:gd name="connsiteY5" fmla="*/ 537116 h 557451"/>
              <a:gd name="connsiteX6" fmla="*/ 110258 w 520600"/>
              <a:gd name="connsiteY6" fmla="*/ 513564 h 557451"/>
              <a:gd name="connsiteX7" fmla="*/ 6541 w 520600"/>
              <a:gd name="connsiteY7" fmla="*/ 275582 h 557451"/>
              <a:gd name="connsiteX0" fmla="*/ 6541 w 526033"/>
              <a:gd name="connsiteY0" fmla="*/ 275582 h 557451"/>
              <a:gd name="connsiteX1" fmla="*/ 289793 w 526033"/>
              <a:gd name="connsiteY1" fmla="*/ 5582 h 557451"/>
              <a:gd name="connsiteX2" fmla="*/ 508189 w 526033"/>
              <a:gd name="connsiteY2" fmla="*/ 107163 h 557451"/>
              <a:gd name="connsiteX3" fmla="*/ 471446 w 526033"/>
              <a:gd name="connsiteY3" fmla="*/ 267115 h 557451"/>
              <a:gd name="connsiteX4" fmla="*/ 304990 w 526033"/>
              <a:gd name="connsiteY4" fmla="*/ 318830 h 557451"/>
              <a:gd name="connsiteX5" fmla="*/ 298259 w 526033"/>
              <a:gd name="connsiteY5" fmla="*/ 537116 h 557451"/>
              <a:gd name="connsiteX6" fmla="*/ 110258 w 526033"/>
              <a:gd name="connsiteY6" fmla="*/ 513564 h 557451"/>
              <a:gd name="connsiteX7" fmla="*/ 6541 w 526033"/>
              <a:gd name="connsiteY7" fmla="*/ 275582 h 557451"/>
              <a:gd name="connsiteX0" fmla="*/ 6541 w 526033"/>
              <a:gd name="connsiteY0" fmla="*/ 275582 h 555649"/>
              <a:gd name="connsiteX1" fmla="*/ 289793 w 526033"/>
              <a:gd name="connsiteY1" fmla="*/ 5582 h 555649"/>
              <a:gd name="connsiteX2" fmla="*/ 508189 w 526033"/>
              <a:gd name="connsiteY2" fmla="*/ 107163 h 555649"/>
              <a:gd name="connsiteX3" fmla="*/ 471446 w 526033"/>
              <a:gd name="connsiteY3" fmla="*/ 267115 h 555649"/>
              <a:gd name="connsiteX4" fmla="*/ 304990 w 526033"/>
              <a:gd name="connsiteY4" fmla="*/ 344230 h 555649"/>
              <a:gd name="connsiteX5" fmla="*/ 298259 w 526033"/>
              <a:gd name="connsiteY5" fmla="*/ 537116 h 555649"/>
              <a:gd name="connsiteX6" fmla="*/ 110258 w 526033"/>
              <a:gd name="connsiteY6" fmla="*/ 513564 h 555649"/>
              <a:gd name="connsiteX7" fmla="*/ 6541 w 526033"/>
              <a:gd name="connsiteY7" fmla="*/ 275582 h 555649"/>
              <a:gd name="connsiteX0" fmla="*/ 6541 w 526033"/>
              <a:gd name="connsiteY0" fmla="*/ 275582 h 555649"/>
              <a:gd name="connsiteX1" fmla="*/ 289793 w 526033"/>
              <a:gd name="connsiteY1" fmla="*/ 5582 h 555649"/>
              <a:gd name="connsiteX2" fmla="*/ 508189 w 526033"/>
              <a:gd name="connsiteY2" fmla="*/ 107163 h 555649"/>
              <a:gd name="connsiteX3" fmla="*/ 471446 w 526033"/>
              <a:gd name="connsiteY3" fmla="*/ 267115 h 555649"/>
              <a:gd name="connsiteX4" fmla="*/ 304990 w 526033"/>
              <a:gd name="connsiteY4" fmla="*/ 344230 h 555649"/>
              <a:gd name="connsiteX5" fmla="*/ 332125 w 526033"/>
              <a:gd name="connsiteY5" fmla="*/ 537116 h 555649"/>
              <a:gd name="connsiteX6" fmla="*/ 110258 w 526033"/>
              <a:gd name="connsiteY6" fmla="*/ 513564 h 555649"/>
              <a:gd name="connsiteX7" fmla="*/ 6541 w 526033"/>
              <a:gd name="connsiteY7" fmla="*/ 275582 h 555649"/>
              <a:gd name="connsiteX0" fmla="*/ 6541 w 526033"/>
              <a:gd name="connsiteY0" fmla="*/ 275582 h 575432"/>
              <a:gd name="connsiteX1" fmla="*/ 289793 w 526033"/>
              <a:gd name="connsiteY1" fmla="*/ 5582 h 575432"/>
              <a:gd name="connsiteX2" fmla="*/ 508189 w 526033"/>
              <a:gd name="connsiteY2" fmla="*/ 107163 h 575432"/>
              <a:gd name="connsiteX3" fmla="*/ 471446 w 526033"/>
              <a:gd name="connsiteY3" fmla="*/ 267115 h 575432"/>
              <a:gd name="connsiteX4" fmla="*/ 304990 w 526033"/>
              <a:gd name="connsiteY4" fmla="*/ 344230 h 575432"/>
              <a:gd name="connsiteX5" fmla="*/ 332125 w 526033"/>
              <a:gd name="connsiteY5" fmla="*/ 537116 h 575432"/>
              <a:gd name="connsiteX6" fmla="*/ 110258 w 526033"/>
              <a:gd name="connsiteY6" fmla="*/ 547430 h 575432"/>
              <a:gd name="connsiteX7" fmla="*/ 6541 w 526033"/>
              <a:gd name="connsiteY7" fmla="*/ 275582 h 575432"/>
              <a:gd name="connsiteX0" fmla="*/ 6541 w 526262"/>
              <a:gd name="connsiteY0" fmla="*/ 275582 h 575432"/>
              <a:gd name="connsiteX1" fmla="*/ 289793 w 526262"/>
              <a:gd name="connsiteY1" fmla="*/ 5582 h 575432"/>
              <a:gd name="connsiteX2" fmla="*/ 508189 w 526262"/>
              <a:gd name="connsiteY2" fmla="*/ 107163 h 575432"/>
              <a:gd name="connsiteX3" fmla="*/ 471446 w 526262"/>
              <a:gd name="connsiteY3" fmla="*/ 267115 h 575432"/>
              <a:gd name="connsiteX4" fmla="*/ 347321 w 526262"/>
              <a:gd name="connsiteY4" fmla="*/ 320945 h 575432"/>
              <a:gd name="connsiteX5" fmla="*/ 304990 w 526262"/>
              <a:gd name="connsiteY5" fmla="*/ 344230 h 575432"/>
              <a:gd name="connsiteX6" fmla="*/ 332125 w 526262"/>
              <a:gd name="connsiteY6" fmla="*/ 537116 h 575432"/>
              <a:gd name="connsiteX7" fmla="*/ 110258 w 526262"/>
              <a:gd name="connsiteY7" fmla="*/ 547430 h 575432"/>
              <a:gd name="connsiteX8" fmla="*/ 6541 w 526262"/>
              <a:gd name="connsiteY8" fmla="*/ 275582 h 575432"/>
              <a:gd name="connsiteX0" fmla="*/ 6541 w 526262"/>
              <a:gd name="connsiteY0" fmla="*/ 275582 h 572054"/>
              <a:gd name="connsiteX1" fmla="*/ 289793 w 526262"/>
              <a:gd name="connsiteY1" fmla="*/ 5582 h 572054"/>
              <a:gd name="connsiteX2" fmla="*/ 508189 w 526262"/>
              <a:gd name="connsiteY2" fmla="*/ 107163 h 572054"/>
              <a:gd name="connsiteX3" fmla="*/ 471446 w 526262"/>
              <a:gd name="connsiteY3" fmla="*/ 267115 h 572054"/>
              <a:gd name="connsiteX4" fmla="*/ 347321 w 526262"/>
              <a:gd name="connsiteY4" fmla="*/ 320945 h 572054"/>
              <a:gd name="connsiteX5" fmla="*/ 295465 w 526262"/>
              <a:gd name="connsiteY5" fmla="*/ 420430 h 572054"/>
              <a:gd name="connsiteX6" fmla="*/ 332125 w 526262"/>
              <a:gd name="connsiteY6" fmla="*/ 537116 h 572054"/>
              <a:gd name="connsiteX7" fmla="*/ 110258 w 526262"/>
              <a:gd name="connsiteY7" fmla="*/ 547430 h 572054"/>
              <a:gd name="connsiteX8" fmla="*/ 6541 w 526262"/>
              <a:gd name="connsiteY8" fmla="*/ 275582 h 572054"/>
              <a:gd name="connsiteX0" fmla="*/ 6541 w 526262"/>
              <a:gd name="connsiteY0" fmla="*/ 275582 h 572054"/>
              <a:gd name="connsiteX1" fmla="*/ 289793 w 526262"/>
              <a:gd name="connsiteY1" fmla="*/ 5582 h 572054"/>
              <a:gd name="connsiteX2" fmla="*/ 508189 w 526262"/>
              <a:gd name="connsiteY2" fmla="*/ 107163 h 572054"/>
              <a:gd name="connsiteX3" fmla="*/ 471446 w 526262"/>
              <a:gd name="connsiteY3" fmla="*/ 267115 h 572054"/>
              <a:gd name="connsiteX4" fmla="*/ 328271 w 526262"/>
              <a:gd name="connsiteY4" fmla="*/ 352695 h 572054"/>
              <a:gd name="connsiteX5" fmla="*/ 295465 w 526262"/>
              <a:gd name="connsiteY5" fmla="*/ 420430 h 572054"/>
              <a:gd name="connsiteX6" fmla="*/ 332125 w 526262"/>
              <a:gd name="connsiteY6" fmla="*/ 537116 h 572054"/>
              <a:gd name="connsiteX7" fmla="*/ 110258 w 526262"/>
              <a:gd name="connsiteY7" fmla="*/ 547430 h 572054"/>
              <a:gd name="connsiteX8" fmla="*/ 6541 w 526262"/>
              <a:gd name="connsiteY8" fmla="*/ 275582 h 57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262" h="572054">
                <a:moveTo>
                  <a:pt x="6541" y="275582"/>
                </a:moveTo>
                <a:cubicBezTo>
                  <a:pt x="36463" y="185274"/>
                  <a:pt x="206185" y="33652"/>
                  <a:pt x="289793" y="5582"/>
                </a:cubicBezTo>
                <a:cubicBezTo>
                  <a:pt x="373401" y="-22488"/>
                  <a:pt x="460980" y="62163"/>
                  <a:pt x="508189" y="107163"/>
                </a:cubicBezTo>
                <a:cubicBezTo>
                  <a:pt x="555398" y="152163"/>
                  <a:pt x="498257" y="231485"/>
                  <a:pt x="471446" y="267115"/>
                </a:cubicBezTo>
                <a:cubicBezTo>
                  <a:pt x="444635" y="302745"/>
                  <a:pt x="356014" y="339843"/>
                  <a:pt x="328271" y="352695"/>
                </a:cubicBezTo>
                <a:cubicBezTo>
                  <a:pt x="300528" y="365547"/>
                  <a:pt x="297998" y="384402"/>
                  <a:pt x="295465" y="420430"/>
                </a:cubicBezTo>
                <a:cubicBezTo>
                  <a:pt x="292932" y="456459"/>
                  <a:pt x="362993" y="515949"/>
                  <a:pt x="332125" y="537116"/>
                </a:cubicBezTo>
                <a:cubicBezTo>
                  <a:pt x="301257" y="558283"/>
                  <a:pt x="164522" y="598075"/>
                  <a:pt x="110258" y="547430"/>
                </a:cubicBezTo>
                <a:cubicBezTo>
                  <a:pt x="55994" y="496786"/>
                  <a:pt x="-23381" y="365890"/>
                  <a:pt x="6541" y="275582"/>
                </a:cubicBezTo>
                <a:close/>
              </a:path>
            </a:pathLst>
          </a:custGeom>
          <a:gradFill rotWithShape="0">
            <a:gsLst>
              <a:gs pos="0">
                <a:srgbClr val="FFFFFF"/>
              </a:gs>
              <a:gs pos="100000">
                <a:srgbClr val="E3306E"/>
              </a:gs>
            </a:gsLst>
            <a:path path="rect">
              <a:fillToRect l="50000" t="50000" r="50000" b="50000"/>
            </a:path>
          </a:gradFill>
          <a:ln w="9525">
            <a:solidFill>
              <a:srgbClr val="E3306E"/>
            </a:solidFill>
            <a:round/>
            <a:headEnd/>
            <a:tailEnd/>
          </a:ln>
          <a:effectLst/>
        </p:spPr>
        <p:txBody>
          <a:bodyPr wrap="none" rtlCol="1" anchor="ctr"/>
          <a:lstStyle/>
          <a:p>
            <a:pPr rtl="1"/>
            <a:endParaRPr lang="fr-FR"/>
          </a:p>
        </p:txBody>
      </p:sp>
      <p:grpSp>
        <p:nvGrpSpPr>
          <p:cNvPr id="183" name="Group 182"/>
          <p:cNvGrpSpPr/>
          <p:nvPr/>
        </p:nvGrpSpPr>
        <p:grpSpPr>
          <a:xfrm rot="18370098">
            <a:off x="4266404" y="4675445"/>
            <a:ext cx="259781" cy="81021"/>
            <a:chOff x="2514600" y="3206750"/>
            <a:chExt cx="346375" cy="108000"/>
          </a:xfrm>
        </p:grpSpPr>
        <p:sp>
          <p:nvSpPr>
            <p:cNvPr id="184" name="Block Arc 183"/>
            <p:cNvSpPr/>
            <p:nvPr/>
          </p:nvSpPr>
          <p:spPr bwMode="auto">
            <a:xfrm>
              <a:off x="2540000"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185" name="Block Arc 184"/>
            <p:cNvSpPr/>
            <p:nvPr/>
          </p:nvSpPr>
          <p:spPr bwMode="auto">
            <a:xfrm flipV="1">
              <a:off x="2590625"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186" name="Block Arc 185"/>
            <p:cNvSpPr/>
            <p:nvPr/>
          </p:nvSpPr>
          <p:spPr bwMode="auto">
            <a:xfrm>
              <a:off x="2641250"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187" name="Block Arc 186"/>
            <p:cNvSpPr/>
            <p:nvPr/>
          </p:nvSpPr>
          <p:spPr bwMode="auto">
            <a:xfrm>
              <a:off x="2742500"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188" name="Block Arc 187"/>
            <p:cNvSpPr/>
            <p:nvPr/>
          </p:nvSpPr>
          <p:spPr bwMode="auto">
            <a:xfrm flipV="1">
              <a:off x="2691875"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189" name="Block Arc 188"/>
            <p:cNvSpPr/>
            <p:nvPr/>
          </p:nvSpPr>
          <p:spPr bwMode="auto">
            <a:xfrm flipV="1">
              <a:off x="2565400"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190" name="Block Arc 189"/>
            <p:cNvSpPr/>
            <p:nvPr/>
          </p:nvSpPr>
          <p:spPr bwMode="auto">
            <a:xfrm>
              <a:off x="2616025"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191" name="Block Arc 190"/>
            <p:cNvSpPr/>
            <p:nvPr/>
          </p:nvSpPr>
          <p:spPr bwMode="auto">
            <a:xfrm flipV="1">
              <a:off x="2666650" y="3206750"/>
              <a:ext cx="67500" cy="108000"/>
            </a:xfrm>
            <a:prstGeom prst="blockArc">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192" name="Block Arc 191"/>
            <p:cNvSpPr/>
            <p:nvPr/>
          </p:nvSpPr>
          <p:spPr bwMode="auto">
            <a:xfrm>
              <a:off x="2717275"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193" name="Block Arc 192"/>
            <p:cNvSpPr/>
            <p:nvPr/>
          </p:nvSpPr>
          <p:spPr bwMode="auto">
            <a:xfrm>
              <a:off x="2514600"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194" name="Block Arc 193"/>
            <p:cNvSpPr/>
            <p:nvPr/>
          </p:nvSpPr>
          <p:spPr bwMode="auto">
            <a:xfrm flipV="1">
              <a:off x="2768075"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195" name="Block Arc 194"/>
            <p:cNvSpPr/>
            <p:nvPr/>
          </p:nvSpPr>
          <p:spPr bwMode="auto">
            <a:xfrm flipV="1">
              <a:off x="2793475" y="3206750"/>
              <a:ext cx="67500" cy="108000"/>
            </a:xfrm>
            <a:prstGeom prst="blockArc">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grpSp>
      <p:sp>
        <p:nvSpPr>
          <p:cNvPr id="196" name="Oval 195"/>
          <p:cNvSpPr/>
          <p:nvPr/>
        </p:nvSpPr>
        <p:spPr bwMode="auto">
          <a:xfrm>
            <a:off x="4705432" y="4525437"/>
            <a:ext cx="196901" cy="17145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197" name="Oval 61"/>
          <p:cNvSpPr>
            <a:spLocks noChangeAspect="1" noChangeArrowheads="1"/>
          </p:cNvSpPr>
          <p:nvPr/>
        </p:nvSpPr>
        <p:spPr bwMode="auto">
          <a:xfrm>
            <a:off x="4756251" y="4547674"/>
            <a:ext cx="85747" cy="82154"/>
          </a:xfrm>
          <a:prstGeom prst="ellipse">
            <a:avLst/>
          </a:prstGeom>
          <a:solidFill>
            <a:srgbClr val="FF0000"/>
          </a:solidFill>
          <a:ln w="9525">
            <a:solidFill>
              <a:schemeClr val="tx1"/>
            </a:solidFill>
            <a:round/>
            <a:headEnd/>
            <a:tailEnd/>
          </a:ln>
        </p:spPr>
        <p:txBody>
          <a:bodyPr wrap="none" rtlCol="1" anchor="ctr"/>
          <a:lstStyle/>
          <a:p>
            <a:pPr rtl="1"/>
            <a:endParaRPr lang="fr-FR" sz="2400">
              <a:solidFill>
                <a:srgbClr val="FF3399"/>
              </a:solidFill>
              <a:latin typeface="Comic Sans MS" charset="0"/>
              <a:cs typeface="Times New Roman" charset="0"/>
            </a:endParaRPr>
          </a:p>
        </p:txBody>
      </p:sp>
      <p:sp>
        <p:nvSpPr>
          <p:cNvPr id="198" name="Oval 61"/>
          <p:cNvSpPr>
            <a:spLocks noChangeAspect="1" noChangeArrowheads="1"/>
          </p:cNvSpPr>
          <p:nvPr/>
        </p:nvSpPr>
        <p:spPr bwMode="auto">
          <a:xfrm>
            <a:off x="5134165" y="4690066"/>
            <a:ext cx="85747" cy="82154"/>
          </a:xfrm>
          <a:prstGeom prst="ellipse">
            <a:avLst/>
          </a:prstGeom>
          <a:solidFill>
            <a:srgbClr val="FF0000"/>
          </a:solidFill>
          <a:ln w="9525">
            <a:solidFill>
              <a:schemeClr val="tx1"/>
            </a:solidFill>
            <a:round/>
            <a:headEnd/>
            <a:tailEnd/>
          </a:ln>
        </p:spPr>
        <p:txBody>
          <a:bodyPr wrap="none" rtlCol="1" anchor="ctr"/>
          <a:lstStyle/>
          <a:p>
            <a:pPr rtl="1"/>
            <a:endParaRPr lang="fr-FR" sz="2400">
              <a:solidFill>
                <a:srgbClr val="FF3399"/>
              </a:solidFill>
              <a:latin typeface="Comic Sans MS" charset="0"/>
              <a:cs typeface="Times New Roman" charset="0"/>
            </a:endParaRPr>
          </a:p>
        </p:txBody>
      </p:sp>
      <p:sp>
        <p:nvSpPr>
          <p:cNvPr id="199" name="Oval 61"/>
          <p:cNvSpPr>
            <a:spLocks noChangeAspect="1" noChangeArrowheads="1"/>
          </p:cNvSpPr>
          <p:nvPr/>
        </p:nvSpPr>
        <p:spPr bwMode="auto">
          <a:xfrm>
            <a:off x="4967433" y="4899904"/>
            <a:ext cx="85747" cy="82154"/>
          </a:xfrm>
          <a:prstGeom prst="ellipse">
            <a:avLst/>
          </a:prstGeom>
          <a:solidFill>
            <a:srgbClr val="FF0000"/>
          </a:solidFill>
          <a:ln w="9525">
            <a:solidFill>
              <a:schemeClr val="tx1"/>
            </a:solidFill>
            <a:round/>
            <a:headEnd/>
            <a:tailEnd/>
          </a:ln>
        </p:spPr>
        <p:txBody>
          <a:bodyPr wrap="none" rtlCol="1" anchor="ctr"/>
          <a:lstStyle/>
          <a:p>
            <a:pPr rtl="1"/>
            <a:endParaRPr lang="fr-FR" sz="2400">
              <a:solidFill>
                <a:srgbClr val="FF3399"/>
              </a:solidFill>
              <a:latin typeface="Comic Sans MS" charset="0"/>
              <a:cs typeface="Times New Roman" charset="0"/>
            </a:endParaRPr>
          </a:p>
        </p:txBody>
      </p:sp>
      <p:cxnSp>
        <p:nvCxnSpPr>
          <p:cNvPr id="200" name="Straight Arrow Connector 199"/>
          <p:cNvCxnSpPr/>
          <p:nvPr/>
        </p:nvCxnSpPr>
        <p:spPr bwMode="auto">
          <a:xfrm>
            <a:off x="4867399" y="4645081"/>
            <a:ext cx="166647" cy="95575"/>
          </a:xfrm>
          <a:prstGeom prst="straightConnector1">
            <a:avLst/>
          </a:prstGeom>
          <a:noFill/>
          <a:ln w="3175">
            <a:solidFill>
              <a:srgbClr val="000000"/>
            </a:solidFill>
            <a:round/>
            <a:headEnd/>
            <a:tailEnd type="triangle" w="med" len="med"/>
          </a:ln>
        </p:spPr>
      </p:cxnSp>
      <p:sp>
        <p:nvSpPr>
          <p:cNvPr id="202" name="Oval 61"/>
          <p:cNvSpPr>
            <a:spLocks noChangeAspect="1" noChangeArrowheads="1"/>
          </p:cNvSpPr>
          <p:nvPr/>
        </p:nvSpPr>
        <p:spPr bwMode="auto">
          <a:xfrm>
            <a:off x="5048418" y="4787382"/>
            <a:ext cx="85747" cy="82154"/>
          </a:xfrm>
          <a:prstGeom prst="ellipse">
            <a:avLst/>
          </a:prstGeom>
          <a:solidFill>
            <a:srgbClr val="FF0000"/>
          </a:solidFill>
          <a:ln w="9525">
            <a:solidFill>
              <a:schemeClr val="tx1"/>
            </a:solidFill>
            <a:round/>
            <a:headEnd/>
            <a:tailEnd/>
          </a:ln>
        </p:spPr>
        <p:txBody>
          <a:bodyPr wrap="none" rtlCol="1" anchor="ctr"/>
          <a:lstStyle/>
          <a:p>
            <a:pPr rtl="1"/>
            <a:endParaRPr lang="fr-FR" sz="2400">
              <a:solidFill>
                <a:srgbClr val="FF3399"/>
              </a:solidFill>
              <a:latin typeface="Comic Sans MS" charset="0"/>
              <a:cs typeface="Times New Roman" charset="0"/>
            </a:endParaRPr>
          </a:p>
        </p:txBody>
      </p:sp>
      <p:sp>
        <p:nvSpPr>
          <p:cNvPr id="203" name="Oval 61"/>
          <p:cNvSpPr>
            <a:spLocks noChangeAspect="1" noChangeArrowheads="1"/>
          </p:cNvSpPr>
          <p:nvPr/>
        </p:nvSpPr>
        <p:spPr bwMode="auto">
          <a:xfrm>
            <a:off x="5028358" y="4592248"/>
            <a:ext cx="85747" cy="82154"/>
          </a:xfrm>
          <a:prstGeom prst="ellipse">
            <a:avLst/>
          </a:prstGeom>
          <a:solidFill>
            <a:srgbClr val="FF0000"/>
          </a:solidFill>
          <a:ln w="9525">
            <a:solidFill>
              <a:schemeClr val="tx1"/>
            </a:solidFill>
            <a:round/>
            <a:headEnd/>
            <a:tailEnd/>
          </a:ln>
        </p:spPr>
        <p:txBody>
          <a:bodyPr wrap="none" rtlCol="1" anchor="ctr"/>
          <a:lstStyle/>
          <a:p>
            <a:pPr rtl="1"/>
            <a:endParaRPr lang="fr-FR" sz="2400">
              <a:solidFill>
                <a:srgbClr val="FF3399"/>
              </a:solidFill>
              <a:latin typeface="Comic Sans MS" charset="0"/>
              <a:cs typeface="Times New Roman" charset="0"/>
            </a:endParaRPr>
          </a:p>
        </p:txBody>
      </p:sp>
      <p:sp>
        <p:nvSpPr>
          <p:cNvPr id="204" name="Freeform 203"/>
          <p:cNvSpPr/>
          <p:nvPr/>
        </p:nvSpPr>
        <p:spPr>
          <a:xfrm rot="19665509" flipV="1">
            <a:off x="4493869" y="4629788"/>
            <a:ext cx="338840" cy="230779"/>
          </a:xfrm>
          <a:custGeom>
            <a:avLst/>
            <a:gdLst>
              <a:gd name="connsiteX0" fmla="*/ 0 w 425450"/>
              <a:gd name="connsiteY0" fmla="*/ 146050 h 146050"/>
              <a:gd name="connsiteX1" fmla="*/ 19050 w 425450"/>
              <a:gd name="connsiteY1" fmla="*/ 114300 h 146050"/>
              <a:gd name="connsiteX2" fmla="*/ 31750 w 425450"/>
              <a:gd name="connsiteY2" fmla="*/ 76200 h 146050"/>
              <a:gd name="connsiteX3" fmla="*/ 50800 w 425450"/>
              <a:gd name="connsiteY3" fmla="*/ 38100 h 146050"/>
              <a:gd name="connsiteX4" fmla="*/ 88900 w 425450"/>
              <a:gd name="connsiteY4" fmla="*/ 12700 h 146050"/>
              <a:gd name="connsiteX5" fmla="*/ 127000 w 425450"/>
              <a:gd name="connsiteY5" fmla="*/ 0 h 146050"/>
              <a:gd name="connsiteX6" fmla="*/ 292100 w 425450"/>
              <a:gd name="connsiteY6" fmla="*/ 6350 h 146050"/>
              <a:gd name="connsiteX7" fmla="*/ 330200 w 425450"/>
              <a:gd name="connsiteY7" fmla="*/ 19050 h 146050"/>
              <a:gd name="connsiteX8" fmla="*/ 349250 w 425450"/>
              <a:gd name="connsiteY8" fmla="*/ 31750 h 146050"/>
              <a:gd name="connsiteX9" fmla="*/ 361950 w 425450"/>
              <a:gd name="connsiteY9" fmla="*/ 50800 h 146050"/>
              <a:gd name="connsiteX10" fmla="*/ 406400 w 425450"/>
              <a:gd name="connsiteY10" fmla="*/ 101600 h 146050"/>
              <a:gd name="connsiteX11" fmla="*/ 412750 w 425450"/>
              <a:gd name="connsiteY11" fmla="*/ 120650 h 146050"/>
              <a:gd name="connsiteX12" fmla="*/ 425450 w 425450"/>
              <a:gd name="connsiteY12" fmla="*/ 139700 h 146050"/>
              <a:gd name="connsiteX0" fmla="*/ 0 w 425450"/>
              <a:gd name="connsiteY0" fmla="*/ 146050 h 146050"/>
              <a:gd name="connsiteX1" fmla="*/ 19050 w 425450"/>
              <a:gd name="connsiteY1" fmla="*/ 114300 h 146050"/>
              <a:gd name="connsiteX2" fmla="*/ 31750 w 425450"/>
              <a:gd name="connsiteY2" fmla="*/ 76200 h 146050"/>
              <a:gd name="connsiteX3" fmla="*/ 50800 w 425450"/>
              <a:gd name="connsiteY3" fmla="*/ 38100 h 146050"/>
              <a:gd name="connsiteX4" fmla="*/ 88900 w 425450"/>
              <a:gd name="connsiteY4" fmla="*/ 12700 h 146050"/>
              <a:gd name="connsiteX5" fmla="*/ 127000 w 425450"/>
              <a:gd name="connsiteY5" fmla="*/ 0 h 146050"/>
              <a:gd name="connsiteX6" fmla="*/ 292100 w 425450"/>
              <a:gd name="connsiteY6" fmla="*/ 6350 h 146050"/>
              <a:gd name="connsiteX7" fmla="*/ 330200 w 425450"/>
              <a:gd name="connsiteY7" fmla="*/ 19050 h 146050"/>
              <a:gd name="connsiteX8" fmla="*/ 349250 w 425450"/>
              <a:gd name="connsiteY8" fmla="*/ 31750 h 146050"/>
              <a:gd name="connsiteX9" fmla="*/ 406400 w 425450"/>
              <a:gd name="connsiteY9" fmla="*/ 101600 h 146050"/>
              <a:gd name="connsiteX10" fmla="*/ 412750 w 425450"/>
              <a:gd name="connsiteY10" fmla="*/ 120650 h 146050"/>
              <a:gd name="connsiteX11" fmla="*/ 425450 w 425450"/>
              <a:gd name="connsiteY11" fmla="*/ 139700 h 146050"/>
              <a:gd name="connsiteX0" fmla="*/ 0 w 425450"/>
              <a:gd name="connsiteY0" fmla="*/ 165977 h 165977"/>
              <a:gd name="connsiteX1" fmla="*/ 19050 w 425450"/>
              <a:gd name="connsiteY1" fmla="*/ 134227 h 165977"/>
              <a:gd name="connsiteX2" fmla="*/ 31750 w 425450"/>
              <a:gd name="connsiteY2" fmla="*/ 96127 h 165977"/>
              <a:gd name="connsiteX3" fmla="*/ 50800 w 425450"/>
              <a:gd name="connsiteY3" fmla="*/ 58027 h 165977"/>
              <a:gd name="connsiteX4" fmla="*/ 88900 w 425450"/>
              <a:gd name="connsiteY4" fmla="*/ 32627 h 165977"/>
              <a:gd name="connsiteX5" fmla="*/ 127000 w 425450"/>
              <a:gd name="connsiteY5" fmla="*/ 19927 h 165977"/>
              <a:gd name="connsiteX6" fmla="*/ 241300 w 425450"/>
              <a:gd name="connsiteY6" fmla="*/ 877 h 165977"/>
              <a:gd name="connsiteX7" fmla="*/ 330200 w 425450"/>
              <a:gd name="connsiteY7" fmla="*/ 38977 h 165977"/>
              <a:gd name="connsiteX8" fmla="*/ 349250 w 425450"/>
              <a:gd name="connsiteY8" fmla="*/ 51677 h 165977"/>
              <a:gd name="connsiteX9" fmla="*/ 406400 w 425450"/>
              <a:gd name="connsiteY9" fmla="*/ 121527 h 165977"/>
              <a:gd name="connsiteX10" fmla="*/ 412750 w 425450"/>
              <a:gd name="connsiteY10" fmla="*/ 140577 h 165977"/>
              <a:gd name="connsiteX11" fmla="*/ 425450 w 425450"/>
              <a:gd name="connsiteY11" fmla="*/ 159627 h 165977"/>
              <a:gd name="connsiteX0" fmla="*/ 0 w 425450"/>
              <a:gd name="connsiteY0" fmla="*/ 165215 h 165215"/>
              <a:gd name="connsiteX1" fmla="*/ 19050 w 425450"/>
              <a:gd name="connsiteY1" fmla="*/ 133465 h 165215"/>
              <a:gd name="connsiteX2" fmla="*/ 31750 w 425450"/>
              <a:gd name="connsiteY2" fmla="*/ 95365 h 165215"/>
              <a:gd name="connsiteX3" fmla="*/ 50800 w 425450"/>
              <a:gd name="connsiteY3" fmla="*/ 57265 h 165215"/>
              <a:gd name="connsiteX4" fmla="*/ 88900 w 425450"/>
              <a:gd name="connsiteY4" fmla="*/ 31865 h 165215"/>
              <a:gd name="connsiteX5" fmla="*/ 127000 w 425450"/>
              <a:gd name="connsiteY5" fmla="*/ 19165 h 165215"/>
              <a:gd name="connsiteX6" fmla="*/ 241300 w 425450"/>
              <a:gd name="connsiteY6" fmla="*/ 115 h 165215"/>
              <a:gd name="connsiteX7" fmla="*/ 311150 w 425450"/>
              <a:gd name="connsiteY7" fmla="*/ 28690 h 165215"/>
              <a:gd name="connsiteX8" fmla="*/ 349250 w 425450"/>
              <a:gd name="connsiteY8" fmla="*/ 50915 h 165215"/>
              <a:gd name="connsiteX9" fmla="*/ 406400 w 425450"/>
              <a:gd name="connsiteY9" fmla="*/ 120765 h 165215"/>
              <a:gd name="connsiteX10" fmla="*/ 412750 w 425450"/>
              <a:gd name="connsiteY10" fmla="*/ 139815 h 165215"/>
              <a:gd name="connsiteX11" fmla="*/ 425450 w 425450"/>
              <a:gd name="connsiteY11" fmla="*/ 158865 h 165215"/>
              <a:gd name="connsiteX0" fmla="*/ 0 w 425450"/>
              <a:gd name="connsiteY0" fmla="*/ 165215 h 165215"/>
              <a:gd name="connsiteX1" fmla="*/ 19050 w 425450"/>
              <a:gd name="connsiteY1" fmla="*/ 133465 h 165215"/>
              <a:gd name="connsiteX2" fmla="*/ 31750 w 425450"/>
              <a:gd name="connsiteY2" fmla="*/ 95365 h 165215"/>
              <a:gd name="connsiteX3" fmla="*/ 50800 w 425450"/>
              <a:gd name="connsiteY3" fmla="*/ 57265 h 165215"/>
              <a:gd name="connsiteX4" fmla="*/ 88900 w 425450"/>
              <a:gd name="connsiteY4" fmla="*/ 31865 h 165215"/>
              <a:gd name="connsiteX5" fmla="*/ 127000 w 425450"/>
              <a:gd name="connsiteY5" fmla="*/ 19165 h 165215"/>
              <a:gd name="connsiteX6" fmla="*/ 241300 w 425450"/>
              <a:gd name="connsiteY6" fmla="*/ 115 h 165215"/>
              <a:gd name="connsiteX7" fmla="*/ 311150 w 425450"/>
              <a:gd name="connsiteY7" fmla="*/ 28690 h 165215"/>
              <a:gd name="connsiteX8" fmla="*/ 346075 w 425450"/>
              <a:gd name="connsiteY8" fmla="*/ 60440 h 165215"/>
              <a:gd name="connsiteX9" fmla="*/ 406400 w 425450"/>
              <a:gd name="connsiteY9" fmla="*/ 120765 h 165215"/>
              <a:gd name="connsiteX10" fmla="*/ 412750 w 425450"/>
              <a:gd name="connsiteY10" fmla="*/ 139815 h 165215"/>
              <a:gd name="connsiteX11" fmla="*/ 425450 w 425450"/>
              <a:gd name="connsiteY11" fmla="*/ 158865 h 165215"/>
              <a:gd name="connsiteX0" fmla="*/ 0 w 425450"/>
              <a:gd name="connsiteY0" fmla="*/ 165215 h 165215"/>
              <a:gd name="connsiteX1" fmla="*/ 19050 w 425450"/>
              <a:gd name="connsiteY1" fmla="*/ 133465 h 165215"/>
              <a:gd name="connsiteX2" fmla="*/ 31750 w 425450"/>
              <a:gd name="connsiteY2" fmla="*/ 95365 h 165215"/>
              <a:gd name="connsiteX3" fmla="*/ 50800 w 425450"/>
              <a:gd name="connsiteY3" fmla="*/ 57265 h 165215"/>
              <a:gd name="connsiteX4" fmla="*/ 88900 w 425450"/>
              <a:gd name="connsiteY4" fmla="*/ 31865 h 165215"/>
              <a:gd name="connsiteX5" fmla="*/ 127000 w 425450"/>
              <a:gd name="connsiteY5" fmla="*/ 19165 h 165215"/>
              <a:gd name="connsiteX6" fmla="*/ 241300 w 425450"/>
              <a:gd name="connsiteY6" fmla="*/ 115 h 165215"/>
              <a:gd name="connsiteX7" fmla="*/ 311150 w 425450"/>
              <a:gd name="connsiteY7" fmla="*/ 28690 h 165215"/>
              <a:gd name="connsiteX8" fmla="*/ 346075 w 425450"/>
              <a:gd name="connsiteY8" fmla="*/ 60440 h 165215"/>
              <a:gd name="connsiteX9" fmla="*/ 384175 w 425450"/>
              <a:gd name="connsiteY9" fmla="*/ 104890 h 165215"/>
              <a:gd name="connsiteX10" fmla="*/ 412750 w 425450"/>
              <a:gd name="connsiteY10" fmla="*/ 139815 h 165215"/>
              <a:gd name="connsiteX11" fmla="*/ 425450 w 425450"/>
              <a:gd name="connsiteY11" fmla="*/ 158865 h 165215"/>
              <a:gd name="connsiteX0" fmla="*/ 0 w 425450"/>
              <a:gd name="connsiteY0" fmla="*/ 165864 h 165864"/>
              <a:gd name="connsiteX1" fmla="*/ 19050 w 425450"/>
              <a:gd name="connsiteY1" fmla="*/ 134114 h 165864"/>
              <a:gd name="connsiteX2" fmla="*/ 31750 w 425450"/>
              <a:gd name="connsiteY2" fmla="*/ 96014 h 165864"/>
              <a:gd name="connsiteX3" fmla="*/ 50800 w 425450"/>
              <a:gd name="connsiteY3" fmla="*/ 57914 h 165864"/>
              <a:gd name="connsiteX4" fmla="*/ 88900 w 425450"/>
              <a:gd name="connsiteY4" fmla="*/ 32514 h 165864"/>
              <a:gd name="connsiteX5" fmla="*/ 161925 w 425450"/>
              <a:gd name="connsiteY5" fmla="*/ 10289 h 165864"/>
              <a:gd name="connsiteX6" fmla="*/ 241300 w 425450"/>
              <a:gd name="connsiteY6" fmla="*/ 764 h 165864"/>
              <a:gd name="connsiteX7" fmla="*/ 311150 w 425450"/>
              <a:gd name="connsiteY7" fmla="*/ 29339 h 165864"/>
              <a:gd name="connsiteX8" fmla="*/ 346075 w 425450"/>
              <a:gd name="connsiteY8" fmla="*/ 61089 h 165864"/>
              <a:gd name="connsiteX9" fmla="*/ 384175 w 425450"/>
              <a:gd name="connsiteY9" fmla="*/ 105539 h 165864"/>
              <a:gd name="connsiteX10" fmla="*/ 412750 w 425450"/>
              <a:gd name="connsiteY10" fmla="*/ 140464 h 165864"/>
              <a:gd name="connsiteX11" fmla="*/ 425450 w 425450"/>
              <a:gd name="connsiteY11" fmla="*/ 159514 h 165864"/>
              <a:gd name="connsiteX0" fmla="*/ 0 w 409575"/>
              <a:gd name="connsiteY0" fmla="*/ 181739 h 181739"/>
              <a:gd name="connsiteX1" fmla="*/ 3175 w 409575"/>
              <a:gd name="connsiteY1" fmla="*/ 134114 h 181739"/>
              <a:gd name="connsiteX2" fmla="*/ 15875 w 409575"/>
              <a:gd name="connsiteY2" fmla="*/ 96014 h 181739"/>
              <a:gd name="connsiteX3" fmla="*/ 34925 w 409575"/>
              <a:gd name="connsiteY3" fmla="*/ 57914 h 181739"/>
              <a:gd name="connsiteX4" fmla="*/ 73025 w 409575"/>
              <a:gd name="connsiteY4" fmla="*/ 32514 h 181739"/>
              <a:gd name="connsiteX5" fmla="*/ 146050 w 409575"/>
              <a:gd name="connsiteY5" fmla="*/ 10289 h 181739"/>
              <a:gd name="connsiteX6" fmla="*/ 225425 w 409575"/>
              <a:gd name="connsiteY6" fmla="*/ 764 h 181739"/>
              <a:gd name="connsiteX7" fmla="*/ 295275 w 409575"/>
              <a:gd name="connsiteY7" fmla="*/ 29339 h 181739"/>
              <a:gd name="connsiteX8" fmla="*/ 330200 w 409575"/>
              <a:gd name="connsiteY8" fmla="*/ 61089 h 181739"/>
              <a:gd name="connsiteX9" fmla="*/ 368300 w 409575"/>
              <a:gd name="connsiteY9" fmla="*/ 105539 h 181739"/>
              <a:gd name="connsiteX10" fmla="*/ 396875 w 409575"/>
              <a:gd name="connsiteY10" fmla="*/ 140464 h 181739"/>
              <a:gd name="connsiteX11" fmla="*/ 409575 w 409575"/>
              <a:gd name="connsiteY11" fmla="*/ 159514 h 181739"/>
              <a:gd name="connsiteX0" fmla="*/ 0 w 409575"/>
              <a:gd name="connsiteY0" fmla="*/ 183226 h 183226"/>
              <a:gd name="connsiteX1" fmla="*/ 3175 w 409575"/>
              <a:gd name="connsiteY1" fmla="*/ 135601 h 183226"/>
              <a:gd name="connsiteX2" fmla="*/ 15875 w 409575"/>
              <a:gd name="connsiteY2" fmla="*/ 97501 h 183226"/>
              <a:gd name="connsiteX3" fmla="*/ 34925 w 409575"/>
              <a:gd name="connsiteY3" fmla="*/ 59401 h 183226"/>
              <a:gd name="connsiteX4" fmla="*/ 73025 w 409575"/>
              <a:gd name="connsiteY4" fmla="*/ 34001 h 183226"/>
              <a:gd name="connsiteX5" fmla="*/ 155575 w 409575"/>
              <a:gd name="connsiteY5" fmla="*/ 5426 h 183226"/>
              <a:gd name="connsiteX6" fmla="*/ 225425 w 409575"/>
              <a:gd name="connsiteY6" fmla="*/ 2251 h 183226"/>
              <a:gd name="connsiteX7" fmla="*/ 295275 w 409575"/>
              <a:gd name="connsiteY7" fmla="*/ 30826 h 183226"/>
              <a:gd name="connsiteX8" fmla="*/ 330200 w 409575"/>
              <a:gd name="connsiteY8" fmla="*/ 62576 h 183226"/>
              <a:gd name="connsiteX9" fmla="*/ 368300 w 409575"/>
              <a:gd name="connsiteY9" fmla="*/ 107026 h 183226"/>
              <a:gd name="connsiteX10" fmla="*/ 396875 w 409575"/>
              <a:gd name="connsiteY10" fmla="*/ 141951 h 183226"/>
              <a:gd name="connsiteX11" fmla="*/ 409575 w 409575"/>
              <a:gd name="connsiteY11" fmla="*/ 161001 h 183226"/>
              <a:gd name="connsiteX0" fmla="*/ 0 w 409575"/>
              <a:gd name="connsiteY0" fmla="*/ 183226 h 183226"/>
              <a:gd name="connsiteX1" fmla="*/ 3175 w 409575"/>
              <a:gd name="connsiteY1" fmla="*/ 135601 h 183226"/>
              <a:gd name="connsiteX2" fmla="*/ 9525 w 409575"/>
              <a:gd name="connsiteY2" fmla="*/ 107026 h 183226"/>
              <a:gd name="connsiteX3" fmla="*/ 34925 w 409575"/>
              <a:gd name="connsiteY3" fmla="*/ 59401 h 183226"/>
              <a:gd name="connsiteX4" fmla="*/ 73025 w 409575"/>
              <a:gd name="connsiteY4" fmla="*/ 34001 h 183226"/>
              <a:gd name="connsiteX5" fmla="*/ 155575 w 409575"/>
              <a:gd name="connsiteY5" fmla="*/ 5426 h 183226"/>
              <a:gd name="connsiteX6" fmla="*/ 225425 w 409575"/>
              <a:gd name="connsiteY6" fmla="*/ 2251 h 183226"/>
              <a:gd name="connsiteX7" fmla="*/ 295275 w 409575"/>
              <a:gd name="connsiteY7" fmla="*/ 30826 h 183226"/>
              <a:gd name="connsiteX8" fmla="*/ 330200 w 409575"/>
              <a:gd name="connsiteY8" fmla="*/ 62576 h 183226"/>
              <a:gd name="connsiteX9" fmla="*/ 368300 w 409575"/>
              <a:gd name="connsiteY9" fmla="*/ 107026 h 183226"/>
              <a:gd name="connsiteX10" fmla="*/ 396875 w 409575"/>
              <a:gd name="connsiteY10" fmla="*/ 141951 h 183226"/>
              <a:gd name="connsiteX11" fmla="*/ 409575 w 409575"/>
              <a:gd name="connsiteY11" fmla="*/ 161001 h 183226"/>
              <a:gd name="connsiteX0" fmla="*/ 0 w 412750"/>
              <a:gd name="connsiteY0" fmla="*/ 230851 h 230851"/>
              <a:gd name="connsiteX1" fmla="*/ 6350 w 412750"/>
              <a:gd name="connsiteY1" fmla="*/ 135601 h 230851"/>
              <a:gd name="connsiteX2" fmla="*/ 12700 w 412750"/>
              <a:gd name="connsiteY2" fmla="*/ 107026 h 230851"/>
              <a:gd name="connsiteX3" fmla="*/ 38100 w 412750"/>
              <a:gd name="connsiteY3" fmla="*/ 59401 h 230851"/>
              <a:gd name="connsiteX4" fmla="*/ 76200 w 412750"/>
              <a:gd name="connsiteY4" fmla="*/ 34001 h 230851"/>
              <a:gd name="connsiteX5" fmla="*/ 158750 w 412750"/>
              <a:gd name="connsiteY5" fmla="*/ 5426 h 230851"/>
              <a:gd name="connsiteX6" fmla="*/ 228600 w 412750"/>
              <a:gd name="connsiteY6" fmla="*/ 2251 h 230851"/>
              <a:gd name="connsiteX7" fmla="*/ 298450 w 412750"/>
              <a:gd name="connsiteY7" fmla="*/ 30826 h 230851"/>
              <a:gd name="connsiteX8" fmla="*/ 333375 w 412750"/>
              <a:gd name="connsiteY8" fmla="*/ 62576 h 230851"/>
              <a:gd name="connsiteX9" fmla="*/ 371475 w 412750"/>
              <a:gd name="connsiteY9" fmla="*/ 107026 h 230851"/>
              <a:gd name="connsiteX10" fmla="*/ 400050 w 412750"/>
              <a:gd name="connsiteY10" fmla="*/ 141951 h 230851"/>
              <a:gd name="connsiteX11" fmla="*/ 412750 w 412750"/>
              <a:gd name="connsiteY11" fmla="*/ 161001 h 230851"/>
              <a:gd name="connsiteX0" fmla="*/ 0 w 412750"/>
              <a:gd name="connsiteY0" fmla="*/ 230851 h 230851"/>
              <a:gd name="connsiteX1" fmla="*/ 6350 w 412750"/>
              <a:gd name="connsiteY1" fmla="*/ 157826 h 230851"/>
              <a:gd name="connsiteX2" fmla="*/ 12700 w 412750"/>
              <a:gd name="connsiteY2" fmla="*/ 107026 h 230851"/>
              <a:gd name="connsiteX3" fmla="*/ 38100 w 412750"/>
              <a:gd name="connsiteY3" fmla="*/ 59401 h 230851"/>
              <a:gd name="connsiteX4" fmla="*/ 76200 w 412750"/>
              <a:gd name="connsiteY4" fmla="*/ 34001 h 230851"/>
              <a:gd name="connsiteX5" fmla="*/ 158750 w 412750"/>
              <a:gd name="connsiteY5" fmla="*/ 5426 h 230851"/>
              <a:gd name="connsiteX6" fmla="*/ 228600 w 412750"/>
              <a:gd name="connsiteY6" fmla="*/ 2251 h 230851"/>
              <a:gd name="connsiteX7" fmla="*/ 298450 w 412750"/>
              <a:gd name="connsiteY7" fmla="*/ 30826 h 230851"/>
              <a:gd name="connsiteX8" fmla="*/ 333375 w 412750"/>
              <a:gd name="connsiteY8" fmla="*/ 62576 h 230851"/>
              <a:gd name="connsiteX9" fmla="*/ 371475 w 412750"/>
              <a:gd name="connsiteY9" fmla="*/ 107026 h 230851"/>
              <a:gd name="connsiteX10" fmla="*/ 400050 w 412750"/>
              <a:gd name="connsiteY10" fmla="*/ 141951 h 230851"/>
              <a:gd name="connsiteX11" fmla="*/ 412750 w 412750"/>
              <a:gd name="connsiteY11" fmla="*/ 161001 h 230851"/>
              <a:gd name="connsiteX0" fmla="*/ 0 w 451669"/>
              <a:gd name="connsiteY0" fmla="*/ 341737 h 341737"/>
              <a:gd name="connsiteX1" fmla="*/ 45269 w 451669"/>
              <a:gd name="connsiteY1" fmla="*/ 157826 h 341737"/>
              <a:gd name="connsiteX2" fmla="*/ 51619 w 451669"/>
              <a:gd name="connsiteY2" fmla="*/ 107026 h 341737"/>
              <a:gd name="connsiteX3" fmla="*/ 77019 w 451669"/>
              <a:gd name="connsiteY3" fmla="*/ 59401 h 341737"/>
              <a:gd name="connsiteX4" fmla="*/ 115119 w 451669"/>
              <a:gd name="connsiteY4" fmla="*/ 34001 h 341737"/>
              <a:gd name="connsiteX5" fmla="*/ 197669 w 451669"/>
              <a:gd name="connsiteY5" fmla="*/ 5426 h 341737"/>
              <a:gd name="connsiteX6" fmla="*/ 267519 w 451669"/>
              <a:gd name="connsiteY6" fmla="*/ 2251 h 341737"/>
              <a:gd name="connsiteX7" fmla="*/ 337369 w 451669"/>
              <a:gd name="connsiteY7" fmla="*/ 30826 h 341737"/>
              <a:gd name="connsiteX8" fmla="*/ 372294 w 451669"/>
              <a:gd name="connsiteY8" fmla="*/ 62576 h 341737"/>
              <a:gd name="connsiteX9" fmla="*/ 410394 w 451669"/>
              <a:gd name="connsiteY9" fmla="*/ 107026 h 341737"/>
              <a:gd name="connsiteX10" fmla="*/ 438969 w 451669"/>
              <a:gd name="connsiteY10" fmla="*/ 141951 h 341737"/>
              <a:gd name="connsiteX11" fmla="*/ 451669 w 451669"/>
              <a:gd name="connsiteY11" fmla="*/ 161001 h 341737"/>
              <a:gd name="connsiteX0" fmla="*/ 0 w 451669"/>
              <a:gd name="connsiteY0" fmla="*/ 341737 h 341737"/>
              <a:gd name="connsiteX1" fmla="*/ 74520 w 451669"/>
              <a:gd name="connsiteY1" fmla="*/ 150638 h 341737"/>
              <a:gd name="connsiteX2" fmla="*/ 51619 w 451669"/>
              <a:gd name="connsiteY2" fmla="*/ 107026 h 341737"/>
              <a:gd name="connsiteX3" fmla="*/ 77019 w 451669"/>
              <a:gd name="connsiteY3" fmla="*/ 59401 h 341737"/>
              <a:gd name="connsiteX4" fmla="*/ 115119 w 451669"/>
              <a:gd name="connsiteY4" fmla="*/ 34001 h 341737"/>
              <a:gd name="connsiteX5" fmla="*/ 197669 w 451669"/>
              <a:gd name="connsiteY5" fmla="*/ 5426 h 341737"/>
              <a:gd name="connsiteX6" fmla="*/ 267519 w 451669"/>
              <a:gd name="connsiteY6" fmla="*/ 2251 h 341737"/>
              <a:gd name="connsiteX7" fmla="*/ 337369 w 451669"/>
              <a:gd name="connsiteY7" fmla="*/ 30826 h 341737"/>
              <a:gd name="connsiteX8" fmla="*/ 372294 w 451669"/>
              <a:gd name="connsiteY8" fmla="*/ 62576 h 341737"/>
              <a:gd name="connsiteX9" fmla="*/ 410394 w 451669"/>
              <a:gd name="connsiteY9" fmla="*/ 107026 h 341737"/>
              <a:gd name="connsiteX10" fmla="*/ 438969 w 451669"/>
              <a:gd name="connsiteY10" fmla="*/ 141951 h 341737"/>
              <a:gd name="connsiteX11" fmla="*/ 451669 w 451669"/>
              <a:gd name="connsiteY11" fmla="*/ 161001 h 341737"/>
              <a:gd name="connsiteX0" fmla="*/ 0 w 451669"/>
              <a:gd name="connsiteY0" fmla="*/ 343065 h 343065"/>
              <a:gd name="connsiteX1" fmla="*/ 74520 w 451669"/>
              <a:gd name="connsiteY1" fmla="*/ 151966 h 343065"/>
              <a:gd name="connsiteX2" fmla="*/ 51619 w 451669"/>
              <a:gd name="connsiteY2" fmla="*/ 108354 h 343065"/>
              <a:gd name="connsiteX3" fmla="*/ 77019 w 451669"/>
              <a:gd name="connsiteY3" fmla="*/ 60729 h 343065"/>
              <a:gd name="connsiteX4" fmla="*/ 197669 w 451669"/>
              <a:gd name="connsiteY4" fmla="*/ 6754 h 343065"/>
              <a:gd name="connsiteX5" fmla="*/ 267519 w 451669"/>
              <a:gd name="connsiteY5" fmla="*/ 3579 h 343065"/>
              <a:gd name="connsiteX6" fmla="*/ 337369 w 451669"/>
              <a:gd name="connsiteY6" fmla="*/ 32154 h 343065"/>
              <a:gd name="connsiteX7" fmla="*/ 372294 w 451669"/>
              <a:gd name="connsiteY7" fmla="*/ 63904 h 343065"/>
              <a:gd name="connsiteX8" fmla="*/ 410394 w 451669"/>
              <a:gd name="connsiteY8" fmla="*/ 108354 h 343065"/>
              <a:gd name="connsiteX9" fmla="*/ 438969 w 451669"/>
              <a:gd name="connsiteY9" fmla="*/ 143279 h 343065"/>
              <a:gd name="connsiteX10" fmla="*/ 451669 w 451669"/>
              <a:gd name="connsiteY10" fmla="*/ 162329 h 343065"/>
              <a:gd name="connsiteX0" fmla="*/ 0 w 451669"/>
              <a:gd name="connsiteY0" fmla="*/ 343065 h 343065"/>
              <a:gd name="connsiteX1" fmla="*/ 74520 w 451669"/>
              <a:gd name="connsiteY1" fmla="*/ 151966 h 343065"/>
              <a:gd name="connsiteX2" fmla="*/ 77019 w 451669"/>
              <a:gd name="connsiteY2" fmla="*/ 60729 h 343065"/>
              <a:gd name="connsiteX3" fmla="*/ 197669 w 451669"/>
              <a:gd name="connsiteY3" fmla="*/ 6754 h 343065"/>
              <a:gd name="connsiteX4" fmla="*/ 267519 w 451669"/>
              <a:gd name="connsiteY4" fmla="*/ 3579 h 343065"/>
              <a:gd name="connsiteX5" fmla="*/ 337369 w 451669"/>
              <a:gd name="connsiteY5" fmla="*/ 32154 h 343065"/>
              <a:gd name="connsiteX6" fmla="*/ 372294 w 451669"/>
              <a:gd name="connsiteY6" fmla="*/ 63904 h 343065"/>
              <a:gd name="connsiteX7" fmla="*/ 410394 w 451669"/>
              <a:gd name="connsiteY7" fmla="*/ 108354 h 343065"/>
              <a:gd name="connsiteX8" fmla="*/ 438969 w 451669"/>
              <a:gd name="connsiteY8" fmla="*/ 143279 h 343065"/>
              <a:gd name="connsiteX9" fmla="*/ 451669 w 451669"/>
              <a:gd name="connsiteY9" fmla="*/ 162329 h 343065"/>
              <a:gd name="connsiteX0" fmla="*/ 0 w 451669"/>
              <a:gd name="connsiteY0" fmla="*/ 349331 h 349331"/>
              <a:gd name="connsiteX1" fmla="*/ 74520 w 451669"/>
              <a:gd name="connsiteY1" fmla="*/ 158232 h 349331"/>
              <a:gd name="connsiteX2" fmla="*/ 197669 w 451669"/>
              <a:gd name="connsiteY2" fmla="*/ 13020 h 349331"/>
              <a:gd name="connsiteX3" fmla="*/ 267519 w 451669"/>
              <a:gd name="connsiteY3" fmla="*/ 9845 h 349331"/>
              <a:gd name="connsiteX4" fmla="*/ 337369 w 451669"/>
              <a:gd name="connsiteY4" fmla="*/ 38420 h 349331"/>
              <a:gd name="connsiteX5" fmla="*/ 372294 w 451669"/>
              <a:gd name="connsiteY5" fmla="*/ 70170 h 349331"/>
              <a:gd name="connsiteX6" fmla="*/ 410394 w 451669"/>
              <a:gd name="connsiteY6" fmla="*/ 114620 h 349331"/>
              <a:gd name="connsiteX7" fmla="*/ 438969 w 451669"/>
              <a:gd name="connsiteY7" fmla="*/ 149545 h 349331"/>
              <a:gd name="connsiteX8" fmla="*/ 451669 w 451669"/>
              <a:gd name="connsiteY8" fmla="*/ 168595 h 349331"/>
              <a:gd name="connsiteX0" fmla="*/ 0 w 451669"/>
              <a:gd name="connsiteY0" fmla="*/ 339496 h 339496"/>
              <a:gd name="connsiteX1" fmla="*/ 74520 w 451669"/>
              <a:gd name="connsiteY1" fmla="*/ 148397 h 339496"/>
              <a:gd name="connsiteX2" fmla="*/ 170525 w 451669"/>
              <a:gd name="connsiteY2" fmla="*/ 31567 h 339496"/>
              <a:gd name="connsiteX3" fmla="*/ 267519 w 451669"/>
              <a:gd name="connsiteY3" fmla="*/ 10 h 339496"/>
              <a:gd name="connsiteX4" fmla="*/ 337369 w 451669"/>
              <a:gd name="connsiteY4" fmla="*/ 28585 h 339496"/>
              <a:gd name="connsiteX5" fmla="*/ 372294 w 451669"/>
              <a:gd name="connsiteY5" fmla="*/ 60335 h 339496"/>
              <a:gd name="connsiteX6" fmla="*/ 410394 w 451669"/>
              <a:gd name="connsiteY6" fmla="*/ 104785 h 339496"/>
              <a:gd name="connsiteX7" fmla="*/ 438969 w 451669"/>
              <a:gd name="connsiteY7" fmla="*/ 139710 h 339496"/>
              <a:gd name="connsiteX8" fmla="*/ 451669 w 451669"/>
              <a:gd name="connsiteY8" fmla="*/ 158760 h 33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669" h="339496">
                <a:moveTo>
                  <a:pt x="0" y="339496"/>
                </a:moveTo>
                <a:cubicBezTo>
                  <a:pt x="6350" y="328913"/>
                  <a:pt x="46099" y="199718"/>
                  <a:pt x="74520" y="148397"/>
                </a:cubicBezTo>
                <a:cubicBezTo>
                  <a:pt x="102941" y="97076"/>
                  <a:pt x="138359" y="56298"/>
                  <a:pt x="170525" y="31567"/>
                </a:cubicBezTo>
                <a:cubicBezTo>
                  <a:pt x="202691" y="6836"/>
                  <a:pt x="239712" y="507"/>
                  <a:pt x="267519" y="10"/>
                </a:cubicBezTo>
                <a:cubicBezTo>
                  <a:pt x="295326" y="-487"/>
                  <a:pt x="319907" y="18531"/>
                  <a:pt x="337369" y="28585"/>
                </a:cubicBezTo>
                <a:cubicBezTo>
                  <a:pt x="354831" y="38639"/>
                  <a:pt x="365944" y="56102"/>
                  <a:pt x="372294" y="60335"/>
                </a:cubicBezTo>
                <a:cubicBezTo>
                  <a:pt x="384994" y="74093"/>
                  <a:pt x="399282" y="91556"/>
                  <a:pt x="410394" y="104785"/>
                </a:cubicBezTo>
                <a:cubicBezTo>
                  <a:pt x="421506" y="118014"/>
                  <a:pt x="432090" y="130714"/>
                  <a:pt x="438969" y="139710"/>
                </a:cubicBezTo>
                <a:cubicBezTo>
                  <a:pt x="445848" y="148706"/>
                  <a:pt x="451669" y="158760"/>
                  <a:pt x="451669" y="158760"/>
                </a:cubicBezTo>
              </a:path>
            </a:pathLst>
          </a:custGeom>
          <a:noFill/>
          <a:ln w="3175">
            <a:solidFill>
              <a:srgbClr val="000000"/>
            </a:solidFill>
            <a:round/>
            <a:headEnd/>
            <a:tailEnd type="triangle" w="med" len="med"/>
          </a:ln>
        </p:spPr>
        <p:txBody>
          <a:bodyPr vert="horz" wrap="square" lIns="91440" tIns="45720" rIns="91440" bIns="45720" numCol="1" rtlCol="1" anchor="t" anchorCtr="0" compatLnSpc="1">
            <a:prstTxWarp prst="textNoShape">
              <a:avLst/>
            </a:prstTxWarp>
          </a:bodyPr>
          <a:lstStyle/>
          <a:p>
            <a:pPr defTabSz="685874" rtl="1" eaLnBrk="0" fontAlgn="base" hangingPunct="0">
              <a:spcBef>
                <a:spcPct val="0"/>
              </a:spcBef>
              <a:spcAft>
                <a:spcPct val="0"/>
              </a:spcAft>
            </a:pPr>
            <a:endParaRPr lang="en-US">
              <a:latin typeface="Times" charset="0"/>
            </a:endParaRPr>
          </a:p>
        </p:txBody>
      </p:sp>
      <p:sp>
        <p:nvSpPr>
          <p:cNvPr id="205" name="Freeform 204"/>
          <p:cNvSpPr/>
          <p:nvPr/>
        </p:nvSpPr>
        <p:spPr>
          <a:xfrm>
            <a:off x="4435476" y="4778375"/>
            <a:ext cx="501650" cy="158775"/>
          </a:xfrm>
          <a:custGeom>
            <a:avLst/>
            <a:gdLst>
              <a:gd name="connsiteX0" fmla="*/ 0 w 501650"/>
              <a:gd name="connsiteY0" fmla="*/ 0 h 158775"/>
              <a:gd name="connsiteX1" fmla="*/ 133350 w 501650"/>
              <a:gd name="connsiteY1" fmla="*/ 120650 h 158775"/>
              <a:gd name="connsiteX2" fmla="*/ 298450 w 501650"/>
              <a:gd name="connsiteY2" fmla="*/ 158750 h 158775"/>
              <a:gd name="connsiteX3" fmla="*/ 501650 w 501650"/>
              <a:gd name="connsiteY3" fmla="*/ 127000 h 158775"/>
            </a:gdLst>
            <a:ahLst/>
            <a:cxnLst>
              <a:cxn ang="0">
                <a:pos x="connsiteX0" y="connsiteY0"/>
              </a:cxn>
              <a:cxn ang="0">
                <a:pos x="connsiteX1" y="connsiteY1"/>
              </a:cxn>
              <a:cxn ang="0">
                <a:pos x="connsiteX2" y="connsiteY2"/>
              </a:cxn>
              <a:cxn ang="0">
                <a:pos x="connsiteX3" y="connsiteY3"/>
              </a:cxn>
            </a:cxnLst>
            <a:rect l="l" t="t" r="r" b="b"/>
            <a:pathLst>
              <a:path w="501650" h="158775">
                <a:moveTo>
                  <a:pt x="0" y="0"/>
                </a:moveTo>
                <a:cubicBezTo>
                  <a:pt x="41804" y="47096"/>
                  <a:pt x="83608" y="94192"/>
                  <a:pt x="133350" y="120650"/>
                </a:cubicBezTo>
                <a:cubicBezTo>
                  <a:pt x="183092" y="147108"/>
                  <a:pt x="237067" y="157692"/>
                  <a:pt x="298450" y="158750"/>
                </a:cubicBezTo>
                <a:cubicBezTo>
                  <a:pt x="359833" y="159808"/>
                  <a:pt x="501650" y="127000"/>
                  <a:pt x="501650" y="127000"/>
                </a:cubicBezTo>
              </a:path>
            </a:pathLst>
          </a:custGeom>
          <a:noFill/>
          <a:ln w="3175">
            <a:solidFill>
              <a:srgbClr val="000000"/>
            </a:solidFill>
            <a:round/>
            <a:headEnd/>
            <a:tailEnd type="triangle" w="med" len="med"/>
          </a:ln>
        </p:spPr>
        <p:txBody>
          <a:bodyPr rtlCol="1" anchor="ctr"/>
          <a:lstStyle/>
          <a:p>
            <a:pPr algn="ctr" rtl="1"/>
            <a:endParaRPr lang="en-US"/>
          </a:p>
        </p:txBody>
      </p:sp>
      <p:grpSp>
        <p:nvGrpSpPr>
          <p:cNvPr id="23" name="Group 22"/>
          <p:cNvGrpSpPr/>
          <p:nvPr/>
        </p:nvGrpSpPr>
        <p:grpSpPr>
          <a:xfrm>
            <a:off x="2535305" y="4181936"/>
            <a:ext cx="1270331" cy="636321"/>
            <a:chOff x="2535304" y="3324686"/>
            <a:chExt cx="1270331" cy="636321"/>
          </a:xfrm>
        </p:grpSpPr>
        <p:sp>
          <p:nvSpPr>
            <p:cNvPr id="146" name="Text Box 4"/>
            <p:cNvSpPr txBox="1">
              <a:spLocks noChangeArrowheads="1"/>
            </p:cNvSpPr>
            <p:nvPr/>
          </p:nvSpPr>
          <p:spPr bwMode="auto">
            <a:xfrm>
              <a:off x="2535304" y="3434757"/>
              <a:ext cx="1270331" cy="4385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89" tIns="34295" rIns="68589" bIns="34295" rtlCol="1">
              <a:spAutoFit/>
            </a:bodyPr>
            <a:lstStyle>
              <a:lvl1pPr algn="r" rtl="1" eaLnBrk="0" hangingPunct="0">
                <a:defRPr sz="2400">
                  <a:solidFill>
                    <a:schemeClr val="tx1"/>
                  </a:solidFill>
                  <a:latin typeface="Times" charset="0"/>
                  <a:ea typeface="ＭＳ Ｐゴシック" charset="0"/>
                  <a:cs typeface="ＭＳ Ｐゴシック" charset="0"/>
                </a:defRPr>
              </a:lvl1pPr>
              <a:lvl2pPr marL="742950" indent="-285750" algn="r" rtl="1" eaLnBrk="0" hangingPunct="0">
                <a:defRPr sz="2400">
                  <a:solidFill>
                    <a:schemeClr val="tx1"/>
                  </a:solidFill>
                  <a:latin typeface="Times" charset="0"/>
                  <a:ea typeface="ＭＳ Ｐゴシック" charset="0"/>
                </a:defRPr>
              </a:lvl2pPr>
              <a:lvl3pPr marL="1143000" indent="-228600" algn="r" rtl="1" eaLnBrk="0" hangingPunct="0">
                <a:defRPr sz="2400">
                  <a:solidFill>
                    <a:schemeClr val="tx1"/>
                  </a:solidFill>
                  <a:latin typeface="Times" charset="0"/>
                  <a:ea typeface="ＭＳ Ｐゴシック" charset="0"/>
                </a:defRPr>
              </a:lvl3pPr>
              <a:lvl4pPr marL="1600200" indent="-228600" algn="r" rtl="1" eaLnBrk="0" hangingPunct="0">
                <a:defRPr sz="2400">
                  <a:solidFill>
                    <a:schemeClr val="tx1"/>
                  </a:solidFill>
                  <a:latin typeface="Times" charset="0"/>
                  <a:ea typeface="ＭＳ Ｐゴシック" charset="0"/>
                </a:defRPr>
              </a:lvl4pPr>
              <a:lvl5pPr marL="2057400" indent="-228600" algn="r" rtl="1" eaLnBrk="0" hangingPunct="0">
                <a:defRPr sz="2400">
                  <a:solidFill>
                    <a:schemeClr val="tx1"/>
                  </a:solidFill>
                  <a:latin typeface="Times"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Times" charset="0"/>
                  <a:ea typeface="ＭＳ Ｐゴシック" charset="0"/>
                </a:defRPr>
              </a:lvl9pPr>
            </a:lstStyle>
            <a:p>
              <a:pPr algn="ctr" rtl="1">
                <a:lnSpc>
                  <a:spcPct val="120000"/>
                </a:lnSpc>
              </a:pPr>
              <a:r>
                <a:rPr lang="ar" sz="1000" b="1">
                  <a:solidFill>
                    <a:schemeClr val="bg1">
                      <a:lumMod val="65000"/>
                    </a:schemeClr>
                  </a:solidFill>
                  <a:latin typeface="Arial" panose="020B0604020202020204" pitchFamily="34" charset="0"/>
                  <a:cs typeface="Arial" panose="020B0604020202020204" pitchFamily="34" charset="0"/>
                </a:rPr>
                <a:t>منشطات TCR</a:t>
              </a:r>
            </a:p>
            <a:p>
              <a:pPr algn="ctr" rtl="1">
                <a:lnSpc>
                  <a:spcPct val="120000"/>
                </a:lnSpc>
              </a:pPr>
              <a:r>
                <a:rPr lang="ar" sz="1000" b="1">
                  <a:solidFill>
                    <a:schemeClr val="bg1">
                      <a:lumMod val="65000"/>
                    </a:schemeClr>
                  </a:solidFill>
                  <a:latin typeface="Arial" panose="020B0604020202020204" pitchFamily="34" charset="0"/>
                  <a:cs typeface="Arial" panose="020B0604020202020204" pitchFamily="34" charset="0"/>
                </a:rPr>
                <a:t>HDACi</a:t>
              </a:r>
              <a:endParaRPr lang="en-GB" sz="1000" b="1" dirty="0">
                <a:solidFill>
                  <a:schemeClr val="bg1">
                    <a:lumMod val="65000"/>
                  </a:schemeClr>
                </a:solidFill>
                <a:latin typeface="Arial" panose="020B0604020202020204" pitchFamily="34" charset="0"/>
                <a:cs typeface="Arial" panose="020B0604020202020204" pitchFamily="34" charset="0"/>
              </a:endParaRPr>
            </a:p>
          </p:txBody>
        </p:sp>
        <p:cxnSp>
          <p:nvCxnSpPr>
            <p:cNvPr id="207" name="Straight Connector 206"/>
            <p:cNvCxnSpPr/>
            <p:nvPr/>
          </p:nvCxnSpPr>
          <p:spPr>
            <a:xfrm>
              <a:off x="2620778" y="3324686"/>
              <a:ext cx="1116179" cy="636321"/>
            </a:xfrm>
            <a:prstGeom prst="line">
              <a:avLst/>
            </a:prstGeom>
            <a:solidFill>
              <a:schemeClr val="accent1"/>
            </a:solidFill>
            <a:ln w="12700" cap="flat" cmpd="sng" algn="ctr">
              <a:solidFill>
                <a:schemeClr val="bg1">
                  <a:lumMod val="65000"/>
                </a:schemeClr>
              </a:solidFill>
              <a:prstDash val="solid"/>
              <a:round/>
              <a:headEnd type="none" w="med" len="med"/>
              <a:tailEnd type="none"/>
            </a:ln>
            <a:effectLst/>
          </p:spPr>
        </p:cxnSp>
        <p:cxnSp>
          <p:nvCxnSpPr>
            <p:cNvPr id="208" name="Straight Connector 207"/>
            <p:cNvCxnSpPr/>
            <p:nvPr/>
          </p:nvCxnSpPr>
          <p:spPr>
            <a:xfrm flipH="1">
              <a:off x="2620778" y="3324686"/>
              <a:ext cx="1116179" cy="636321"/>
            </a:xfrm>
            <a:prstGeom prst="line">
              <a:avLst/>
            </a:prstGeom>
            <a:solidFill>
              <a:schemeClr val="accent1"/>
            </a:solidFill>
            <a:ln w="12700" cap="flat" cmpd="sng" algn="ctr">
              <a:solidFill>
                <a:schemeClr val="bg1">
                  <a:lumMod val="65000"/>
                </a:schemeClr>
              </a:solidFill>
              <a:prstDash val="solid"/>
              <a:round/>
              <a:headEnd type="none" w="med" len="med"/>
              <a:tailEnd type="none"/>
            </a:ln>
            <a:effectLst/>
          </p:spPr>
        </p:cxnSp>
      </p:grpSp>
      <p:grpSp>
        <p:nvGrpSpPr>
          <p:cNvPr id="232" name="Group 231"/>
          <p:cNvGrpSpPr/>
          <p:nvPr/>
        </p:nvGrpSpPr>
        <p:grpSpPr>
          <a:xfrm>
            <a:off x="5066428" y="2204574"/>
            <a:ext cx="2845326" cy="975836"/>
            <a:chOff x="5066428" y="1347323"/>
            <a:chExt cx="2845326" cy="975836"/>
          </a:xfrm>
        </p:grpSpPr>
        <p:sp>
          <p:nvSpPr>
            <p:cNvPr id="46" name="Text Box 4"/>
            <p:cNvSpPr txBox="1">
              <a:spLocks noChangeArrowheads="1"/>
            </p:cNvSpPr>
            <p:nvPr/>
          </p:nvSpPr>
          <p:spPr bwMode="auto">
            <a:xfrm>
              <a:off x="5066428" y="1542305"/>
              <a:ext cx="1822004" cy="2539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89" tIns="34295" rIns="68589" bIns="34295" rtlCol="1">
              <a:spAutoFit/>
            </a:bodyPr>
            <a:lstStyle>
              <a:lvl1pPr algn="r" rtl="1" eaLnBrk="0" hangingPunct="0">
                <a:defRPr sz="2400">
                  <a:solidFill>
                    <a:schemeClr val="tx1"/>
                  </a:solidFill>
                  <a:latin typeface="Times" charset="0"/>
                  <a:ea typeface="ＭＳ Ｐゴシック" charset="0"/>
                  <a:cs typeface="ＭＳ Ｐゴシック" charset="0"/>
                </a:defRPr>
              </a:lvl1pPr>
              <a:lvl2pPr marL="742950" indent="-285750" algn="r" rtl="1" eaLnBrk="0" hangingPunct="0">
                <a:defRPr sz="2400">
                  <a:solidFill>
                    <a:schemeClr val="tx1"/>
                  </a:solidFill>
                  <a:latin typeface="Times" charset="0"/>
                  <a:ea typeface="ＭＳ Ｐゴシック" charset="0"/>
                </a:defRPr>
              </a:lvl2pPr>
              <a:lvl3pPr marL="1143000" indent="-228600" algn="r" rtl="1" eaLnBrk="0" hangingPunct="0">
                <a:defRPr sz="2400">
                  <a:solidFill>
                    <a:schemeClr val="tx1"/>
                  </a:solidFill>
                  <a:latin typeface="Times" charset="0"/>
                  <a:ea typeface="ＭＳ Ｐゴシック" charset="0"/>
                </a:defRPr>
              </a:lvl3pPr>
              <a:lvl4pPr marL="1600200" indent="-228600" algn="r" rtl="1" eaLnBrk="0" hangingPunct="0">
                <a:defRPr sz="2400">
                  <a:solidFill>
                    <a:schemeClr val="tx1"/>
                  </a:solidFill>
                  <a:latin typeface="Times" charset="0"/>
                  <a:ea typeface="ＭＳ Ｐゴシック" charset="0"/>
                </a:defRPr>
              </a:lvl4pPr>
              <a:lvl5pPr marL="2057400" indent="-228600" algn="r" rtl="1" eaLnBrk="0" hangingPunct="0">
                <a:defRPr sz="2400">
                  <a:solidFill>
                    <a:schemeClr val="tx1"/>
                  </a:solidFill>
                  <a:latin typeface="Times"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Times" charset="0"/>
                  <a:ea typeface="ＭＳ Ｐゴシック" charset="0"/>
                </a:defRPr>
              </a:lvl9pPr>
            </a:lstStyle>
            <a:p>
              <a:pPr algn="ctr" rtl="1">
                <a:lnSpc>
                  <a:spcPct val="120000"/>
                </a:lnSpc>
              </a:pPr>
              <a:r>
                <a:rPr lang="ar" sz="1000" b="1">
                  <a:solidFill>
                    <a:srgbClr val="000000"/>
                  </a:solidFill>
                  <a:latin typeface="Arial" panose="020B0604020202020204" pitchFamily="34" charset="0"/>
                  <a:cs typeface="Arial" panose="020B0604020202020204" pitchFamily="34" charset="0"/>
                </a:rPr>
                <a:t>قتل بواسطة الخلايا</a:t>
              </a:r>
            </a:p>
          </p:txBody>
        </p:sp>
        <p:sp>
          <p:nvSpPr>
            <p:cNvPr id="51" name="Oval 373"/>
            <p:cNvSpPr>
              <a:spLocks noChangeAspect="1" noChangeArrowheads="1"/>
            </p:cNvSpPr>
            <p:nvPr/>
          </p:nvSpPr>
          <p:spPr bwMode="auto">
            <a:xfrm>
              <a:off x="6831612" y="1347323"/>
              <a:ext cx="491096" cy="467999"/>
            </a:xfrm>
            <a:prstGeom prst="ellipse">
              <a:avLst/>
            </a:prstGeom>
            <a:gradFill flip="none" rotWithShape="1">
              <a:gsLst>
                <a:gs pos="100000">
                  <a:srgbClr val="99CC00"/>
                </a:gs>
                <a:gs pos="0">
                  <a:srgbClr val="FFFFFF"/>
                </a:gs>
              </a:gsLst>
              <a:path path="circle">
                <a:fillToRect l="50000" t="50000" r="50000" b="50000"/>
              </a:path>
              <a:tileRect/>
            </a:gradFill>
            <a:ln w="12700">
              <a:solidFill>
                <a:srgbClr val="99CC00"/>
              </a:solidFill>
              <a:round/>
              <a:headEnd/>
              <a:tailEnd/>
            </a:ln>
          </p:spPr>
          <p:txBody>
            <a:bodyPr wrap="none" lIns="68589" tIns="34295" rIns="68589" bIns="34295" rtlCol="1" anchor="ctr"/>
            <a:lstStyle/>
            <a:p>
              <a:pPr rtl="1"/>
              <a:endParaRPr lang="fr-FR">
                <a:latin typeface="Arial" panose="020B0604020202020204" pitchFamily="34" charset="0"/>
                <a:cs typeface="Arial" panose="020B0604020202020204" pitchFamily="34" charset="0"/>
              </a:endParaRPr>
            </a:p>
          </p:txBody>
        </p:sp>
        <p:sp>
          <p:nvSpPr>
            <p:cNvPr id="52" name="Text Box 4"/>
            <p:cNvSpPr txBox="1">
              <a:spLocks noChangeArrowheads="1"/>
            </p:cNvSpPr>
            <p:nvPr/>
          </p:nvSpPr>
          <p:spPr bwMode="auto">
            <a:xfrm>
              <a:off x="6788953" y="1465906"/>
              <a:ext cx="576413" cy="235459"/>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square" lIns="68589" tIns="34295" rIns="68589" bIns="34295" rtlCol="1">
              <a:spAutoFit/>
            </a:bodyPr>
            <a:lstStyle>
              <a:lvl1pPr algn="r" rtl="1" eaLnBrk="0" hangingPunct="0">
                <a:defRPr sz="2400">
                  <a:solidFill>
                    <a:schemeClr val="tx1"/>
                  </a:solidFill>
                  <a:latin typeface="Times" charset="0"/>
                  <a:ea typeface="ＭＳ Ｐゴシック" charset="0"/>
                  <a:cs typeface="ＭＳ Ｐゴシック" charset="0"/>
                </a:defRPr>
              </a:lvl1pPr>
              <a:lvl2pPr marL="742950" indent="-285750" algn="r" rtl="1" eaLnBrk="0" hangingPunct="0">
                <a:defRPr sz="2400">
                  <a:solidFill>
                    <a:schemeClr val="tx1"/>
                  </a:solidFill>
                  <a:latin typeface="Times" charset="0"/>
                  <a:ea typeface="ＭＳ Ｐゴシック" charset="0"/>
                </a:defRPr>
              </a:lvl2pPr>
              <a:lvl3pPr marL="1143000" indent="-228600" algn="r" rtl="1" eaLnBrk="0" hangingPunct="0">
                <a:defRPr sz="2400">
                  <a:solidFill>
                    <a:schemeClr val="tx1"/>
                  </a:solidFill>
                  <a:latin typeface="Times" charset="0"/>
                  <a:ea typeface="ＭＳ Ｐゴシック" charset="0"/>
                </a:defRPr>
              </a:lvl3pPr>
              <a:lvl4pPr marL="1600200" indent="-228600" algn="r" rtl="1" eaLnBrk="0" hangingPunct="0">
                <a:defRPr sz="2400">
                  <a:solidFill>
                    <a:schemeClr val="tx1"/>
                  </a:solidFill>
                  <a:latin typeface="Times" charset="0"/>
                  <a:ea typeface="ＭＳ Ｐゴシック" charset="0"/>
                </a:defRPr>
              </a:lvl4pPr>
              <a:lvl5pPr marL="2057400" indent="-228600" algn="r" rtl="1" eaLnBrk="0" hangingPunct="0">
                <a:defRPr sz="2400">
                  <a:solidFill>
                    <a:schemeClr val="tx1"/>
                  </a:solidFill>
                  <a:latin typeface="Times"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Times" charset="0"/>
                  <a:ea typeface="ＭＳ Ｐゴシック" charset="0"/>
                </a:defRPr>
              </a:lvl9pPr>
            </a:lstStyle>
            <a:p>
              <a:pPr algn="ctr" rtl="1">
                <a:lnSpc>
                  <a:spcPct val="120000"/>
                </a:lnSpc>
              </a:pPr>
              <a:r>
                <a:rPr lang="ar" sz="900" b="1">
                  <a:solidFill>
                    <a:srgbClr val="008000"/>
                  </a:solidFill>
                  <a:latin typeface="Arial" panose="020B0604020202020204" pitchFamily="34" charset="0"/>
                  <a:cs typeface="Arial" panose="020B0604020202020204" pitchFamily="34" charset="0"/>
                </a:rPr>
                <a:t>NK</a:t>
              </a:r>
            </a:p>
          </p:txBody>
        </p:sp>
        <p:sp>
          <p:nvSpPr>
            <p:cNvPr id="209" name="Oval 373"/>
            <p:cNvSpPr>
              <a:spLocks noChangeAspect="1" noChangeArrowheads="1"/>
            </p:cNvSpPr>
            <p:nvPr/>
          </p:nvSpPr>
          <p:spPr bwMode="auto">
            <a:xfrm>
              <a:off x="7378000" y="1449823"/>
              <a:ext cx="491096" cy="467999"/>
            </a:xfrm>
            <a:prstGeom prst="ellipse">
              <a:avLst/>
            </a:prstGeom>
            <a:gradFill flip="none" rotWithShape="1">
              <a:gsLst>
                <a:gs pos="100000">
                  <a:srgbClr val="99CC00"/>
                </a:gs>
                <a:gs pos="0">
                  <a:srgbClr val="FFFFFF"/>
                </a:gs>
              </a:gsLst>
              <a:path path="circle">
                <a:fillToRect l="50000" t="50000" r="50000" b="50000"/>
              </a:path>
              <a:tileRect/>
            </a:gradFill>
            <a:ln w="12700">
              <a:solidFill>
                <a:srgbClr val="99CC00"/>
              </a:solidFill>
              <a:round/>
              <a:headEnd/>
              <a:tailEnd/>
            </a:ln>
          </p:spPr>
          <p:txBody>
            <a:bodyPr wrap="none" lIns="68589" tIns="34295" rIns="68589" bIns="34295" rtlCol="1" anchor="ctr"/>
            <a:lstStyle/>
            <a:p>
              <a:pPr rtl="1"/>
              <a:endParaRPr lang="fr-FR">
                <a:latin typeface="Arial" panose="020B0604020202020204" pitchFamily="34" charset="0"/>
                <a:cs typeface="Arial" panose="020B0604020202020204" pitchFamily="34" charset="0"/>
              </a:endParaRPr>
            </a:p>
          </p:txBody>
        </p:sp>
        <p:sp>
          <p:nvSpPr>
            <p:cNvPr id="210" name="Text Box 4"/>
            <p:cNvSpPr txBox="1">
              <a:spLocks noChangeArrowheads="1"/>
            </p:cNvSpPr>
            <p:nvPr/>
          </p:nvSpPr>
          <p:spPr bwMode="auto">
            <a:xfrm>
              <a:off x="7335341" y="1568406"/>
              <a:ext cx="576413" cy="235459"/>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square" lIns="68589" tIns="34295" rIns="68589" bIns="34295" rtlCol="1">
              <a:spAutoFit/>
            </a:bodyPr>
            <a:lstStyle>
              <a:lvl1pPr algn="r" rtl="1" eaLnBrk="0" hangingPunct="0">
                <a:defRPr sz="2400">
                  <a:solidFill>
                    <a:schemeClr val="tx1"/>
                  </a:solidFill>
                  <a:latin typeface="Times" charset="0"/>
                  <a:ea typeface="ＭＳ Ｐゴシック" charset="0"/>
                  <a:cs typeface="ＭＳ Ｐゴシック" charset="0"/>
                </a:defRPr>
              </a:lvl1pPr>
              <a:lvl2pPr marL="742950" indent="-285750" algn="r" rtl="1" eaLnBrk="0" hangingPunct="0">
                <a:defRPr sz="2400">
                  <a:solidFill>
                    <a:schemeClr val="tx1"/>
                  </a:solidFill>
                  <a:latin typeface="Times" charset="0"/>
                  <a:ea typeface="ＭＳ Ｐゴシック" charset="0"/>
                </a:defRPr>
              </a:lvl2pPr>
              <a:lvl3pPr marL="1143000" indent="-228600" algn="r" rtl="1" eaLnBrk="0" hangingPunct="0">
                <a:defRPr sz="2400">
                  <a:solidFill>
                    <a:schemeClr val="tx1"/>
                  </a:solidFill>
                  <a:latin typeface="Times" charset="0"/>
                  <a:ea typeface="ＭＳ Ｐゴシック" charset="0"/>
                </a:defRPr>
              </a:lvl3pPr>
              <a:lvl4pPr marL="1600200" indent="-228600" algn="r" rtl="1" eaLnBrk="0" hangingPunct="0">
                <a:defRPr sz="2400">
                  <a:solidFill>
                    <a:schemeClr val="tx1"/>
                  </a:solidFill>
                  <a:latin typeface="Times" charset="0"/>
                  <a:ea typeface="ＭＳ Ｐゴシック" charset="0"/>
                </a:defRPr>
              </a:lvl4pPr>
              <a:lvl5pPr marL="2057400" indent="-228600" algn="r" rtl="1" eaLnBrk="0" hangingPunct="0">
                <a:defRPr sz="2400">
                  <a:solidFill>
                    <a:schemeClr val="tx1"/>
                  </a:solidFill>
                  <a:latin typeface="Times"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Times" charset="0"/>
                  <a:ea typeface="ＭＳ Ｐゴシック" charset="0"/>
                </a:defRPr>
              </a:lvl9pPr>
            </a:lstStyle>
            <a:p>
              <a:pPr algn="ctr" rtl="1">
                <a:lnSpc>
                  <a:spcPct val="120000"/>
                </a:lnSpc>
              </a:pPr>
              <a:r>
                <a:rPr lang="ar" sz="900" b="1">
                  <a:solidFill>
                    <a:srgbClr val="008000"/>
                  </a:solidFill>
                  <a:latin typeface="Arial" panose="020B0604020202020204" pitchFamily="34" charset="0"/>
                  <a:cs typeface="Arial" panose="020B0604020202020204" pitchFamily="34" charset="0"/>
                </a:rPr>
                <a:t>CAR</a:t>
              </a:r>
            </a:p>
          </p:txBody>
        </p:sp>
        <p:sp>
          <p:nvSpPr>
            <p:cNvPr id="211" name="Oval 373"/>
            <p:cNvSpPr>
              <a:spLocks noChangeAspect="1" noChangeArrowheads="1"/>
            </p:cNvSpPr>
            <p:nvPr/>
          </p:nvSpPr>
          <p:spPr bwMode="auto">
            <a:xfrm>
              <a:off x="7021625" y="1855160"/>
              <a:ext cx="491096" cy="467999"/>
            </a:xfrm>
            <a:prstGeom prst="ellipse">
              <a:avLst/>
            </a:prstGeom>
            <a:gradFill flip="none" rotWithShape="1">
              <a:gsLst>
                <a:gs pos="100000">
                  <a:srgbClr val="99CC00"/>
                </a:gs>
                <a:gs pos="0">
                  <a:srgbClr val="FFFFFF"/>
                </a:gs>
              </a:gsLst>
              <a:path path="circle">
                <a:fillToRect l="50000" t="50000" r="50000" b="50000"/>
              </a:path>
              <a:tileRect/>
            </a:gradFill>
            <a:ln w="12700">
              <a:solidFill>
                <a:srgbClr val="99CC00"/>
              </a:solidFill>
              <a:round/>
              <a:headEnd/>
              <a:tailEnd/>
            </a:ln>
          </p:spPr>
          <p:txBody>
            <a:bodyPr wrap="none" lIns="68589" tIns="34295" rIns="68589" bIns="34295" rtlCol="1" anchor="ctr"/>
            <a:lstStyle/>
            <a:p>
              <a:pPr rtl="1"/>
              <a:endParaRPr lang="fr-FR">
                <a:latin typeface="Arial" panose="020B0604020202020204" pitchFamily="34" charset="0"/>
                <a:cs typeface="Arial" panose="020B0604020202020204" pitchFamily="34" charset="0"/>
              </a:endParaRPr>
            </a:p>
          </p:txBody>
        </p:sp>
        <p:sp>
          <p:nvSpPr>
            <p:cNvPr id="212" name="Text Box 4"/>
            <p:cNvSpPr txBox="1">
              <a:spLocks noChangeArrowheads="1"/>
            </p:cNvSpPr>
            <p:nvPr/>
          </p:nvSpPr>
          <p:spPr bwMode="auto">
            <a:xfrm>
              <a:off x="6978966" y="1969510"/>
              <a:ext cx="576413" cy="235459"/>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square" lIns="68589" tIns="34295" rIns="68589" bIns="34295" rtlCol="1">
              <a:spAutoFit/>
            </a:bodyPr>
            <a:lstStyle>
              <a:lvl1pPr algn="r" rtl="1" eaLnBrk="0" hangingPunct="0">
                <a:defRPr sz="2400">
                  <a:solidFill>
                    <a:schemeClr val="tx1"/>
                  </a:solidFill>
                  <a:latin typeface="Times" charset="0"/>
                  <a:ea typeface="ＭＳ Ｐゴシック" charset="0"/>
                  <a:cs typeface="ＭＳ Ｐゴシック" charset="0"/>
                </a:defRPr>
              </a:lvl1pPr>
              <a:lvl2pPr marL="742950" indent="-285750" algn="r" rtl="1" eaLnBrk="0" hangingPunct="0">
                <a:defRPr sz="2400">
                  <a:solidFill>
                    <a:schemeClr val="tx1"/>
                  </a:solidFill>
                  <a:latin typeface="Times" charset="0"/>
                  <a:ea typeface="ＭＳ Ｐゴシック" charset="0"/>
                </a:defRPr>
              </a:lvl2pPr>
              <a:lvl3pPr marL="1143000" indent="-228600" algn="r" rtl="1" eaLnBrk="0" hangingPunct="0">
                <a:defRPr sz="2400">
                  <a:solidFill>
                    <a:schemeClr val="tx1"/>
                  </a:solidFill>
                  <a:latin typeface="Times" charset="0"/>
                  <a:ea typeface="ＭＳ Ｐゴシック" charset="0"/>
                </a:defRPr>
              </a:lvl3pPr>
              <a:lvl4pPr marL="1600200" indent="-228600" algn="r" rtl="1" eaLnBrk="0" hangingPunct="0">
                <a:defRPr sz="2400">
                  <a:solidFill>
                    <a:schemeClr val="tx1"/>
                  </a:solidFill>
                  <a:latin typeface="Times" charset="0"/>
                  <a:ea typeface="ＭＳ Ｐゴシック" charset="0"/>
                </a:defRPr>
              </a:lvl4pPr>
              <a:lvl5pPr marL="2057400" indent="-228600" algn="r" rtl="1" eaLnBrk="0" hangingPunct="0">
                <a:defRPr sz="2400">
                  <a:solidFill>
                    <a:schemeClr val="tx1"/>
                  </a:solidFill>
                  <a:latin typeface="Times"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Times" charset="0"/>
                  <a:ea typeface="ＭＳ Ｐゴシック" charset="0"/>
                </a:defRPr>
              </a:lvl9pPr>
            </a:lstStyle>
            <a:p>
              <a:pPr algn="ctr" rtl="1">
                <a:lnSpc>
                  <a:spcPct val="120000"/>
                </a:lnSpc>
              </a:pPr>
              <a:r>
                <a:rPr lang="ar" sz="900" b="1">
                  <a:solidFill>
                    <a:srgbClr val="008000"/>
                  </a:solidFill>
                  <a:latin typeface="Arial" panose="020B0604020202020204" pitchFamily="34" charset="0"/>
                  <a:cs typeface="Arial" panose="020B0604020202020204" pitchFamily="34" charset="0"/>
                </a:rPr>
                <a:t>CTL</a:t>
              </a:r>
            </a:p>
          </p:txBody>
        </p:sp>
      </p:grpSp>
      <p:grpSp>
        <p:nvGrpSpPr>
          <p:cNvPr id="234" name="Group 233"/>
          <p:cNvGrpSpPr/>
          <p:nvPr/>
        </p:nvGrpSpPr>
        <p:grpSpPr>
          <a:xfrm>
            <a:off x="4729605" y="3183756"/>
            <a:ext cx="3237331" cy="638112"/>
            <a:chOff x="4729604" y="2326503"/>
            <a:chExt cx="3237331" cy="638111"/>
          </a:xfrm>
        </p:grpSpPr>
        <p:sp>
          <p:nvSpPr>
            <p:cNvPr id="142" name="Text Box 4"/>
            <p:cNvSpPr txBox="1">
              <a:spLocks noChangeArrowheads="1"/>
            </p:cNvSpPr>
            <p:nvPr/>
          </p:nvSpPr>
          <p:spPr bwMode="auto">
            <a:xfrm>
              <a:off x="4729604" y="2326503"/>
              <a:ext cx="2496624" cy="623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89" tIns="34295" rIns="68589" bIns="34295" rtlCol="1">
              <a:spAutoFit/>
            </a:bodyPr>
            <a:lstStyle>
              <a:lvl1pPr algn="r" rtl="1" eaLnBrk="0" hangingPunct="0">
                <a:defRPr sz="2400">
                  <a:solidFill>
                    <a:schemeClr val="tx1"/>
                  </a:solidFill>
                  <a:latin typeface="Times" charset="0"/>
                  <a:ea typeface="ＭＳ Ｐゴシック" charset="0"/>
                  <a:cs typeface="ＭＳ Ｐゴシック" charset="0"/>
                </a:defRPr>
              </a:lvl1pPr>
              <a:lvl2pPr marL="742950" indent="-285750" algn="r" rtl="1" eaLnBrk="0" hangingPunct="0">
                <a:defRPr sz="2400">
                  <a:solidFill>
                    <a:schemeClr val="tx1"/>
                  </a:solidFill>
                  <a:latin typeface="Times" charset="0"/>
                  <a:ea typeface="ＭＳ Ｐゴシック" charset="0"/>
                </a:defRPr>
              </a:lvl2pPr>
              <a:lvl3pPr marL="1143000" indent="-228600" algn="r" rtl="1" eaLnBrk="0" hangingPunct="0">
                <a:defRPr sz="2400">
                  <a:solidFill>
                    <a:schemeClr val="tx1"/>
                  </a:solidFill>
                  <a:latin typeface="Times" charset="0"/>
                  <a:ea typeface="ＭＳ Ｐゴシック" charset="0"/>
                </a:defRPr>
              </a:lvl3pPr>
              <a:lvl4pPr marL="1600200" indent="-228600" algn="r" rtl="1" eaLnBrk="0" hangingPunct="0">
                <a:defRPr sz="2400">
                  <a:solidFill>
                    <a:schemeClr val="tx1"/>
                  </a:solidFill>
                  <a:latin typeface="Times" charset="0"/>
                  <a:ea typeface="ＭＳ Ｐゴシック" charset="0"/>
                </a:defRPr>
              </a:lvl4pPr>
              <a:lvl5pPr marL="2057400" indent="-228600" algn="r" rtl="1" eaLnBrk="0" hangingPunct="0">
                <a:defRPr sz="2400">
                  <a:solidFill>
                    <a:schemeClr val="tx1"/>
                  </a:solidFill>
                  <a:latin typeface="Times"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Times" charset="0"/>
                  <a:ea typeface="ＭＳ Ｐゴシック" charset="0"/>
                </a:defRPr>
              </a:lvl9pPr>
            </a:lstStyle>
            <a:p>
              <a:pPr algn="ctr" rtl="1">
                <a:lnSpc>
                  <a:spcPct val="120000"/>
                </a:lnSpc>
              </a:pPr>
              <a:r>
                <a:rPr lang="ar" sz="1000" b="1" dirty="0">
                  <a:solidFill>
                    <a:srgbClr val="000000"/>
                  </a:solidFill>
                  <a:latin typeface="Arial" panose="020B0604020202020204" pitchFamily="34" charset="0"/>
                  <a:cs typeface="Arial" panose="020B0604020202020204" pitchFamily="34" charset="0"/>
                </a:rPr>
                <a:t>قتل بواسطة الأجسام المضادة</a:t>
              </a:r>
            </a:p>
            <a:p>
              <a:pPr algn="ctr" rtl="1">
                <a:lnSpc>
                  <a:spcPct val="120000"/>
                </a:lnSpc>
              </a:pPr>
              <a:r>
                <a:rPr lang="ar" sz="1000" b="1" dirty="0">
                  <a:latin typeface="Arial" panose="020B0604020202020204" pitchFamily="34" charset="0"/>
                  <a:cs typeface="Arial" panose="020B0604020202020204" pitchFamily="34" charset="0"/>
                </a:rPr>
                <a:t>مثبطات نقاط التحقق المناعية</a:t>
              </a:r>
            </a:p>
            <a:p>
              <a:pPr algn="ctr" rtl="1">
                <a:lnSpc>
                  <a:spcPct val="120000"/>
                </a:lnSpc>
              </a:pPr>
              <a:r>
                <a:rPr lang="ar" sz="1000" b="1" dirty="0">
                  <a:latin typeface="Arial" panose="020B0604020202020204" pitchFamily="34" charset="0"/>
                  <a:cs typeface="Arial" panose="020B0604020202020204" pitchFamily="34" charset="0"/>
                </a:rPr>
                <a:t>جزيئات محفزة للاستماتة</a:t>
              </a:r>
            </a:p>
          </p:txBody>
        </p:sp>
        <p:grpSp>
          <p:nvGrpSpPr>
            <p:cNvPr id="55" name="Group 54"/>
            <p:cNvGrpSpPr>
              <a:grpSpLocks noChangeAspect="1"/>
            </p:cNvGrpSpPr>
            <p:nvPr/>
          </p:nvGrpSpPr>
          <p:grpSpPr>
            <a:xfrm rot="17919475">
              <a:off x="7176448" y="2405813"/>
              <a:ext cx="182336" cy="324000"/>
              <a:chOff x="8144935" y="3285065"/>
              <a:chExt cx="359833" cy="639235"/>
            </a:xfrm>
          </p:grpSpPr>
          <p:cxnSp>
            <p:nvCxnSpPr>
              <p:cNvPr id="57" name="Straight Connector 56"/>
              <p:cNvCxnSpPr/>
              <p:nvPr/>
            </p:nvCxnSpPr>
            <p:spPr bwMode="auto">
              <a:xfrm>
                <a:off x="8352367" y="3505200"/>
                <a:ext cx="0" cy="419100"/>
              </a:xfrm>
              <a:prstGeom prst="line">
                <a:avLst/>
              </a:prstGeom>
              <a:solidFill>
                <a:schemeClr val="accent1"/>
              </a:solidFill>
              <a:ln w="12700" cap="flat" cmpd="sng" algn="ctr">
                <a:solidFill>
                  <a:srgbClr val="008000"/>
                </a:solidFill>
                <a:prstDash val="solid"/>
                <a:round/>
                <a:headEnd type="none" w="med" len="med"/>
                <a:tailEnd type="none" w="med" len="med"/>
              </a:ln>
              <a:effectLst/>
            </p:spPr>
          </p:cxnSp>
          <p:cxnSp>
            <p:nvCxnSpPr>
              <p:cNvPr id="58" name="Straight Connector 57"/>
              <p:cNvCxnSpPr/>
              <p:nvPr/>
            </p:nvCxnSpPr>
            <p:spPr bwMode="auto">
              <a:xfrm flipH="1">
                <a:off x="8352367" y="3285065"/>
                <a:ext cx="110067" cy="228600"/>
              </a:xfrm>
              <a:prstGeom prst="line">
                <a:avLst/>
              </a:prstGeom>
              <a:solidFill>
                <a:schemeClr val="accent1"/>
              </a:solidFill>
              <a:ln w="12700" cap="flat" cmpd="sng" algn="ctr">
                <a:solidFill>
                  <a:srgbClr val="008000"/>
                </a:solidFill>
                <a:prstDash val="solid"/>
                <a:round/>
                <a:headEnd type="none" w="med" len="med"/>
                <a:tailEnd type="none" w="med" len="med"/>
              </a:ln>
              <a:effectLst/>
            </p:spPr>
          </p:cxnSp>
          <p:cxnSp>
            <p:nvCxnSpPr>
              <p:cNvPr id="59" name="Straight Connector 58"/>
              <p:cNvCxnSpPr/>
              <p:nvPr/>
            </p:nvCxnSpPr>
            <p:spPr bwMode="auto">
              <a:xfrm flipH="1">
                <a:off x="8432800" y="3310465"/>
                <a:ext cx="71968" cy="152402"/>
              </a:xfrm>
              <a:prstGeom prst="line">
                <a:avLst/>
              </a:prstGeom>
              <a:solidFill>
                <a:schemeClr val="accent1"/>
              </a:solidFill>
              <a:ln w="12700" cap="flat" cmpd="sng" algn="ctr">
                <a:solidFill>
                  <a:srgbClr val="008000"/>
                </a:solidFill>
                <a:prstDash val="solid"/>
                <a:round/>
                <a:headEnd type="none" w="med" len="med"/>
                <a:tailEnd type="none" w="med" len="med"/>
              </a:ln>
              <a:effectLst/>
            </p:spPr>
          </p:cxnSp>
          <p:cxnSp>
            <p:nvCxnSpPr>
              <p:cNvPr id="60" name="Straight Connector 59"/>
              <p:cNvCxnSpPr/>
              <p:nvPr/>
            </p:nvCxnSpPr>
            <p:spPr bwMode="auto">
              <a:xfrm flipH="1">
                <a:off x="8297336" y="3505200"/>
                <a:ext cx="0" cy="419100"/>
              </a:xfrm>
              <a:prstGeom prst="line">
                <a:avLst/>
              </a:prstGeom>
              <a:solidFill>
                <a:schemeClr val="accent1"/>
              </a:solidFill>
              <a:ln w="12700" cap="flat" cmpd="sng" algn="ctr">
                <a:solidFill>
                  <a:srgbClr val="008000"/>
                </a:solidFill>
                <a:prstDash val="solid"/>
                <a:round/>
                <a:headEnd type="none" w="med" len="med"/>
                <a:tailEnd type="none" w="med" len="med"/>
              </a:ln>
              <a:effectLst/>
            </p:spPr>
          </p:cxnSp>
          <p:cxnSp>
            <p:nvCxnSpPr>
              <p:cNvPr id="61" name="Straight Connector 60"/>
              <p:cNvCxnSpPr/>
              <p:nvPr/>
            </p:nvCxnSpPr>
            <p:spPr bwMode="auto">
              <a:xfrm>
                <a:off x="8187269" y="3285065"/>
                <a:ext cx="110067" cy="228600"/>
              </a:xfrm>
              <a:prstGeom prst="line">
                <a:avLst/>
              </a:prstGeom>
              <a:solidFill>
                <a:schemeClr val="accent1"/>
              </a:solidFill>
              <a:ln w="12700" cap="flat" cmpd="sng" algn="ctr">
                <a:solidFill>
                  <a:srgbClr val="008000"/>
                </a:solidFill>
                <a:prstDash val="solid"/>
                <a:round/>
                <a:headEnd type="none" w="med" len="med"/>
                <a:tailEnd type="none" w="med" len="med"/>
              </a:ln>
              <a:effectLst/>
            </p:spPr>
          </p:cxnSp>
          <p:cxnSp>
            <p:nvCxnSpPr>
              <p:cNvPr id="62" name="Straight Connector 61"/>
              <p:cNvCxnSpPr/>
              <p:nvPr/>
            </p:nvCxnSpPr>
            <p:spPr bwMode="auto">
              <a:xfrm>
                <a:off x="8144935" y="3310465"/>
                <a:ext cx="71968" cy="152402"/>
              </a:xfrm>
              <a:prstGeom prst="line">
                <a:avLst/>
              </a:prstGeom>
              <a:solidFill>
                <a:schemeClr val="accent1"/>
              </a:solidFill>
              <a:ln w="12700" cap="flat" cmpd="sng" algn="ctr">
                <a:solidFill>
                  <a:srgbClr val="008000"/>
                </a:solidFill>
                <a:prstDash val="solid"/>
                <a:round/>
                <a:headEnd type="none" w="med" len="med"/>
                <a:tailEnd type="none" w="med" len="med"/>
              </a:ln>
              <a:effectLst/>
            </p:spPr>
          </p:cxnSp>
        </p:grpSp>
        <p:sp>
          <p:nvSpPr>
            <p:cNvPr id="56" name="Text Box 4"/>
            <p:cNvSpPr txBox="1">
              <a:spLocks noChangeArrowheads="1"/>
            </p:cNvSpPr>
            <p:nvPr/>
          </p:nvSpPr>
          <p:spPr bwMode="auto">
            <a:xfrm>
              <a:off x="7358542" y="2402676"/>
              <a:ext cx="605514" cy="203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1">
              <a:spAutoFit/>
            </a:bodyPr>
            <a:lstStyle>
              <a:lvl1pPr algn="r" rtl="1" eaLnBrk="0" hangingPunct="0">
                <a:defRPr sz="2400">
                  <a:solidFill>
                    <a:schemeClr val="tx1"/>
                  </a:solidFill>
                  <a:latin typeface="Times" charset="0"/>
                  <a:ea typeface="ＭＳ Ｐゴシック" charset="0"/>
                  <a:cs typeface="ＭＳ Ｐゴシック" charset="0"/>
                </a:defRPr>
              </a:lvl1pPr>
              <a:lvl2pPr marL="742950" indent="-285750" algn="r" rtl="1" eaLnBrk="0" hangingPunct="0">
                <a:defRPr sz="2400">
                  <a:solidFill>
                    <a:schemeClr val="tx1"/>
                  </a:solidFill>
                  <a:latin typeface="Times" charset="0"/>
                  <a:ea typeface="ＭＳ Ｐゴシック" charset="0"/>
                </a:defRPr>
              </a:lvl2pPr>
              <a:lvl3pPr marL="1143000" indent="-228600" algn="r" rtl="1" eaLnBrk="0" hangingPunct="0">
                <a:defRPr sz="2400">
                  <a:solidFill>
                    <a:schemeClr val="tx1"/>
                  </a:solidFill>
                  <a:latin typeface="Times" charset="0"/>
                  <a:ea typeface="ＭＳ Ｐゴシック" charset="0"/>
                </a:defRPr>
              </a:lvl3pPr>
              <a:lvl4pPr marL="1600200" indent="-228600" algn="r" rtl="1" eaLnBrk="0" hangingPunct="0">
                <a:defRPr sz="2400">
                  <a:solidFill>
                    <a:schemeClr val="tx1"/>
                  </a:solidFill>
                  <a:latin typeface="Times" charset="0"/>
                  <a:ea typeface="ＭＳ Ｐゴシック" charset="0"/>
                </a:defRPr>
              </a:lvl4pPr>
              <a:lvl5pPr marL="2057400" indent="-228600" algn="r" rtl="1" eaLnBrk="0" hangingPunct="0">
                <a:defRPr sz="2400">
                  <a:solidFill>
                    <a:schemeClr val="tx1"/>
                  </a:solidFill>
                  <a:latin typeface="Times"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Times" charset="0"/>
                  <a:ea typeface="ＭＳ Ｐゴシック" charset="0"/>
                </a:defRPr>
              </a:lvl9pPr>
            </a:lstStyle>
            <a:p>
              <a:pPr algn="ctr" rtl="1">
                <a:lnSpc>
                  <a:spcPct val="120000"/>
                </a:lnSpc>
              </a:pPr>
              <a:r>
                <a:rPr lang="ar" sz="600" b="1">
                  <a:solidFill>
                    <a:srgbClr val="008000"/>
                  </a:solidFill>
                  <a:latin typeface="Arial" panose="020B0604020202020204" pitchFamily="34" charset="0"/>
                  <a:cs typeface="Arial" panose="020B0604020202020204" pitchFamily="34" charset="0"/>
                </a:rPr>
                <a:t>HIV-1 bnAb</a:t>
              </a:r>
              <a:endParaRPr lang="en-GB" sz="600" b="1" dirty="0">
                <a:solidFill>
                  <a:srgbClr val="008000"/>
                </a:solidFill>
                <a:latin typeface="Arial" panose="020B0604020202020204" pitchFamily="34" charset="0"/>
                <a:cs typeface="Arial" panose="020B0604020202020204" pitchFamily="34" charset="0"/>
              </a:endParaRPr>
            </a:p>
          </p:txBody>
        </p:sp>
        <p:grpSp>
          <p:nvGrpSpPr>
            <p:cNvPr id="213" name="Group 212"/>
            <p:cNvGrpSpPr>
              <a:grpSpLocks noChangeAspect="1"/>
            </p:cNvGrpSpPr>
            <p:nvPr/>
          </p:nvGrpSpPr>
          <p:grpSpPr>
            <a:xfrm rot="16974231">
              <a:off x="7164049" y="2679572"/>
              <a:ext cx="182336" cy="324000"/>
              <a:chOff x="8144935" y="3285065"/>
              <a:chExt cx="359833" cy="639235"/>
            </a:xfrm>
          </p:grpSpPr>
          <p:cxnSp>
            <p:nvCxnSpPr>
              <p:cNvPr id="214" name="Straight Connector 213"/>
              <p:cNvCxnSpPr/>
              <p:nvPr/>
            </p:nvCxnSpPr>
            <p:spPr bwMode="auto">
              <a:xfrm>
                <a:off x="8352367" y="3505200"/>
                <a:ext cx="0" cy="419100"/>
              </a:xfrm>
              <a:prstGeom prst="line">
                <a:avLst/>
              </a:prstGeom>
              <a:solidFill>
                <a:schemeClr val="accent1"/>
              </a:solidFill>
              <a:ln w="12700" cap="flat" cmpd="sng" algn="ctr">
                <a:solidFill>
                  <a:srgbClr val="008000"/>
                </a:solidFill>
                <a:prstDash val="solid"/>
                <a:round/>
                <a:headEnd type="none" w="med" len="med"/>
                <a:tailEnd type="none" w="med" len="med"/>
              </a:ln>
              <a:effectLst/>
            </p:spPr>
          </p:cxnSp>
          <p:cxnSp>
            <p:nvCxnSpPr>
              <p:cNvPr id="215" name="Straight Connector 214"/>
              <p:cNvCxnSpPr/>
              <p:nvPr/>
            </p:nvCxnSpPr>
            <p:spPr bwMode="auto">
              <a:xfrm flipH="1">
                <a:off x="8352367" y="3285065"/>
                <a:ext cx="110067" cy="228600"/>
              </a:xfrm>
              <a:prstGeom prst="line">
                <a:avLst/>
              </a:prstGeom>
              <a:solidFill>
                <a:schemeClr val="accent1"/>
              </a:solidFill>
              <a:ln w="12700" cap="flat" cmpd="sng" algn="ctr">
                <a:solidFill>
                  <a:srgbClr val="008000"/>
                </a:solidFill>
                <a:prstDash val="solid"/>
                <a:round/>
                <a:headEnd type="none" w="med" len="med"/>
                <a:tailEnd type="none" w="med" len="med"/>
              </a:ln>
              <a:effectLst/>
            </p:spPr>
          </p:cxnSp>
          <p:cxnSp>
            <p:nvCxnSpPr>
              <p:cNvPr id="216" name="Straight Connector 215"/>
              <p:cNvCxnSpPr/>
              <p:nvPr/>
            </p:nvCxnSpPr>
            <p:spPr bwMode="auto">
              <a:xfrm flipH="1">
                <a:off x="8432800" y="3310465"/>
                <a:ext cx="71968" cy="152402"/>
              </a:xfrm>
              <a:prstGeom prst="line">
                <a:avLst/>
              </a:prstGeom>
              <a:solidFill>
                <a:schemeClr val="accent1"/>
              </a:solidFill>
              <a:ln w="12700" cap="flat" cmpd="sng" algn="ctr">
                <a:solidFill>
                  <a:srgbClr val="008000"/>
                </a:solidFill>
                <a:prstDash val="solid"/>
                <a:round/>
                <a:headEnd type="none" w="med" len="med"/>
                <a:tailEnd type="none" w="med" len="med"/>
              </a:ln>
              <a:effectLst/>
            </p:spPr>
          </p:cxnSp>
          <p:cxnSp>
            <p:nvCxnSpPr>
              <p:cNvPr id="217" name="Straight Connector 216"/>
              <p:cNvCxnSpPr/>
              <p:nvPr/>
            </p:nvCxnSpPr>
            <p:spPr bwMode="auto">
              <a:xfrm flipH="1">
                <a:off x="8297336" y="3505200"/>
                <a:ext cx="0" cy="419100"/>
              </a:xfrm>
              <a:prstGeom prst="line">
                <a:avLst/>
              </a:prstGeom>
              <a:solidFill>
                <a:schemeClr val="accent1"/>
              </a:solidFill>
              <a:ln w="12700" cap="flat" cmpd="sng" algn="ctr">
                <a:solidFill>
                  <a:srgbClr val="008000"/>
                </a:solidFill>
                <a:prstDash val="solid"/>
                <a:round/>
                <a:headEnd type="none" w="med" len="med"/>
                <a:tailEnd type="none" w="med" len="med"/>
              </a:ln>
              <a:effectLst/>
            </p:spPr>
          </p:cxnSp>
          <p:cxnSp>
            <p:nvCxnSpPr>
              <p:cNvPr id="218" name="Straight Connector 217"/>
              <p:cNvCxnSpPr/>
              <p:nvPr/>
            </p:nvCxnSpPr>
            <p:spPr bwMode="auto">
              <a:xfrm>
                <a:off x="8187269" y="3285065"/>
                <a:ext cx="110067" cy="228600"/>
              </a:xfrm>
              <a:prstGeom prst="line">
                <a:avLst/>
              </a:prstGeom>
              <a:solidFill>
                <a:schemeClr val="accent1"/>
              </a:solidFill>
              <a:ln w="12700" cap="flat" cmpd="sng" algn="ctr">
                <a:solidFill>
                  <a:srgbClr val="008000"/>
                </a:solidFill>
                <a:prstDash val="solid"/>
                <a:round/>
                <a:headEnd type="none" w="med" len="med"/>
                <a:tailEnd type="none" w="med" len="med"/>
              </a:ln>
              <a:effectLst/>
            </p:spPr>
          </p:cxnSp>
          <p:cxnSp>
            <p:nvCxnSpPr>
              <p:cNvPr id="219" name="Straight Connector 218"/>
              <p:cNvCxnSpPr/>
              <p:nvPr/>
            </p:nvCxnSpPr>
            <p:spPr bwMode="auto">
              <a:xfrm>
                <a:off x="8144935" y="3310465"/>
                <a:ext cx="71968" cy="152402"/>
              </a:xfrm>
              <a:prstGeom prst="line">
                <a:avLst/>
              </a:prstGeom>
              <a:solidFill>
                <a:schemeClr val="accent1"/>
              </a:solidFill>
              <a:ln w="12700" cap="flat" cmpd="sng" algn="ctr">
                <a:solidFill>
                  <a:srgbClr val="008000"/>
                </a:solidFill>
                <a:prstDash val="solid"/>
                <a:round/>
                <a:headEnd type="none" w="med" len="med"/>
                <a:tailEnd type="none" w="med" len="med"/>
              </a:ln>
              <a:effectLst/>
            </p:spPr>
          </p:cxnSp>
        </p:grpSp>
        <p:sp>
          <p:nvSpPr>
            <p:cNvPr id="220" name="Text Box 4"/>
            <p:cNvSpPr txBox="1">
              <a:spLocks noChangeArrowheads="1"/>
            </p:cNvSpPr>
            <p:nvPr/>
          </p:nvSpPr>
          <p:spPr bwMode="auto">
            <a:xfrm>
              <a:off x="7361421" y="2761481"/>
              <a:ext cx="605514" cy="203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1">
              <a:spAutoFit/>
            </a:bodyPr>
            <a:lstStyle>
              <a:lvl1pPr algn="r" rtl="1" eaLnBrk="0" hangingPunct="0">
                <a:defRPr sz="2400">
                  <a:solidFill>
                    <a:schemeClr val="tx1"/>
                  </a:solidFill>
                  <a:latin typeface="Times" charset="0"/>
                  <a:ea typeface="ＭＳ Ｐゴシック" charset="0"/>
                  <a:cs typeface="ＭＳ Ｐゴシック" charset="0"/>
                </a:defRPr>
              </a:lvl1pPr>
              <a:lvl2pPr marL="742950" indent="-285750" algn="r" rtl="1" eaLnBrk="0" hangingPunct="0">
                <a:defRPr sz="2400">
                  <a:solidFill>
                    <a:schemeClr val="tx1"/>
                  </a:solidFill>
                  <a:latin typeface="Times" charset="0"/>
                  <a:ea typeface="ＭＳ Ｐゴシック" charset="0"/>
                </a:defRPr>
              </a:lvl2pPr>
              <a:lvl3pPr marL="1143000" indent="-228600" algn="r" rtl="1" eaLnBrk="0" hangingPunct="0">
                <a:defRPr sz="2400">
                  <a:solidFill>
                    <a:schemeClr val="tx1"/>
                  </a:solidFill>
                  <a:latin typeface="Times" charset="0"/>
                  <a:ea typeface="ＭＳ Ｐゴシック" charset="0"/>
                </a:defRPr>
              </a:lvl3pPr>
              <a:lvl4pPr marL="1600200" indent="-228600" algn="r" rtl="1" eaLnBrk="0" hangingPunct="0">
                <a:defRPr sz="2400">
                  <a:solidFill>
                    <a:schemeClr val="tx1"/>
                  </a:solidFill>
                  <a:latin typeface="Times" charset="0"/>
                  <a:ea typeface="ＭＳ Ｐゴシック" charset="0"/>
                </a:defRPr>
              </a:lvl4pPr>
              <a:lvl5pPr marL="2057400" indent="-228600" algn="r" rtl="1" eaLnBrk="0" hangingPunct="0">
                <a:defRPr sz="2400">
                  <a:solidFill>
                    <a:schemeClr val="tx1"/>
                  </a:solidFill>
                  <a:latin typeface="Times"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Times" charset="0"/>
                  <a:ea typeface="ＭＳ Ｐゴシック" charset="0"/>
                </a:defRPr>
              </a:lvl9pPr>
            </a:lstStyle>
            <a:p>
              <a:pPr algn="ctr" rtl="1">
                <a:lnSpc>
                  <a:spcPct val="120000"/>
                </a:lnSpc>
              </a:pPr>
              <a:r>
                <a:rPr lang="ar" sz="600" b="1">
                  <a:solidFill>
                    <a:srgbClr val="008000"/>
                  </a:solidFill>
                  <a:latin typeface="Arial" panose="020B0604020202020204" pitchFamily="34" charset="0"/>
                  <a:cs typeface="Arial" panose="020B0604020202020204" pitchFamily="34" charset="0"/>
                </a:rPr>
                <a:t>PD1 Ab</a:t>
              </a:r>
              <a:endParaRPr lang="en-GB" sz="600" b="1" dirty="0">
                <a:solidFill>
                  <a:srgbClr val="008000"/>
                </a:solidFill>
                <a:latin typeface="Arial" panose="020B0604020202020204" pitchFamily="34" charset="0"/>
                <a:cs typeface="Arial" panose="020B0604020202020204" pitchFamily="34" charset="0"/>
              </a:endParaRPr>
            </a:p>
          </p:txBody>
        </p:sp>
      </p:grpSp>
      <p:sp>
        <p:nvSpPr>
          <p:cNvPr id="131" name="Text Box 4"/>
          <p:cNvSpPr txBox="1">
            <a:spLocks noChangeArrowheads="1"/>
          </p:cNvSpPr>
          <p:nvPr/>
        </p:nvSpPr>
        <p:spPr bwMode="auto">
          <a:xfrm>
            <a:off x="2387379" y="3183753"/>
            <a:ext cx="1587500" cy="2539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89" tIns="34295" rIns="68589" bIns="34295" rtlCol="1">
            <a:spAutoFit/>
          </a:bodyPr>
          <a:lstStyle>
            <a:lvl1pPr algn="r" rtl="1" eaLnBrk="0" hangingPunct="0">
              <a:defRPr sz="2400">
                <a:solidFill>
                  <a:schemeClr val="tx1"/>
                </a:solidFill>
                <a:latin typeface="Times" charset="0"/>
                <a:ea typeface="ＭＳ Ｐゴシック" charset="0"/>
                <a:cs typeface="ＭＳ Ｐゴシック" charset="0"/>
              </a:defRPr>
            </a:lvl1pPr>
            <a:lvl2pPr marL="742950" indent="-285750" algn="r" rtl="1" eaLnBrk="0" hangingPunct="0">
              <a:defRPr sz="2400">
                <a:solidFill>
                  <a:schemeClr val="tx1"/>
                </a:solidFill>
                <a:latin typeface="Times" charset="0"/>
                <a:ea typeface="ＭＳ Ｐゴシック" charset="0"/>
              </a:defRPr>
            </a:lvl2pPr>
            <a:lvl3pPr marL="1143000" indent="-228600" algn="r" rtl="1" eaLnBrk="0" hangingPunct="0">
              <a:defRPr sz="2400">
                <a:solidFill>
                  <a:schemeClr val="tx1"/>
                </a:solidFill>
                <a:latin typeface="Times" charset="0"/>
                <a:ea typeface="ＭＳ Ｐゴシック" charset="0"/>
              </a:defRPr>
            </a:lvl3pPr>
            <a:lvl4pPr marL="1600200" indent="-228600" algn="r" rtl="1" eaLnBrk="0" hangingPunct="0">
              <a:defRPr sz="2400">
                <a:solidFill>
                  <a:schemeClr val="tx1"/>
                </a:solidFill>
                <a:latin typeface="Times" charset="0"/>
                <a:ea typeface="ＭＳ Ｐゴシック" charset="0"/>
              </a:defRPr>
            </a:lvl4pPr>
            <a:lvl5pPr marL="2057400" indent="-228600" algn="r" rtl="1" eaLnBrk="0" hangingPunct="0">
              <a:defRPr sz="2400">
                <a:solidFill>
                  <a:schemeClr val="tx1"/>
                </a:solidFill>
                <a:latin typeface="Times"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Times" charset="0"/>
                <a:ea typeface="ＭＳ Ｐゴシック" charset="0"/>
              </a:defRPr>
            </a:lvl9pPr>
          </a:lstStyle>
          <a:p>
            <a:pPr algn="ctr" rtl="1">
              <a:lnSpc>
                <a:spcPct val="120000"/>
              </a:lnSpc>
            </a:pPr>
            <a:r>
              <a:rPr lang="ar" sz="1000" b="1">
                <a:solidFill>
                  <a:srgbClr val="000000"/>
                </a:solidFill>
                <a:latin typeface="Arial" panose="020B0604020202020204" pitchFamily="34" charset="0"/>
                <a:cs typeface="Arial" panose="020B0604020202020204" pitchFamily="34" charset="0"/>
              </a:rPr>
              <a:t>نواهض TLR1,2,5,7,8,9</a:t>
            </a:r>
          </a:p>
        </p:txBody>
      </p:sp>
      <p:grpSp>
        <p:nvGrpSpPr>
          <p:cNvPr id="233" name="Group 232"/>
          <p:cNvGrpSpPr/>
          <p:nvPr/>
        </p:nvGrpSpPr>
        <p:grpSpPr>
          <a:xfrm>
            <a:off x="4924560" y="4097266"/>
            <a:ext cx="2987195" cy="975836"/>
            <a:chOff x="4924559" y="3240016"/>
            <a:chExt cx="2987195" cy="975836"/>
          </a:xfrm>
        </p:grpSpPr>
        <p:sp>
          <p:nvSpPr>
            <p:cNvPr id="147" name="Text Box 4"/>
            <p:cNvSpPr txBox="1">
              <a:spLocks noChangeArrowheads="1"/>
            </p:cNvSpPr>
            <p:nvPr/>
          </p:nvSpPr>
          <p:spPr bwMode="auto">
            <a:xfrm>
              <a:off x="4924559" y="3434757"/>
              <a:ext cx="2105533" cy="2539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89" tIns="34295" rIns="68589" bIns="34295" rtlCol="1">
              <a:spAutoFit/>
            </a:bodyPr>
            <a:lstStyle>
              <a:lvl1pPr algn="r" rtl="1" eaLnBrk="0" hangingPunct="0">
                <a:defRPr sz="2400">
                  <a:solidFill>
                    <a:schemeClr val="tx1"/>
                  </a:solidFill>
                  <a:latin typeface="Times" charset="0"/>
                  <a:ea typeface="ＭＳ Ｐゴシック" charset="0"/>
                  <a:cs typeface="ＭＳ Ｐゴシック" charset="0"/>
                </a:defRPr>
              </a:lvl1pPr>
              <a:lvl2pPr marL="742950" indent="-285750" algn="r" rtl="1" eaLnBrk="0" hangingPunct="0">
                <a:defRPr sz="2400">
                  <a:solidFill>
                    <a:schemeClr val="tx1"/>
                  </a:solidFill>
                  <a:latin typeface="Times" charset="0"/>
                  <a:ea typeface="ＭＳ Ｐゴシック" charset="0"/>
                </a:defRPr>
              </a:lvl2pPr>
              <a:lvl3pPr marL="1143000" indent="-228600" algn="r" rtl="1" eaLnBrk="0" hangingPunct="0">
                <a:defRPr sz="2400">
                  <a:solidFill>
                    <a:schemeClr val="tx1"/>
                  </a:solidFill>
                  <a:latin typeface="Times" charset="0"/>
                  <a:ea typeface="ＭＳ Ｐゴシック" charset="0"/>
                </a:defRPr>
              </a:lvl3pPr>
              <a:lvl4pPr marL="1600200" indent="-228600" algn="r" rtl="1" eaLnBrk="0" hangingPunct="0">
                <a:defRPr sz="2400">
                  <a:solidFill>
                    <a:schemeClr val="tx1"/>
                  </a:solidFill>
                  <a:latin typeface="Times" charset="0"/>
                  <a:ea typeface="ＭＳ Ｐゴシック" charset="0"/>
                </a:defRPr>
              </a:lvl4pPr>
              <a:lvl5pPr marL="2057400" indent="-228600" algn="r" rtl="1" eaLnBrk="0" hangingPunct="0">
                <a:defRPr sz="2400">
                  <a:solidFill>
                    <a:schemeClr val="tx1"/>
                  </a:solidFill>
                  <a:latin typeface="Times"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Times" charset="0"/>
                  <a:ea typeface="ＭＳ Ｐゴシック" charset="0"/>
                </a:defRPr>
              </a:lvl9pPr>
            </a:lstStyle>
            <a:p>
              <a:pPr algn="ctr" rtl="1">
                <a:lnSpc>
                  <a:spcPct val="120000"/>
                </a:lnSpc>
              </a:pPr>
              <a:r>
                <a:rPr lang="ar" sz="1000" b="1">
                  <a:solidFill>
                    <a:schemeClr val="bg1">
                      <a:lumMod val="65000"/>
                    </a:schemeClr>
                  </a:solidFill>
                  <a:latin typeface="Arial" panose="020B0604020202020204" pitchFamily="34" charset="0"/>
                  <a:cs typeface="Arial" panose="020B0604020202020204" pitchFamily="34" charset="0"/>
                </a:rPr>
                <a:t>يقاوم خلايا CTL</a:t>
              </a:r>
            </a:p>
          </p:txBody>
        </p:sp>
        <p:sp>
          <p:nvSpPr>
            <p:cNvPr id="135" name="Oval 373"/>
            <p:cNvSpPr>
              <a:spLocks noChangeAspect="1" noChangeArrowheads="1"/>
            </p:cNvSpPr>
            <p:nvPr/>
          </p:nvSpPr>
          <p:spPr bwMode="auto">
            <a:xfrm>
              <a:off x="6831612" y="3240016"/>
              <a:ext cx="491096" cy="467999"/>
            </a:xfrm>
            <a:prstGeom prst="ellipse">
              <a:avLst/>
            </a:prstGeom>
            <a:gradFill flip="none" rotWithShape="1">
              <a:gsLst>
                <a:gs pos="100000">
                  <a:srgbClr val="99CC00"/>
                </a:gs>
                <a:gs pos="0">
                  <a:srgbClr val="FFFFFF"/>
                </a:gs>
              </a:gsLst>
              <a:path path="circle">
                <a:fillToRect l="50000" t="50000" r="50000" b="50000"/>
              </a:path>
              <a:tileRect/>
            </a:gradFill>
            <a:ln w="12700">
              <a:solidFill>
                <a:srgbClr val="A6A6A6"/>
              </a:solidFill>
              <a:round/>
              <a:headEnd/>
              <a:tailEnd/>
            </a:ln>
          </p:spPr>
          <p:txBody>
            <a:bodyPr wrap="none" lIns="68589" tIns="34295" rIns="68589" bIns="34295" rtlCol="1" anchor="ctr"/>
            <a:lstStyle/>
            <a:p>
              <a:pPr rtl="1"/>
              <a:endParaRPr lang="fr-FR">
                <a:latin typeface="Arial" panose="020B0604020202020204" pitchFamily="34" charset="0"/>
                <a:cs typeface="Arial" panose="020B0604020202020204" pitchFamily="34" charset="0"/>
              </a:endParaRPr>
            </a:p>
          </p:txBody>
        </p:sp>
        <p:sp>
          <p:nvSpPr>
            <p:cNvPr id="136" name="Text Box 4"/>
            <p:cNvSpPr txBox="1">
              <a:spLocks noChangeArrowheads="1"/>
            </p:cNvSpPr>
            <p:nvPr/>
          </p:nvSpPr>
          <p:spPr bwMode="auto">
            <a:xfrm>
              <a:off x="6788953" y="3358599"/>
              <a:ext cx="576413" cy="235459"/>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square" lIns="68589" tIns="34295" rIns="68589" bIns="34295" rtlCol="1">
              <a:spAutoFit/>
            </a:bodyPr>
            <a:lstStyle>
              <a:lvl1pPr algn="r" rtl="1" eaLnBrk="0" hangingPunct="0">
                <a:defRPr sz="2400">
                  <a:solidFill>
                    <a:schemeClr val="tx1"/>
                  </a:solidFill>
                  <a:latin typeface="Times" charset="0"/>
                  <a:ea typeface="ＭＳ Ｐゴシック" charset="0"/>
                  <a:cs typeface="ＭＳ Ｐゴシック" charset="0"/>
                </a:defRPr>
              </a:lvl1pPr>
              <a:lvl2pPr marL="742950" indent="-285750" algn="r" rtl="1" eaLnBrk="0" hangingPunct="0">
                <a:defRPr sz="2400">
                  <a:solidFill>
                    <a:schemeClr val="tx1"/>
                  </a:solidFill>
                  <a:latin typeface="Times" charset="0"/>
                  <a:ea typeface="ＭＳ Ｐゴシック" charset="0"/>
                </a:defRPr>
              </a:lvl2pPr>
              <a:lvl3pPr marL="1143000" indent="-228600" algn="r" rtl="1" eaLnBrk="0" hangingPunct="0">
                <a:defRPr sz="2400">
                  <a:solidFill>
                    <a:schemeClr val="tx1"/>
                  </a:solidFill>
                  <a:latin typeface="Times" charset="0"/>
                  <a:ea typeface="ＭＳ Ｐゴシック" charset="0"/>
                </a:defRPr>
              </a:lvl3pPr>
              <a:lvl4pPr marL="1600200" indent="-228600" algn="r" rtl="1" eaLnBrk="0" hangingPunct="0">
                <a:defRPr sz="2400">
                  <a:solidFill>
                    <a:schemeClr val="tx1"/>
                  </a:solidFill>
                  <a:latin typeface="Times" charset="0"/>
                  <a:ea typeface="ＭＳ Ｐゴシック" charset="0"/>
                </a:defRPr>
              </a:lvl4pPr>
              <a:lvl5pPr marL="2057400" indent="-228600" algn="r" rtl="1" eaLnBrk="0" hangingPunct="0">
                <a:defRPr sz="2400">
                  <a:solidFill>
                    <a:schemeClr val="tx1"/>
                  </a:solidFill>
                  <a:latin typeface="Times"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Times" charset="0"/>
                  <a:ea typeface="ＭＳ Ｐゴシック" charset="0"/>
                </a:defRPr>
              </a:lvl9pPr>
            </a:lstStyle>
            <a:p>
              <a:pPr algn="ctr" rtl="1">
                <a:lnSpc>
                  <a:spcPct val="120000"/>
                </a:lnSpc>
              </a:pPr>
              <a:r>
                <a:rPr lang="ar" sz="900" b="1">
                  <a:solidFill>
                    <a:schemeClr val="bg1">
                      <a:lumMod val="65000"/>
                    </a:schemeClr>
                  </a:solidFill>
                  <a:latin typeface="Arial" panose="020B0604020202020204" pitchFamily="34" charset="0"/>
                  <a:cs typeface="Arial" panose="020B0604020202020204" pitchFamily="34" charset="0"/>
                </a:rPr>
                <a:t>NK</a:t>
              </a:r>
            </a:p>
          </p:txBody>
        </p:sp>
        <p:sp>
          <p:nvSpPr>
            <p:cNvPr id="139" name="Oval 373"/>
            <p:cNvSpPr>
              <a:spLocks noChangeAspect="1" noChangeArrowheads="1"/>
            </p:cNvSpPr>
            <p:nvPr/>
          </p:nvSpPr>
          <p:spPr bwMode="auto">
            <a:xfrm>
              <a:off x="7378000" y="3342516"/>
              <a:ext cx="491096" cy="467999"/>
            </a:xfrm>
            <a:prstGeom prst="ellipse">
              <a:avLst/>
            </a:prstGeom>
            <a:gradFill flip="none" rotWithShape="1">
              <a:gsLst>
                <a:gs pos="100000">
                  <a:srgbClr val="99CC00"/>
                </a:gs>
                <a:gs pos="0">
                  <a:srgbClr val="FFFFFF"/>
                </a:gs>
              </a:gsLst>
              <a:path path="circle">
                <a:fillToRect l="50000" t="50000" r="50000" b="50000"/>
              </a:path>
              <a:tileRect/>
            </a:gradFill>
            <a:ln w="12700">
              <a:solidFill>
                <a:srgbClr val="A6A6A6"/>
              </a:solidFill>
              <a:round/>
              <a:headEnd/>
              <a:tailEnd/>
            </a:ln>
          </p:spPr>
          <p:txBody>
            <a:bodyPr wrap="none" lIns="68589" tIns="34295" rIns="68589" bIns="34295" rtlCol="1" anchor="ctr"/>
            <a:lstStyle/>
            <a:p>
              <a:pPr rtl="1"/>
              <a:endParaRPr lang="fr-FR">
                <a:latin typeface="Arial" panose="020B0604020202020204" pitchFamily="34" charset="0"/>
                <a:cs typeface="Arial" panose="020B0604020202020204" pitchFamily="34" charset="0"/>
              </a:endParaRPr>
            </a:p>
          </p:txBody>
        </p:sp>
        <p:sp>
          <p:nvSpPr>
            <p:cNvPr id="140" name="Text Box 4"/>
            <p:cNvSpPr txBox="1">
              <a:spLocks noChangeArrowheads="1"/>
            </p:cNvSpPr>
            <p:nvPr/>
          </p:nvSpPr>
          <p:spPr bwMode="auto">
            <a:xfrm>
              <a:off x="7335341" y="3461099"/>
              <a:ext cx="576413" cy="235459"/>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square" lIns="68589" tIns="34295" rIns="68589" bIns="34295" rtlCol="1">
              <a:spAutoFit/>
            </a:bodyPr>
            <a:lstStyle>
              <a:lvl1pPr algn="r" rtl="1" eaLnBrk="0" hangingPunct="0">
                <a:defRPr sz="2400">
                  <a:solidFill>
                    <a:schemeClr val="tx1"/>
                  </a:solidFill>
                  <a:latin typeface="Times" charset="0"/>
                  <a:ea typeface="ＭＳ Ｐゴシック" charset="0"/>
                  <a:cs typeface="ＭＳ Ｐゴシック" charset="0"/>
                </a:defRPr>
              </a:lvl1pPr>
              <a:lvl2pPr marL="742950" indent="-285750" algn="r" rtl="1" eaLnBrk="0" hangingPunct="0">
                <a:defRPr sz="2400">
                  <a:solidFill>
                    <a:schemeClr val="tx1"/>
                  </a:solidFill>
                  <a:latin typeface="Times" charset="0"/>
                  <a:ea typeface="ＭＳ Ｐゴシック" charset="0"/>
                </a:defRPr>
              </a:lvl2pPr>
              <a:lvl3pPr marL="1143000" indent="-228600" algn="r" rtl="1" eaLnBrk="0" hangingPunct="0">
                <a:defRPr sz="2400">
                  <a:solidFill>
                    <a:schemeClr val="tx1"/>
                  </a:solidFill>
                  <a:latin typeface="Times" charset="0"/>
                  <a:ea typeface="ＭＳ Ｐゴシック" charset="0"/>
                </a:defRPr>
              </a:lvl3pPr>
              <a:lvl4pPr marL="1600200" indent="-228600" algn="r" rtl="1" eaLnBrk="0" hangingPunct="0">
                <a:defRPr sz="2400">
                  <a:solidFill>
                    <a:schemeClr val="tx1"/>
                  </a:solidFill>
                  <a:latin typeface="Times" charset="0"/>
                  <a:ea typeface="ＭＳ Ｐゴシック" charset="0"/>
                </a:defRPr>
              </a:lvl4pPr>
              <a:lvl5pPr marL="2057400" indent="-228600" algn="r" rtl="1" eaLnBrk="0" hangingPunct="0">
                <a:defRPr sz="2400">
                  <a:solidFill>
                    <a:schemeClr val="tx1"/>
                  </a:solidFill>
                  <a:latin typeface="Times"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Times" charset="0"/>
                  <a:ea typeface="ＭＳ Ｐゴシック" charset="0"/>
                </a:defRPr>
              </a:lvl9pPr>
            </a:lstStyle>
            <a:p>
              <a:pPr algn="ctr" rtl="1">
                <a:lnSpc>
                  <a:spcPct val="120000"/>
                </a:lnSpc>
              </a:pPr>
              <a:r>
                <a:rPr lang="ar" sz="900" b="1">
                  <a:solidFill>
                    <a:srgbClr val="A6A6A6"/>
                  </a:solidFill>
                  <a:latin typeface="Arial" panose="020B0604020202020204" pitchFamily="34" charset="0"/>
                  <a:cs typeface="Arial" panose="020B0604020202020204" pitchFamily="34" charset="0"/>
                </a:rPr>
                <a:t>CAR</a:t>
              </a:r>
            </a:p>
          </p:txBody>
        </p:sp>
        <p:sp>
          <p:nvSpPr>
            <p:cNvPr id="141" name="Oval 373"/>
            <p:cNvSpPr>
              <a:spLocks noChangeAspect="1" noChangeArrowheads="1"/>
            </p:cNvSpPr>
            <p:nvPr/>
          </p:nvSpPr>
          <p:spPr bwMode="auto">
            <a:xfrm>
              <a:off x="7021625" y="3747853"/>
              <a:ext cx="491096" cy="467999"/>
            </a:xfrm>
            <a:prstGeom prst="ellipse">
              <a:avLst/>
            </a:prstGeom>
            <a:gradFill flip="none" rotWithShape="1">
              <a:gsLst>
                <a:gs pos="100000">
                  <a:srgbClr val="99CC00"/>
                </a:gs>
                <a:gs pos="0">
                  <a:srgbClr val="FFFFFF"/>
                </a:gs>
              </a:gsLst>
              <a:path path="circle">
                <a:fillToRect l="50000" t="50000" r="50000" b="50000"/>
              </a:path>
              <a:tileRect/>
            </a:gradFill>
            <a:ln w="12700">
              <a:solidFill>
                <a:srgbClr val="A6A6A6"/>
              </a:solidFill>
              <a:round/>
              <a:headEnd/>
              <a:tailEnd/>
            </a:ln>
          </p:spPr>
          <p:txBody>
            <a:bodyPr wrap="none" lIns="68589" tIns="34295" rIns="68589" bIns="34295" rtlCol="1" anchor="ctr"/>
            <a:lstStyle/>
            <a:p>
              <a:pPr rtl="1"/>
              <a:endParaRPr lang="fr-FR">
                <a:latin typeface="Arial" panose="020B0604020202020204" pitchFamily="34" charset="0"/>
                <a:cs typeface="Arial" panose="020B0604020202020204" pitchFamily="34" charset="0"/>
              </a:endParaRPr>
            </a:p>
          </p:txBody>
        </p:sp>
        <p:sp>
          <p:nvSpPr>
            <p:cNvPr id="144" name="Text Box 4"/>
            <p:cNvSpPr txBox="1">
              <a:spLocks noChangeArrowheads="1"/>
            </p:cNvSpPr>
            <p:nvPr/>
          </p:nvSpPr>
          <p:spPr bwMode="auto">
            <a:xfrm>
              <a:off x="6978966" y="3866436"/>
              <a:ext cx="576413" cy="235459"/>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square" lIns="68589" tIns="34295" rIns="68589" bIns="34295" rtlCol="1">
              <a:spAutoFit/>
            </a:bodyPr>
            <a:lstStyle>
              <a:lvl1pPr algn="r" rtl="1" eaLnBrk="0" hangingPunct="0">
                <a:defRPr sz="2400">
                  <a:solidFill>
                    <a:schemeClr val="tx1"/>
                  </a:solidFill>
                  <a:latin typeface="Times" charset="0"/>
                  <a:ea typeface="ＭＳ Ｐゴシック" charset="0"/>
                  <a:cs typeface="ＭＳ Ｐゴシック" charset="0"/>
                </a:defRPr>
              </a:lvl1pPr>
              <a:lvl2pPr marL="742950" indent="-285750" algn="r" rtl="1" eaLnBrk="0" hangingPunct="0">
                <a:defRPr sz="2400">
                  <a:solidFill>
                    <a:schemeClr val="tx1"/>
                  </a:solidFill>
                  <a:latin typeface="Times" charset="0"/>
                  <a:ea typeface="ＭＳ Ｐゴシック" charset="0"/>
                </a:defRPr>
              </a:lvl2pPr>
              <a:lvl3pPr marL="1143000" indent="-228600" algn="r" rtl="1" eaLnBrk="0" hangingPunct="0">
                <a:defRPr sz="2400">
                  <a:solidFill>
                    <a:schemeClr val="tx1"/>
                  </a:solidFill>
                  <a:latin typeface="Times" charset="0"/>
                  <a:ea typeface="ＭＳ Ｐゴシック" charset="0"/>
                </a:defRPr>
              </a:lvl3pPr>
              <a:lvl4pPr marL="1600200" indent="-228600" algn="r" rtl="1" eaLnBrk="0" hangingPunct="0">
                <a:defRPr sz="2400">
                  <a:solidFill>
                    <a:schemeClr val="tx1"/>
                  </a:solidFill>
                  <a:latin typeface="Times" charset="0"/>
                  <a:ea typeface="ＭＳ Ｐゴシック" charset="0"/>
                </a:defRPr>
              </a:lvl4pPr>
              <a:lvl5pPr marL="2057400" indent="-228600" algn="r" rtl="1" eaLnBrk="0" hangingPunct="0">
                <a:defRPr sz="2400">
                  <a:solidFill>
                    <a:schemeClr val="tx1"/>
                  </a:solidFill>
                  <a:latin typeface="Times"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Times" charset="0"/>
                  <a:ea typeface="ＭＳ Ｐゴシック" charset="0"/>
                </a:defRPr>
              </a:lvl9pPr>
            </a:lstStyle>
            <a:p>
              <a:pPr algn="ctr" rtl="1">
                <a:lnSpc>
                  <a:spcPct val="120000"/>
                </a:lnSpc>
              </a:pPr>
              <a:r>
                <a:rPr lang="ar" sz="900" b="1">
                  <a:solidFill>
                    <a:srgbClr val="A6A6A6"/>
                  </a:solidFill>
                  <a:latin typeface="Arial" panose="020B0604020202020204" pitchFamily="34" charset="0"/>
                  <a:cs typeface="Arial" panose="020B0604020202020204" pitchFamily="34" charset="0"/>
                </a:rPr>
                <a:t>CTL</a:t>
              </a:r>
            </a:p>
          </p:txBody>
        </p:sp>
      </p:grpSp>
      <p:grpSp>
        <p:nvGrpSpPr>
          <p:cNvPr id="235" name="Group 234"/>
          <p:cNvGrpSpPr/>
          <p:nvPr/>
        </p:nvGrpSpPr>
        <p:grpSpPr>
          <a:xfrm>
            <a:off x="4730850" y="5046138"/>
            <a:ext cx="3236086" cy="623258"/>
            <a:chOff x="4730849" y="4295158"/>
            <a:chExt cx="3236086" cy="608445"/>
          </a:xfrm>
        </p:grpSpPr>
        <p:grpSp>
          <p:nvGrpSpPr>
            <p:cNvPr id="137" name="Group 136"/>
            <p:cNvGrpSpPr>
              <a:grpSpLocks noChangeAspect="1"/>
            </p:cNvGrpSpPr>
            <p:nvPr/>
          </p:nvGrpSpPr>
          <p:grpSpPr>
            <a:xfrm rot="17919475">
              <a:off x="7176448" y="4298506"/>
              <a:ext cx="182336" cy="324000"/>
              <a:chOff x="8144935" y="3285065"/>
              <a:chExt cx="359833" cy="639235"/>
            </a:xfrm>
          </p:grpSpPr>
          <p:cxnSp>
            <p:nvCxnSpPr>
              <p:cNvPr id="225" name="Straight Connector 224"/>
              <p:cNvCxnSpPr/>
              <p:nvPr/>
            </p:nvCxnSpPr>
            <p:spPr bwMode="auto">
              <a:xfrm>
                <a:off x="8352367" y="3505200"/>
                <a:ext cx="0" cy="419100"/>
              </a:xfrm>
              <a:prstGeom prst="line">
                <a:avLst/>
              </a:prstGeom>
              <a:solidFill>
                <a:schemeClr val="accent1"/>
              </a:solidFill>
              <a:ln w="12700" cap="flat" cmpd="sng" algn="ctr">
                <a:solidFill>
                  <a:srgbClr val="008000"/>
                </a:solidFill>
                <a:prstDash val="solid"/>
                <a:round/>
                <a:headEnd type="none" w="med" len="med"/>
                <a:tailEnd type="none" w="med" len="med"/>
              </a:ln>
              <a:effectLst/>
            </p:spPr>
          </p:cxnSp>
          <p:cxnSp>
            <p:nvCxnSpPr>
              <p:cNvPr id="226" name="Straight Connector 225"/>
              <p:cNvCxnSpPr/>
              <p:nvPr/>
            </p:nvCxnSpPr>
            <p:spPr bwMode="auto">
              <a:xfrm flipH="1">
                <a:off x="8352367" y="3285065"/>
                <a:ext cx="110067" cy="228600"/>
              </a:xfrm>
              <a:prstGeom prst="line">
                <a:avLst/>
              </a:prstGeom>
              <a:solidFill>
                <a:schemeClr val="accent1"/>
              </a:solidFill>
              <a:ln w="12700" cap="flat" cmpd="sng" algn="ctr">
                <a:solidFill>
                  <a:srgbClr val="008000"/>
                </a:solidFill>
                <a:prstDash val="solid"/>
                <a:round/>
                <a:headEnd type="none" w="med" len="med"/>
                <a:tailEnd type="none" w="med" len="med"/>
              </a:ln>
              <a:effectLst/>
            </p:spPr>
          </p:cxnSp>
          <p:cxnSp>
            <p:nvCxnSpPr>
              <p:cNvPr id="227" name="Straight Connector 226"/>
              <p:cNvCxnSpPr/>
              <p:nvPr/>
            </p:nvCxnSpPr>
            <p:spPr bwMode="auto">
              <a:xfrm flipH="1">
                <a:off x="8432800" y="3310465"/>
                <a:ext cx="71968" cy="152402"/>
              </a:xfrm>
              <a:prstGeom prst="line">
                <a:avLst/>
              </a:prstGeom>
              <a:solidFill>
                <a:schemeClr val="accent1"/>
              </a:solidFill>
              <a:ln w="12700" cap="flat" cmpd="sng" algn="ctr">
                <a:solidFill>
                  <a:srgbClr val="008000"/>
                </a:solidFill>
                <a:prstDash val="solid"/>
                <a:round/>
                <a:headEnd type="none" w="med" len="med"/>
                <a:tailEnd type="none" w="med" len="med"/>
              </a:ln>
              <a:effectLst/>
            </p:spPr>
          </p:cxnSp>
          <p:cxnSp>
            <p:nvCxnSpPr>
              <p:cNvPr id="228" name="Straight Connector 227"/>
              <p:cNvCxnSpPr/>
              <p:nvPr/>
            </p:nvCxnSpPr>
            <p:spPr bwMode="auto">
              <a:xfrm flipH="1">
                <a:off x="8297336" y="3505200"/>
                <a:ext cx="0" cy="419100"/>
              </a:xfrm>
              <a:prstGeom prst="line">
                <a:avLst/>
              </a:prstGeom>
              <a:solidFill>
                <a:schemeClr val="accent1"/>
              </a:solidFill>
              <a:ln w="12700" cap="flat" cmpd="sng" algn="ctr">
                <a:solidFill>
                  <a:srgbClr val="008000"/>
                </a:solidFill>
                <a:prstDash val="solid"/>
                <a:round/>
                <a:headEnd type="none" w="med" len="med"/>
                <a:tailEnd type="none" w="med" len="med"/>
              </a:ln>
              <a:effectLst/>
            </p:spPr>
          </p:cxnSp>
          <p:cxnSp>
            <p:nvCxnSpPr>
              <p:cNvPr id="229" name="Straight Connector 228"/>
              <p:cNvCxnSpPr/>
              <p:nvPr/>
            </p:nvCxnSpPr>
            <p:spPr bwMode="auto">
              <a:xfrm>
                <a:off x="8187269" y="3285065"/>
                <a:ext cx="110067" cy="228600"/>
              </a:xfrm>
              <a:prstGeom prst="line">
                <a:avLst/>
              </a:prstGeom>
              <a:solidFill>
                <a:schemeClr val="accent1"/>
              </a:solidFill>
              <a:ln w="12700" cap="flat" cmpd="sng" algn="ctr">
                <a:solidFill>
                  <a:srgbClr val="008000"/>
                </a:solidFill>
                <a:prstDash val="solid"/>
                <a:round/>
                <a:headEnd type="none" w="med" len="med"/>
                <a:tailEnd type="none" w="med" len="med"/>
              </a:ln>
              <a:effectLst/>
            </p:spPr>
          </p:cxnSp>
          <p:cxnSp>
            <p:nvCxnSpPr>
              <p:cNvPr id="230" name="Straight Connector 229"/>
              <p:cNvCxnSpPr/>
              <p:nvPr/>
            </p:nvCxnSpPr>
            <p:spPr bwMode="auto">
              <a:xfrm>
                <a:off x="8144935" y="3310465"/>
                <a:ext cx="71968" cy="152402"/>
              </a:xfrm>
              <a:prstGeom prst="line">
                <a:avLst/>
              </a:prstGeom>
              <a:solidFill>
                <a:schemeClr val="accent1"/>
              </a:solidFill>
              <a:ln w="12700" cap="flat" cmpd="sng" algn="ctr">
                <a:solidFill>
                  <a:srgbClr val="008000"/>
                </a:solidFill>
                <a:prstDash val="solid"/>
                <a:round/>
                <a:headEnd type="none" w="med" len="med"/>
                <a:tailEnd type="none" w="med" len="med"/>
              </a:ln>
              <a:effectLst/>
            </p:spPr>
          </p:cxnSp>
        </p:grpSp>
        <p:sp>
          <p:nvSpPr>
            <p:cNvPr id="138" name="Text Box 4"/>
            <p:cNvSpPr txBox="1">
              <a:spLocks noChangeArrowheads="1"/>
            </p:cNvSpPr>
            <p:nvPr/>
          </p:nvSpPr>
          <p:spPr bwMode="auto">
            <a:xfrm>
              <a:off x="7358542" y="4295369"/>
              <a:ext cx="605514" cy="1983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1">
              <a:spAutoFit/>
            </a:bodyPr>
            <a:lstStyle>
              <a:lvl1pPr algn="r" rtl="1" eaLnBrk="0" hangingPunct="0">
                <a:defRPr sz="2400">
                  <a:solidFill>
                    <a:schemeClr val="tx1"/>
                  </a:solidFill>
                  <a:latin typeface="Times" charset="0"/>
                  <a:ea typeface="ＭＳ Ｐゴシック" charset="0"/>
                  <a:cs typeface="ＭＳ Ｐゴシック" charset="0"/>
                </a:defRPr>
              </a:lvl1pPr>
              <a:lvl2pPr marL="742950" indent="-285750" algn="r" rtl="1" eaLnBrk="0" hangingPunct="0">
                <a:defRPr sz="2400">
                  <a:solidFill>
                    <a:schemeClr val="tx1"/>
                  </a:solidFill>
                  <a:latin typeface="Times" charset="0"/>
                  <a:ea typeface="ＭＳ Ｐゴシック" charset="0"/>
                </a:defRPr>
              </a:lvl2pPr>
              <a:lvl3pPr marL="1143000" indent="-228600" algn="r" rtl="1" eaLnBrk="0" hangingPunct="0">
                <a:defRPr sz="2400">
                  <a:solidFill>
                    <a:schemeClr val="tx1"/>
                  </a:solidFill>
                  <a:latin typeface="Times" charset="0"/>
                  <a:ea typeface="ＭＳ Ｐゴシック" charset="0"/>
                </a:defRPr>
              </a:lvl3pPr>
              <a:lvl4pPr marL="1600200" indent="-228600" algn="r" rtl="1" eaLnBrk="0" hangingPunct="0">
                <a:defRPr sz="2400">
                  <a:solidFill>
                    <a:schemeClr val="tx1"/>
                  </a:solidFill>
                  <a:latin typeface="Times" charset="0"/>
                  <a:ea typeface="ＭＳ Ｐゴシック" charset="0"/>
                </a:defRPr>
              </a:lvl4pPr>
              <a:lvl5pPr marL="2057400" indent="-228600" algn="r" rtl="1" eaLnBrk="0" hangingPunct="0">
                <a:defRPr sz="2400">
                  <a:solidFill>
                    <a:schemeClr val="tx1"/>
                  </a:solidFill>
                  <a:latin typeface="Times"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Times" charset="0"/>
                  <a:ea typeface="ＭＳ Ｐゴシック" charset="0"/>
                </a:defRPr>
              </a:lvl9pPr>
            </a:lstStyle>
            <a:p>
              <a:pPr algn="ctr" rtl="1">
                <a:lnSpc>
                  <a:spcPct val="120000"/>
                </a:lnSpc>
              </a:pPr>
              <a:r>
                <a:rPr lang="ar" sz="600" b="1">
                  <a:solidFill>
                    <a:srgbClr val="008000"/>
                  </a:solidFill>
                  <a:latin typeface="Arial" panose="020B0604020202020204" pitchFamily="34" charset="0"/>
                  <a:cs typeface="Arial" panose="020B0604020202020204" pitchFamily="34" charset="0"/>
                </a:rPr>
                <a:t>HIV-1 bnAb</a:t>
              </a:r>
              <a:endParaRPr lang="en-GB" sz="600" b="1" dirty="0">
                <a:solidFill>
                  <a:srgbClr val="008000"/>
                </a:solidFill>
                <a:latin typeface="Arial" panose="020B0604020202020204" pitchFamily="34" charset="0"/>
                <a:cs typeface="Arial" panose="020B0604020202020204" pitchFamily="34" charset="0"/>
              </a:endParaRPr>
            </a:p>
          </p:txBody>
        </p:sp>
        <p:grpSp>
          <p:nvGrpSpPr>
            <p:cNvPr id="145" name="Group 144"/>
            <p:cNvGrpSpPr>
              <a:grpSpLocks noChangeAspect="1"/>
            </p:cNvGrpSpPr>
            <p:nvPr/>
          </p:nvGrpSpPr>
          <p:grpSpPr>
            <a:xfrm rot="16974231">
              <a:off x="7164049" y="4572265"/>
              <a:ext cx="182336" cy="324000"/>
              <a:chOff x="8144935" y="3285065"/>
              <a:chExt cx="359833" cy="639235"/>
            </a:xfrm>
          </p:grpSpPr>
          <p:cxnSp>
            <p:nvCxnSpPr>
              <p:cNvPr id="201" name="Straight Connector 200"/>
              <p:cNvCxnSpPr/>
              <p:nvPr/>
            </p:nvCxnSpPr>
            <p:spPr bwMode="auto">
              <a:xfrm>
                <a:off x="8352367" y="3505200"/>
                <a:ext cx="0" cy="419100"/>
              </a:xfrm>
              <a:prstGeom prst="line">
                <a:avLst/>
              </a:prstGeom>
              <a:solidFill>
                <a:schemeClr val="accent1"/>
              </a:solidFill>
              <a:ln w="12700" cap="flat" cmpd="sng" algn="ctr">
                <a:solidFill>
                  <a:srgbClr val="008000"/>
                </a:solidFill>
                <a:prstDash val="solid"/>
                <a:round/>
                <a:headEnd type="none" w="med" len="med"/>
                <a:tailEnd type="none" w="med" len="med"/>
              </a:ln>
              <a:effectLst/>
            </p:spPr>
          </p:cxnSp>
          <p:cxnSp>
            <p:nvCxnSpPr>
              <p:cNvPr id="206" name="Straight Connector 205"/>
              <p:cNvCxnSpPr/>
              <p:nvPr/>
            </p:nvCxnSpPr>
            <p:spPr bwMode="auto">
              <a:xfrm flipH="1">
                <a:off x="8352367" y="3285065"/>
                <a:ext cx="110067" cy="228600"/>
              </a:xfrm>
              <a:prstGeom prst="line">
                <a:avLst/>
              </a:prstGeom>
              <a:solidFill>
                <a:schemeClr val="accent1"/>
              </a:solidFill>
              <a:ln w="12700" cap="flat" cmpd="sng" algn="ctr">
                <a:solidFill>
                  <a:srgbClr val="008000"/>
                </a:solidFill>
                <a:prstDash val="solid"/>
                <a:round/>
                <a:headEnd type="none" w="med" len="med"/>
                <a:tailEnd type="none" w="med" len="med"/>
              </a:ln>
              <a:effectLst/>
            </p:spPr>
          </p:cxnSp>
          <p:cxnSp>
            <p:nvCxnSpPr>
              <p:cNvPr id="221" name="Straight Connector 220"/>
              <p:cNvCxnSpPr/>
              <p:nvPr/>
            </p:nvCxnSpPr>
            <p:spPr bwMode="auto">
              <a:xfrm flipH="1">
                <a:off x="8432800" y="3310465"/>
                <a:ext cx="71968" cy="152402"/>
              </a:xfrm>
              <a:prstGeom prst="line">
                <a:avLst/>
              </a:prstGeom>
              <a:solidFill>
                <a:schemeClr val="accent1"/>
              </a:solidFill>
              <a:ln w="12700" cap="flat" cmpd="sng" algn="ctr">
                <a:solidFill>
                  <a:srgbClr val="008000"/>
                </a:solidFill>
                <a:prstDash val="solid"/>
                <a:round/>
                <a:headEnd type="none" w="med" len="med"/>
                <a:tailEnd type="none" w="med" len="med"/>
              </a:ln>
              <a:effectLst/>
            </p:spPr>
          </p:cxnSp>
          <p:cxnSp>
            <p:nvCxnSpPr>
              <p:cNvPr id="222" name="Straight Connector 221"/>
              <p:cNvCxnSpPr/>
              <p:nvPr/>
            </p:nvCxnSpPr>
            <p:spPr bwMode="auto">
              <a:xfrm flipH="1">
                <a:off x="8297336" y="3505200"/>
                <a:ext cx="0" cy="419100"/>
              </a:xfrm>
              <a:prstGeom prst="line">
                <a:avLst/>
              </a:prstGeom>
              <a:solidFill>
                <a:schemeClr val="accent1"/>
              </a:solidFill>
              <a:ln w="12700" cap="flat" cmpd="sng" algn="ctr">
                <a:solidFill>
                  <a:srgbClr val="008000"/>
                </a:solidFill>
                <a:prstDash val="solid"/>
                <a:round/>
                <a:headEnd type="none" w="med" len="med"/>
                <a:tailEnd type="none" w="med" len="med"/>
              </a:ln>
              <a:effectLst/>
            </p:spPr>
          </p:cxnSp>
          <p:cxnSp>
            <p:nvCxnSpPr>
              <p:cNvPr id="223" name="Straight Connector 222"/>
              <p:cNvCxnSpPr/>
              <p:nvPr/>
            </p:nvCxnSpPr>
            <p:spPr bwMode="auto">
              <a:xfrm>
                <a:off x="8187269" y="3285065"/>
                <a:ext cx="110067" cy="228600"/>
              </a:xfrm>
              <a:prstGeom prst="line">
                <a:avLst/>
              </a:prstGeom>
              <a:solidFill>
                <a:schemeClr val="accent1"/>
              </a:solidFill>
              <a:ln w="12700" cap="flat" cmpd="sng" algn="ctr">
                <a:solidFill>
                  <a:srgbClr val="008000"/>
                </a:solidFill>
                <a:prstDash val="solid"/>
                <a:round/>
                <a:headEnd type="none" w="med" len="med"/>
                <a:tailEnd type="none" w="med" len="med"/>
              </a:ln>
              <a:effectLst/>
            </p:spPr>
          </p:cxnSp>
          <p:cxnSp>
            <p:nvCxnSpPr>
              <p:cNvPr id="224" name="Straight Connector 223"/>
              <p:cNvCxnSpPr/>
              <p:nvPr/>
            </p:nvCxnSpPr>
            <p:spPr bwMode="auto">
              <a:xfrm>
                <a:off x="8144935" y="3310465"/>
                <a:ext cx="71968" cy="152402"/>
              </a:xfrm>
              <a:prstGeom prst="line">
                <a:avLst/>
              </a:prstGeom>
              <a:solidFill>
                <a:schemeClr val="accent1"/>
              </a:solidFill>
              <a:ln w="12700" cap="flat" cmpd="sng" algn="ctr">
                <a:solidFill>
                  <a:srgbClr val="008000"/>
                </a:solidFill>
                <a:prstDash val="solid"/>
                <a:round/>
                <a:headEnd type="none" w="med" len="med"/>
                <a:tailEnd type="none" w="med" len="med"/>
              </a:ln>
              <a:effectLst/>
            </p:spPr>
          </p:cxnSp>
        </p:grpSp>
        <p:sp>
          <p:nvSpPr>
            <p:cNvPr id="180" name="Text Box 4"/>
            <p:cNvSpPr txBox="1">
              <a:spLocks noChangeArrowheads="1"/>
            </p:cNvSpPr>
            <p:nvPr/>
          </p:nvSpPr>
          <p:spPr bwMode="auto">
            <a:xfrm>
              <a:off x="7361421" y="4654174"/>
              <a:ext cx="605514" cy="1983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1">
              <a:spAutoFit/>
            </a:bodyPr>
            <a:lstStyle>
              <a:lvl1pPr algn="r" rtl="1" eaLnBrk="0" hangingPunct="0">
                <a:defRPr sz="2400">
                  <a:solidFill>
                    <a:schemeClr val="tx1"/>
                  </a:solidFill>
                  <a:latin typeface="Times" charset="0"/>
                  <a:ea typeface="ＭＳ Ｐゴシック" charset="0"/>
                  <a:cs typeface="ＭＳ Ｐゴシック" charset="0"/>
                </a:defRPr>
              </a:lvl1pPr>
              <a:lvl2pPr marL="742950" indent="-285750" algn="r" rtl="1" eaLnBrk="0" hangingPunct="0">
                <a:defRPr sz="2400">
                  <a:solidFill>
                    <a:schemeClr val="tx1"/>
                  </a:solidFill>
                  <a:latin typeface="Times" charset="0"/>
                  <a:ea typeface="ＭＳ Ｐゴシック" charset="0"/>
                </a:defRPr>
              </a:lvl2pPr>
              <a:lvl3pPr marL="1143000" indent="-228600" algn="r" rtl="1" eaLnBrk="0" hangingPunct="0">
                <a:defRPr sz="2400">
                  <a:solidFill>
                    <a:schemeClr val="tx1"/>
                  </a:solidFill>
                  <a:latin typeface="Times" charset="0"/>
                  <a:ea typeface="ＭＳ Ｐゴシック" charset="0"/>
                </a:defRPr>
              </a:lvl3pPr>
              <a:lvl4pPr marL="1600200" indent="-228600" algn="r" rtl="1" eaLnBrk="0" hangingPunct="0">
                <a:defRPr sz="2400">
                  <a:solidFill>
                    <a:schemeClr val="tx1"/>
                  </a:solidFill>
                  <a:latin typeface="Times" charset="0"/>
                  <a:ea typeface="ＭＳ Ｐゴシック" charset="0"/>
                </a:defRPr>
              </a:lvl4pPr>
              <a:lvl5pPr marL="2057400" indent="-228600" algn="r" rtl="1" eaLnBrk="0" hangingPunct="0">
                <a:defRPr sz="2400">
                  <a:solidFill>
                    <a:schemeClr val="tx1"/>
                  </a:solidFill>
                  <a:latin typeface="Times"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Times" charset="0"/>
                  <a:ea typeface="ＭＳ Ｐゴシック" charset="0"/>
                </a:defRPr>
              </a:lvl9pPr>
            </a:lstStyle>
            <a:p>
              <a:pPr algn="ctr" rtl="1">
                <a:lnSpc>
                  <a:spcPct val="120000"/>
                </a:lnSpc>
              </a:pPr>
              <a:r>
                <a:rPr lang="ar" sz="600" b="1">
                  <a:solidFill>
                    <a:srgbClr val="008000"/>
                  </a:solidFill>
                  <a:latin typeface="Arial" panose="020B0604020202020204" pitchFamily="34" charset="0"/>
                  <a:cs typeface="Arial" panose="020B0604020202020204" pitchFamily="34" charset="0"/>
                </a:rPr>
                <a:t>PD1 Ab</a:t>
              </a:r>
              <a:endParaRPr lang="en-GB" sz="600" b="1" dirty="0">
                <a:solidFill>
                  <a:srgbClr val="008000"/>
                </a:solidFill>
                <a:latin typeface="Arial" panose="020B0604020202020204" pitchFamily="34" charset="0"/>
                <a:cs typeface="Arial" panose="020B0604020202020204" pitchFamily="34" charset="0"/>
              </a:endParaRPr>
            </a:p>
          </p:txBody>
        </p:sp>
        <p:sp>
          <p:nvSpPr>
            <p:cNvPr id="231" name="Text Box 4"/>
            <p:cNvSpPr txBox="1">
              <a:spLocks noChangeArrowheads="1"/>
            </p:cNvSpPr>
            <p:nvPr/>
          </p:nvSpPr>
          <p:spPr bwMode="auto">
            <a:xfrm>
              <a:off x="4730849" y="4295158"/>
              <a:ext cx="2496624" cy="6084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89" tIns="34295" rIns="68589" bIns="34295" rtlCol="1">
              <a:spAutoFit/>
            </a:bodyPr>
            <a:lstStyle>
              <a:lvl1pPr algn="r" rtl="1" eaLnBrk="0" hangingPunct="0">
                <a:defRPr sz="2400">
                  <a:solidFill>
                    <a:schemeClr val="tx1"/>
                  </a:solidFill>
                  <a:latin typeface="Times" charset="0"/>
                  <a:ea typeface="ＭＳ Ｐゴシック" charset="0"/>
                  <a:cs typeface="ＭＳ Ｐゴシック" charset="0"/>
                </a:defRPr>
              </a:lvl1pPr>
              <a:lvl2pPr marL="742950" indent="-285750" algn="r" rtl="1" eaLnBrk="0" hangingPunct="0">
                <a:defRPr sz="2400">
                  <a:solidFill>
                    <a:schemeClr val="tx1"/>
                  </a:solidFill>
                  <a:latin typeface="Times" charset="0"/>
                  <a:ea typeface="ＭＳ Ｐゴシック" charset="0"/>
                </a:defRPr>
              </a:lvl2pPr>
              <a:lvl3pPr marL="1143000" indent="-228600" algn="r" rtl="1" eaLnBrk="0" hangingPunct="0">
                <a:defRPr sz="2400">
                  <a:solidFill>
                    <a:schemeClr val="tx1"/>
                  </a:solidFill>
                  <a:latin typeface="Times" charset="0"/>
                  <a:ea typeface="ＭＳ Ｐゴシック" charset="0"/>
                </a:defRPr>
              </a:lvl3pPr>
              <a:lvl4pPr marL="1600200" indent="-228600" algn="r" rtl="1" eaLnBrk="0" hangingPunct="0">
                <a:defRPr sz="2400">
                  <a:solidFill>
                    <a:schemeClr val="tx1"/>
                  </a:solidFill>
                  <a:latin typeface="Times" charset="0"/>
                  <a:ea typeface="ＭＳ Ｐゴシック" charset="0"/>
                </a:defRPr>
              </a:lvl4pPr>
              <a:lvl5pPr marL="2057400" indent="-228600" algn="r" rtl="1" eaLnBrk="0" hangingPunct="0">
                <a:defRPr sz="2400">
                  <a:solidFill>
                    <a:schemeClr val="tx1"/>
                  </a:solidFill>
                  <a:latin typeface="Times"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Times" charset="0"/>
                  <a:ea typeface="ＭＳ Ｐゴシック" charset="0"/>
                </a:defRPr>
              </a:lvl9pPr>
            </a:lstStyle>
            <a:p>
              <a:pPr algn="ctr" rtl="1">
                <a:lnSpc>
                  <a:spcPct val="120000"/>
                </a:lnSpc>
              </a:pPr>
              <a:r>
                <a:rPr lang="ar" sz="1000" b="1">
                  <a:solidFill>
                    <a:srgbClr val="0080FF"/>
                  </a:solidFill>
                  <a:latin typeface="Arial" panose="020B0604020202020204" pitchFamily="34" charset="0"/>
                  <a:cs typeface="Arial" panose="020B0604020202020204" pitchFamily="34" charset="0"/>
                </a:rPr>
                <a:t>قتل بواسطة الأجسام المضادة ؟؟</a:t>
              </a:r>
            </a:p>
            <a:p>
              <a:pPr algn="ctr" rtl="1">
                <a:lnSpc>
                  <a:spcPct val="120000"/>
                </a:lnSpc>
              </a:pPr>
              <a:r>
                <a:rPr lang="ar" sz="1000" b="1">
                  <a:solidFill>
                    <a:srgbClr val="0080FF"/>
                  </a:solidFill>
                  <a:latin typeface="Arial" panose="020B0604020202020204" pitchFamily="34" charset="0"/>
                  <a:cs typeface="Arial" panose="020B0604020202020204" pitchFamily="34" charset="0"/>
                </a:rPr>
                <a:t>مثبطات نقاط التحقق المناعية ؟؟</a:t>
              </a:r>
            </a:p>
            <a:p>
              <a:pPr algn="ctr" rtl="1">
                <a:lnSpc>
                  <a:spcPct val="120000"/>
                </a:lnSpc>
              </a:pPr>
              <a:r>
                <a:rPr lang="ar" sz="1000" b="1">
                  <a:solidFill>
                    <a:srgbClr val="0080FF"/>
                  </a:solidFill>
                  <a:latin typeface="Arial" panose="020B0604020202020204" pitchFamily="34" charset="0"/>
                  <a:cs typeface="Arial" panose="020B0604020202020204" pitchFamily="34" charset="0"/>
                </a:rPr>
                <a:t>جزيئات محفزة للاستماتة...</a:t>
              </a:r>
              <a:endParaRPr lang="en-GB" sz="1000" b="1" dirty="0">
                <a:solidFill>
                  <a:srgbClr val="0080FF"/>
                </a:solidFill>
                <a:latin typeface="Arial" panose="020B0604020202020204" pitchFamily="34" charset="0"/>
                <a:cs typeface="Arial" panose="020B0604020202020204" pitchFamily="34" charset="0"/>
              </a:endParaRPr>
            </a:p>
          </p:txBody>
        </p:sp>
      </p:grpSp>
      <p:sp>
        <p:nvSpPr>
          <p:cNvPr id="149" name="Rectangle 148">
            <a:hlinkClick r:id="rId4" action="ppaction://hlinksldjump"/>
            <a:extLst>
              <a:ext uri="{FF2B5EF4-FFF2-40B4-BE49-F238E27FC236}">
                <a16:creationId xmlns:a16="http://schemas.microsoft.com/office/drawing/2014/main" id="{BE3FF1FA-35AE-4D1F-8917-F679B3DB51AD}"/>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
        <p:nvSpPr>
          <p:cNvPr id="151" name="TextBox 150">
            <a:extLst>
              <a:ext uri="{FF2B5EF4-FFF2-40B4-BE49-F238E27FC236}">
                <a16:creationId xmlns:a16="http://schemas.microsoft.com/office/drawing/2014/main" id="{82B788EF-A374-46E1-9CDB-01E4EECF7134}"/>
              </a:ext>
            </a:extLst>
          </p:cNvPr>
          <p:cNvSpPr txBox="1"/>
          <p:nvPr/>
        </p:nvSpPr>
        <p:spPr>
          <a:xfrm>
            <a:off x="7956376" y="6177636"/>
            <a:ext cx="1114408" cy="253916"/>
          </a:xfrm>
          <a:prstGeom prst="rect">
            <a:avLst/>
          </a:prstGeom>
          <a:noFill/>
        </p:spPr>
        <p:txBody>
          <a:bodyPr wrap="none" rtlCol="0">
            <a:spAutoFit/>
          </a:bodyPr>
          <a:lstStyle/>
          <a:p>
            <a:pPr rtl="0"/>
            <a:r>
              <a:rPr lang="fr" sz="1050" u="sng">
                <a:latin typeface="Arial" panose="020B0604020202020204" pitchFamily="34" charset="0"/>
                <a:cs typeface="Arial" panose="020B0604020202020204" pitchFamily="34" charset="0"/>
                <a:hlinkClick r:id="rId5"/>
              </a:rPr>
              <a:t>Ganor, SY0302</a:t>
            </a:r>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826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60" grpId="0"/>
      <p:bldP spid="1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439182"/>
            <a:ext cx="7510430" cy="1045602"/>
          </a:xfrm>
        </p:spPr>
        <p:txBody>
          <a:bodyPr rtlCol="1">
            <a:normAutofit fontScale="90000"/>
          </a:bodyPr>
          <a:lstStyle/>
          <a:p>
            <a:pPr algn="r" rtl="1"/>
            <a:r>
              <a:rPr lang="ar" sz="2200" b="1" dirty="0">
                <a:solidFill>
                  <a:srgbClr val="E0001B"/>
                </a:solidFill>
              </a:rPr>
              <a:t>المستودعات الخلوية والنسيجية</a:t>
            </a:r>
            <a:r>
              <a:rPr lang="en-US" dirty="0">
                <a:solidFill>
                  <a:srgbClr val="E0001B"/>
                </a:solidFill>
              </a:rPr>
              <a:t/>
            </a:r>
            <a:br>
              <a:rPr lang="en-US" dirty="0">
                <a:solidFill>
                  <a:srgbClr val="E0001B"/>
                </a:solidFill>
              </a:rPr>
            </a:br>
            <a:r>
              <a:rPr lang="ar" sz="2700" b="1" dirty="0"/>
              <a:t>الخلايا التائية </a:t>
            </a:r>
            <a:r>
              <a:rPr lang="ar" sz="2700" b="1" dirty="0" smtClean="0"/>
              <a:t>+</a:t>
            </a:r>
            <a:r>
              <a:rPr lang="ar-EG" sz="2700" b="1" dirty="0" smtClean="0"/>
              <a:t>4</a:t>
            </a:r>
            <a:r>
              <a:rPr lang="ar" sz="2700" b="1" dirty="0" smtClean="0"/>
              <a:t>CD </a:t>
            </a:r>
            <a:r>
              <a:rPr lang="ar" sz="2700" b="1" dirty="0"/>
              <a:t>الساذجة كمستودع لفيروس نقص المناعة البشري السليم</a:t>
            </a:r>
          </a:p>
        </p:txBody>
      </p:sp>
      <p:sp>
        <p:nvSpPr>
          <p:cNvPr id="116" name="Content Placeholder 2">
            <a:extLst>
              <a:ext uri="{FF2B5EF4-FFF2-40B4-BE49-F238E27FC236}">
                <a16:creationId xmlns:a16="http://schemas.microsoft.com/office/drawing/2014/main" id="{678C93D1-3AC2-1B45-A0B2-41D253BDD8B9}"/>
              </a:ext>
            </a:extLst>
          </p:cNvPr>
          <p:cNvSpPr>
            <a:spLocks noGrp="1"/>
          </p:cNvSpPr>
          <p:nvPr>
            <p:ph idx="1"/>
          </p:nvPr>
        </p:nvSpPr>
        <p:spPr>
          <a:xfrm>
            <a:off x="899592" y="1484784"/>
            <a:ext cx="7791007" cy="3888432"/>
          </a:xfrm>
        </p:spPr>
        <p:txBody>
          <a:bodyPr rtlCol="1">
            <a:normAutofit fontScale="25000" lnSpcReduction="20000"/>
          </a:bodyPr>
          <a:lstStyle/>
          <a:p>
            <a:pPr marL="0" indent="0" rtl="1">
              <a:buNone/>
            </a:pPr>
            <a:endParaRPr lang="en-US" sz="3900" dirty="0"/>
          </a:p>
          <a:p>
            <a:pPr rtl="1">
              <a:lnSpc>
                <a:spcPct val="120000"/>
              </a:lnSpc>
            </a:pPr>
            <a:r>
              <a:rPr lang="ar" sz="6800" dirty="0"/>
              <a:t>لا يظهر فيروس نقص المناعة البشري المدمج كثيرًا في الخلايا التائية </a:t>
            </a:r>
            <a:r>
              <a:rPr lang="ar" sz="6800" dirty="0" smtClean="0"/>
              <a:t>+</a:t>
            </a:r>
            <a:r>
              <a:rPr lang="ar-EG" sz="6800" dirty="0" smtClean="0"/>
              <a:t>4</a:t>
            </a:r>
            <a:r>
              <a:rPr lang="ar" sz="6800" dirty="0" smtClean="0"/>
              <a:t>CD </a:t>
            </a:r>
            <a:r>
              <a:rPr lang="ar" sz="6800" dirty="0"/>
              <a:t>الساذجة، لكن نسبة </a:t>
            </a:r>
            <a:r>
              <a:rPr lang="ar-EG" sz="6800" dirty="0" smtClean="0"/>
              <a:t>طلائع الفيروسات </a:t>
            </a:r>
            <a:r>
              <a:rPr lang="ar" sz="6800" dirty="0" smtClean="0"/>
              <a:t> </a:t>
            </a:r>
            <a:r>
              <a:rPr lang="ar" sz="6800" dirty="0"/>
              <a:t>السليمة داخل الخلايا الساذجة أكبر منها داخل الخلايا الذاكرة:</a:t>
            </a:r>
          </a:p>
          <a:p>
            <a:pPr lvl="1">
              <a:lnSpc>
                <a:spcPct val="120000"/>
              </a:lnSpc>
            </a:pPr>
            <a:r>
              <a:rPr lang="ar" sz="6800" dirty="0"/>
              <a:t>أُخذت عينات من ذكرين يتناولان علاج مضاد للفيروسات </a:t>
            </a:r>
            <a:r>
              <a:rPr lang="ar-EG" sz="6800" dirty="0" err="1" smtClean="0"/>
              <a:t>القهقرية</a:t>
            </a:r>
            <a:r>
              <a:rPr lang="ar" sz="6800" dirty="0" smtClean="0"/>
              <a:t> </a:t>
            </a:r>
            <a:r>
              <a:rPr lang="ar" sz="6800" dirty="0"/>
              <a:t>(ART) بعد سنتين و9 سنوات من بدء العلاج أظهر فرز خلايا </a:t>
            </a:r>
            <a:r>
              <a:rPr lang="en-GB" sz="6800" dirty="0"/>
              <a:t>CD3+CD8- PBMCs</a:t>
            </a:r>
            <a:r>
              <a:rPr lang="ar" sz="6800" dirty="0" smtClean="0"/>
              <a:t>، </a:t>
            </a:r>
            <a:r>
              <a:rPr lang="ar" sz="6800" dirty="0"/>
              <a:t>والتقدير الكمي للحمض النووي لفيروس نقص المناعة البشري وعمل تسلسل جيني للفيروسات الأولية أن الخلايا التائية </a:t>
            </a:r>
            <a:r>
              <a:rPr lang="ar" sz="6800" dirty="0" smtClean="0"/>
              <a:t>+</a:t>
            </a:r>
            <a:r>
              <a:rPr lang="ar-EG" sz="6800" dirty="0" smtClean="0"/>
              <a:t>4</a:t>
            </a:r>
            <a:r>
              <a:rPr lang="ar" sz="6800" dirty="0" smtClean="0"/>
              <a:t>CD </a:t>
            </a:r>
            <a:r>
              <a:rPr lang="ar" sz="6800" dirty="0"/>
              <a:t>الساذجة ساهمت في احتواء المستودع على نسبة مستقرة من </a:t>
            </a:r>
            <a:r>
              <a:rPr lang="ar-EG" sz="6800" dirty="0" smtClean="0"/>
              <a:t>طلائع الفيروسات </a:t>
            </a:r>
            <a:r>
              <a:rPr lang="ar" sz="6800" dirty="0" smtClean="0"/>
              <a:t> </a:t>
            </a:r>
            <a:r>
              <a:rPr lang="ar" sz="6800" dirty="0"/>
              <a:t>السليمة مع مرور الوقت</a:t>
            </a:r>
            <a:endParaRPr lang="en-US" sz="6800" dirty="0"/>
          </a:p>
          <a:p>
            <a:pPr rtl="1"/>
            <a:endParaRPr lang="en-US" sz="6800" dirty="0"/>
          </a:p>
          <a:p>
            <a:pPr rtl="1">
              <a:lnSpc>
                <a:spcPct val="120000"/>
              </a:lnSpc>
            </a:pPr>
            <a:r>
              <a:rPr lang="ar" sz="6800" dirty="0"/>
              <a:t>أغلبية </a:t>
            </a:r>
            <a:r>
              <a:rPr lang="ar-EG" sz="6800" dirty="0" smtClean="0"/>
              <a:t>طلائع الفيروسات </a:t>
            </a:r>
            <a:r>
              <a:rPr lang="ar" sz="6800" dirty="0" smtClean="0"/>
              <a:t> </a:t>
            </a:r>
            <a:r>
              <a:rPr lang="ar" sz="6800" dirty="0"/>
              <a:t>المُكبرة بالتوسع النسيلي معيبة، لذا فإن النسبة الأكبر من </a:t>
            </a:r>
            <a:r>
              <a:rPr lang="ar-EG" sz="6800" dirty="0" smtClean="0"/>
              <a:t>طلائع الفيروسات </a:t>
            </a:r>
            <a:r>
              <a:rPr lang="ar" sz="6800" dirty="0" smtClean="0"/>
              <a:t> </a:t>
            </a:r>
            <a:r>
              <a:rPr lang="ar" sz="6800" dirty="0"/>
              <a:t>السليمة في الخلايا التائية </a:t>
            </a:r>
            <a:r>
              <a:rPr lang="ar" sz="6800" dirty="0" smtClean="0"/>
              <a:t>+</a:t>
            </a:r>
            <a:r>
              <a:rPr lang="ar-EG" sz="6800" dirty="0" smtClean="0"/>
              <a:t>4</a:t>
            </a:r>
            <a:r>
              <a:rPr lang="ar" sz="6800" dirty="0" smtClean="0"/>
              <a:t>CD </a:t>
            </a:r>
            <a:r>
              <a:rPr lang="ar" sz="6800" dirty="0"/>
              <a:t>الساذجة تدعم الاستمرار.</a:t>
            </a:r>
          </a:p>
          <a:p>
            <a:pPr rtl="1">
              <a:lnSpc>
                <a:spcPct val="120000"/>
              </a:lnSpc>
            </a:pPr>
            <a:r>
              <a:rPr lang="ar" sz="6800" dirty="0"/>
              <a:t>تعتبر الخلايا التائية </a:t>
            </a:r>
            <a:r>
              <a:rPr lang="ar" sz="6800" dirty="0" smtClean="0"/>
              <a:t>+</a:t>
            </a:r>
            <a:r>
              <a:rPr lang="ar-EG" sz="6800" dirty="0" smtClean="0"/>
              <a:t>4</a:t>
            </a:r>
            <a:r>
              <a:rPr lang="ar" sz="6800" dirty="0" smtClean="0"/>
              <a:t>CD </a:t>
            </a:r>
            <a:r>
              <a:rPr lang="ar" sz="6800" dirty="0"/>
              <a:t>الساذجة مستودع هام لأنها معمرة وأكثر صمتًا من الناحية النسخية وتستطيع تجديد مستودعات الذاكرة عن طريق التمايز.</a:t>
            </a:r>
          </a:p>
          <a:p>
            <a:pPr rtl="1">
              <a:lnSpc>
                <a:spcPct val="120000"/>
              </a:lnSpc>
            </a:pPr>
            <a:r>
              <a:rPr lang="ar" sz="6800" dirty="0"/>
              <a:t>وبالنظر إلى طول عمر النصف لها وضعف نشاطها الأيضي، فربما يشكل المستودع الموجود داخل الخلايا التائية </a:t>
            </a:r>
            <a:r>
              <a:rPr lang="ar" sz="6800" dirty="0" smtClean="0"/>
              <a:t>+</a:t>
            </a:r>
            <a:r>
              <a:rPr lang="ar-EG" sz="6800" dirty="0" smtClean="0"/>
              <a:t>4</a:t>
            </a:r>
            <a:r>
              <a:rPr lang="ar" sz="6800" dirty="0" smtClean="0"/>
              <a:t>CD </a:t>
            </a:r>
            <a:r>
              <a:rPr lang="ar" sz="6800" dirty="0"/>
              <a:t>الساذجة عقبة فريدة أمام التخلص من فيروس نقص المناعة البشري.</a:t>
            </a:r>
            <a:endParaRPr lang="en-US" sz="6800" dirty="0"/>
          </a:p>
          <a:p>
            <a:pPr rtl="1"/>
            <a:endParaRPr lang="en-US" sz="4800" dirty="0"/>
          </a:p>
          <a:p>
            <a:pPr rtl="1"/>
            <a:endParaRPr lang="en-US" sz="4800" dirty="0"/>
          </a:p>
          <a:p>
            <a:pPr rtl="1"/>
            <a:endParaRPr lang="en-US" sz="4800" dirty="0"/>
          </a:p>
          <a:p>
            <a:pPr marL="0" indent="0" rtl="1">
              <a:buNone/>
            </a:pPr>
            <a:endParaRPr lang="en-US" sz="4800" dirty="0"/>
          </a:p>
          <a:p>
            <a:pPr marL="0" indent="0" rtl="1">
              <a:buNone/>
            </a:pPr>
            <a:r>
              <a:rPr lang="ar" sz="1800" dirty="0"/>
              <a:t>																						</a:t>
            </a:r>
            <a:endParaRPr lang="en-US" sz="1050" dirty="0"/>
          </a:p>
        </p:txBody>
      </p:sp>
      <p:sp>
        <p:nvSpPr>
          <p:cNvPr id="5" name="Rectangle 4">
            <a:hlinkClick r:id="rId3" action="ppaction://hlinksldjump"/>
            <a:extLst>
              <a:ext uri="{FF2B5EF4-FFF2-40B4-BE49-F238E27FC236}">
                <a16:creationId xmlns:a16="http://schemas.microsoft.com/office/drawing/2014/main" id="{2D0CFD16-7C31-4966-9CC6-81009B8D5BBB}"/>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
        <p:nvSpPr>
          <p:cNvPr id="6" name="TextBox 5">
            <a:extLst>
              <a:ext uri="{FF2B5EF4-FFF2-40B4-BE49-F238E27FC236}">
                <a16:creationId xmlns:a16="http://schemas.microsoft.com/office/drawing/2014/main" id="{C449387F-2AE3-45E6-BDF4-5141093D93A8}"/>
              </a:ext>
            </a:extLst>
          </p:cNvPr>
          <p:cNvSpPr txBox="1"/>
          <p:nvPr/>
        </p:nvSpPr>
        <p:spPr>
          <a:xfrm>
            <a:off x="5580112" y="6021288"/>
            <a:ext cx="3426933" cy="253916"/>
          </a:xfrm>
          <a:prstGeom prst="rect">
            <a:avLst/>
          </a:prstGeom>
          <a:noFill/>
        </p:spPr>
        <p:txBody>
          <a:bodyPr wrap="square" rtlCol="0">
            <a:spAutoFit/>
          </a:bodyPr>
          <a:lstStyle/>
          <a:p>
            <a:pPr algn="r" rtl="0"/>
            <a:r>
              <a:rPr lang="fr" sz="1050" dirty="0">
                <a:latin typeface="Arial" panose="020B0604020202020204" pitchFamily="34" charset="0"/>
                <a:cs typeface="Arial" panose="020B0604020202020204" pitchFamily="34" charset="0"/>
                <a:hlinkClick r:id="rId4"/>
              </a:rPr>
              <a:t> </a:t>
            </a:r>
            <a:r>
              <a:rPr lang="fr" sz="1050" dirty="0">
                <a:latin typeface="Arial" panose="020B0604020202020204" pitchFamily="34" charset="0"/>
                <a:cs typeface="Arial" panose="020B0604020202020204" pitchFamily="34" charset="0"/>
                <a:hlinkClick r:id="rId5"/>
              </a:rPr>
              <a:t>Venanzi Rullo, TUAA0205LB;</a:t>
            </a:r>
            <a:r>
              <a:rPr lang="fr" sz="1050" dirty="0">
                <a:latin typeface="Arial" panose="020B0604020202020204" pitchFamily="34" charset="0"/>
                <a:cs typeface="Arial" panose="020B0604020202020204" pitchFamily="34" charset="0"/>
              </a:rPr>
              <a:t> </a:t>
            </a:r>
            <a:r>
              <a:rPr lang="fr" sz="1050" dirty="0">
                <a:latin typeface="Arial" panose="020B0604020202020204" pitchFamily="34" charset="0"/>
                <a:cs typeface="Arial" panose="020B0604020202020204" pitchFamily="34" charset="0"/>
                <a:hlinkClick r:id="rId4"/>
              </a:rPr>
              <a:t>Symons, WEPEA042</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7338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481251"/>
            <a:ext cx="7384313" cy="994841"/>
          </a:xfrm>
        </p:spPr>
        <p:txBody>
          <a:bodyPr rtlCol="1">
            <a:normAutofit fontScale="90000"/>
          </a:bodyPr>
          <a:lstStyle/>
          <a:p>
            <a:pPr algn="r" rtl="1"/>
            <a:r>
              <a:rPr lang="ar" sz="2200" b="1" dirty="0">
                <a:solidFill>
                  <a:srgbClr val="E0001B"/>
                </a:solidFill>
              </a:rPr>
              <a:t>المستودعات الخلوية والنسيجية </a:t>
            </a:r>
            <a:r>
              <a:rPr lang="en-GB" b="1" dirty="0">
                <a:solidFill>
                  <a:srgbClr val="FF0000"/>
                </a:solidFill>
              </a:rPr>
              <a:t/>
            </a:r>
            <a:br>
              <a:rPr lang="en-GB" b="1" dirty="0">
                <a:solidFill>
                  <a:srgbClr val="FF0000"/>
                </a:solidFill>
              </a:rPr>
            </a:br>
            <a:r>
              <a:rPr lang="ar" sz="2700" b="1" dirty="0"/>
              <a:t>النسيج الشحمي هو مستودع فيروسي محتمل في قردة مكاك ذيل الخنزير (PTMs)</a:t>
            </a:r>
          </a:p>
        </p:txBody>
      </p:sp>
      <p:sp>
        <p:nvSpPr>
          <p:cNvPr id="4" name="TextBox 3">
            <a:extLst>
              <a:ext uri="{FF2B5EF4-FFF2-40B4-BE49-F238E27FC236}">
                <a16:creationId xmlns:a16="http://schemas.microsoft.com/office/drawing/2014/main" id="{4F33B5B4-97BA-0C4A-9694-AD0CE7481DC2}"/>
              </a:ext>
            </a:extLst>
          </p:cNvPr>
          <p:cNvSpPr txBox="1"/>
          <p:nvPr/>
        </p:nvSpPr>
        <p:spPr>
          <a:xfrm>
            <a:off x="1331640" y="4672286"/>
            <a:ext cx="2671430" cy="253916"/>
          </a:xfrm>
          <a:prstGeom prst="rect">
            <a:avLst/>
          </a:prstGeom>
          <a:noFill/>
        </p:spPr>
        <p:txBody>
          <a:bodyPr wrap="square" rtlCol="1">
            <a:spAutoFit/>
          </a:bodyPr>
          <a:lstStyle/>
          <a:p>
            <a:pPr rtl="1"/>
            <a:r>
              <a:rPr lang="ar" sz="1050" b="1">
                <a:latin typeface="Arial" panose="020B0604020202020204" pitchFamily="34" charset="0"/>
                <a:cs typeface="Arial" panose="020B0604020202020204" pitchFamily="34" charset="0"/>
              </a:rPr>
              <a:t>نسيج شحمي، حمض نووي وحمض ريبوزي لفيروس SIVsab</a:t>
            </a:r>
          </a:p>
        </p:txBody>
      </p:sp>
      <p:pic>
        <p:nvPicPr>
          <p:cNvPr id="25" name="Imagen 38">
            <a:extLst>
              <a:ext uri="{FF2B5EF4-FFF2-40B4-BE49-F238E27FC236}">
                <a16:creationId xmlns:a16="http://schemas.microsoft.com/office/drawing/2014/main" id="{598BDB79-1DC6-0543-8578-767850677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4300" y="4865179"/>
            <a:ext cx="3735529" cy="1183607"/>
          </a:xfrm>
          <a:prstGeom prst="rect">
            <a:avLst/>
          </a:prstGeom>
        </p:spPr>
      </p:pic>
      <p:pic>
        <p:nvPicPr>
          <p:cNvPr id="26" name="Imagen 39">
            <a:extLst>
              <a:ext uri="{FF2B5EF4-FFF2-40B4-BE49-F238E27FC236}">
                <a16:creationId xmlns:a16="http://schemas.microsoft.com/office/drawing/2014/main" id="{3687DA42-7F08-4249-A858-78E7E4D7AE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55" y="5036648"/>
            <a:ext cx="3298751" cy="1183606"/>
          </a:xfrm>
          <a:prstGeom prst="rect">
            <a:avLst/>
          </a:prstGeom>
        </p:spPr>
      </p:pic>
      <p:sp>
        <p:nvSpPr>
          <p:cNvPr id="30" name="Title 1">
            <a:extLst>
              <a:ext uri="{FF2B5EF4-FFF2-40B4-BE49-F238E27FC236}">
                <a16:creationId xmlns:a16="http://schemas.microsoft.com/office/drawing/2014/main" id="{4E252CF2-33D6-4DAC-94DB-1B266EC3D7D1}"/>
              </a:ext>
            </a:extLst>
          </p:cNvPr>
          <p:cNvSpPr txBox="1">
            <a:spLocks/>
          </p:cNvSpPr>
          <p:nvPr/>
        </p:nvSpPr>
        <p:spPr>
          <a:xfrm flipV="1">
            <a:off x="409928" y="1482096"/>
            <a:ext cx="7981358" cy="2082021"/>
          </a:xfrm>
          <a:prstGeom prst="rect">
            <a:avLst/>
          </a:prstGeom>
        </p:spPr>
        <p:txBody>
          <a:bodyPr vert="horz" lIns="68580" tIns="34290" rIns="68580" bIns="34290" rtlCol="1" anchor="ctr">
            <a:noAutofit/>
          </a:bodyPr>
          <a:lstStyle>
            <a:lvl1pPr algn="ctr" defTabSz="457200" rtl="1"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pPr marL="214313" indent="-214313" algn="l" rtl="1">
              <a:buFont typeface="Arial" panose="020B0604020202020204" pitchFamily="34" charset="0"/>
              <a:buChar char="•"/>
            </a:pPr>
            <a:endParaRPr lang="en-US" sz="1350" b="0" dirty="0">
              <a:solidFill>
                <a:schemeClr val="tx1"/>
              </a:solidFill>
              <a:latin typeface="Arial" panose="020B0604020202020204" pitchFamily="34" charset="0"/>
            </a:endParaRPr>
          </a:p>
          <a:p>
            <a:pPr marL="214313" indent="-214313" algn="l" rtl="1">
              <a:buFont typeface="Arial" panose="020B0604020202020204" pitchFamily="34" charset="0"/>
              <a:buChar char="•"/>
            </a:pPr>
            <a:endParaRPr lang="en-US" sz="1350" b="0" dirty="0">
              <a:solidFill>
                <a:schemeClr val="tx1"/>
              </a:solidFill>
              <a:latin typeface="Arial" panose="020B0604020202020204" pitchFamily="34" charset="0"/>
            </a:endParaRPr>
          </a:p>
          <a:p>
            <a:pPr marL="214313" indent="-214313" algn="l" rtl="1">
              <a:buFont typeface="Arial" panose="020B0604020202020204" pitchFamily="34" charset="0"/>
              <a:buChar char="•"/>
            </a:pPr>
            <a:endParaRPr lang="en-US" sz="1350" b="0" dirty="0">
              <a:solidFill>
                <a:schemeClr val="tx1"/>
              </a:solidFill>
              <a:latin typeface="Arial" panose="020B0604020202020204" pitchFamily="34" charset="0"/>
            </a:endParaRPr>
          </a:p>
          <a:p>
            <a:pPr marL="214313" indent="-214313" algn="l" rtl="1">
              <a:buFont typeface="Arial" panose="020B0604020202020204" pitchFamily="34" charset="0"/>
              <a:buChar char="•"/>
            </a:pPr>
            <a:endParaRPr lang="en-US" sz="1350" b="0" dirty="0">
              <a:solidFill>
                <a:schemeClr val="tx1"/>
              </a:solidFill>
              <a:latin typeface="Arial" panose="020B0604020202020204" pitchFamily="34" charset="0"/>
            </a:endParaRPr>
          </a:p>
          <a:p>
            <a:pPr marL="214313" indent="-214313" algn="l" rtl="1">
              <a:buFont typeface="Arial" panose="020B0604020202020204" pitchFamily="34" charset="0"/>
              <a:buChar char="•"/>
            </a:pPr>
            <a:endParaRPr lang="en-GB" sz="1350" b="0" dirty="0">
              <a:solidFill>
                <a:schemeClr val="tx1"/>
              </a:solidFill>
              <a:latin typeface="Arial" panose="020B0604020202020204" pitchFamily="34" charset="0"/>
            </a:endParaRPr>
          </a:p>
        </p:txBody>
      </p:sp>
      <p:sp>
        <p:nvSpPr>
          <p:cNvPr id="32" name="TextBox 31">
            <a:extLst>
              <a:ext uri="{FF2B5EF4-FFF2-40B4-BE49-F238E27FC236}">
                <a16:creationId xmlns:a16="http://schemas.microsoft.com/office/drawing/2014/main" id="{DA0C3669-947A-44B5-A74E-D777003B6AF7}"/>
              </a:ext>
            </a:extLst>
          </p:cNvPr>
          <p:cNvSpPr txBox="1"/>
          <p:nvPr/>
        </p:nvSpPr>
        <p:spPr>
          <a:xfrm>
            <a:off x="5593133" y="4672286"/>
            <a:ext cx="2798153" cy="253916"/>
          </a:xfrm>
          <a:prstGeom prst="rect">
            <a:avLst/>
          </a:prstGeom>
          <a:noFill/>
        </p:spPr>
        <p:txBody>
          <a:bodyPr wrap="square" rtlCol="1">
            <a:spAutoFit/>
          </a:bodyPr>
          <a:lstStyle/>
          <a:p>
            <a:pPr rtl="1"/>
            <a:r>
              <a:rPr lang="ar" sz="1050" b="1">
                <a:latin typeface="Arial" panose="020B0604020202020204" pitchFamily="34" charset="0"/>
                <a:cs typeface="Arial" panose="020B0604020202020204" pitchFamily="34" charset="0"/>
              </a:rPr>
              <a:t>إفراز سيتوكينات التهابية في النسيج الشحمي</a:t>
            </a:r>
            <a:endParaRPr lang="en-US" sz="1050" b="1" dirty="0"/>
          </a:p>
        </p:txBody>
      </p:sp>
      <p:sp>
        <p:nvSpPr>
          <p:cNvPr id="33" name="Rectangle 32">
            <a:extLst>
              <a:ext uri="{FF2B5EF4-FFF2-40B4-BE49-F238E27FC236}">
                <a16:creationId xmlns:a16="http://schemas.microsoft.com/office/drawing/2014/main" id="{481408A4-9626-489E-BA62-5BEB3B13CD0D}"/>
              </a:ext>
            </a:extLst>
          </p:cNvPr>
          <p:cNvSpPr/>
          <p:nvPr/>
        </p:nvSpPr>
        <p:spPr>
          <a:xfrm>
            <a:off x="609837" y="1950155"/>
            <a:ext cx="7920681" cy="3216265"/>
          </a:xfrm>
          <a:prstGeom prst="rect">
            <a:avLst/>
          </a:prstGeom>
        </p:spPr>
        <p:txBody>
          <a:bodyPr wrap="square" rtlCol="1">
            <a:spAutoFit/>
          </a:bodyPr>
          <a:lstStyle/>
          <a:p>
            <a:pPr marL="214313" indent="-214313" rtl="1">
              <a:buFont typeface="Arial" panose="020B0604020202020204" pitchFamily="34" charset="0"/>
              <a:buChar char="•"/>
            </a:pPr>
            <a:r>
              <a:rPr lang="ar" sz="1600" dirty="0">
                <a:latin typeface="Arial" panose="020B0604020202020204" pitchFamily="34" charset="0"/>
                <a:cs typeface="Arial" panose="020B0604020202020204" pitchFamily="34" charset="0"/>
              </a:rPr>
              <a:t>هل المؤشرات المناعية والفيروسية لعدوى فيروس نقص المناعة القردي SIVsab عند قردة مكاك ذيل الخنزير والتي عولجت بمضادات الفيروسات </a:t>
            </a:r>
            <a:r>
              <a:rPr lang="ar-EG" sz="1600" dirty="0" err="1" smtClean="0">
                <a:latin typeface="Arial" panose="020B0604020202020204" pitchFamily="34" charset="0"/>
                <a:cs typeface="Arial" panose="020B0604020202020204" pitchFamily="34" charset="0"/>
              </a:rPr>
              <a:t>القهقرية</a:t>
            </a:r>
            <a:r>
              <a:rPr lang="ar" sz="1600" dirty="0" smtClean="0">
                <a:latin typeface="Arial" panose="020B0604020202020204" pitchFamily="34" charset="0"/>
                <a:cs typeface="Arial" panose="020B0604020202020204" pitchFamily="34" charset="0"/>
              </a:rPr>
              <a:t> </a:t>
            </a:r>
            <a:r>
              <a:rPr lang="ar" sz="1600" dirty="0">
                <a:latin typeface="Arial" panose="020B0604020202020204" pitchFamily="34" charset="0"/>
                <a:cs typeface="Arial" panose="020B0604020202020204" pitchFamily="34" charset="0"/>
              </a:rPr>
              <a:t>(ARV) مشابهة لتلك الموضحة لدى المصابين بفيروس نقص المناعة البشري الذين يتلقون علاج مضاد للفيروسات </a:t>
            </a:r>
            <a:r>
              <a:rPr lang="ar-EG" sz="1600" dirty="0" err="1" smtClean="0">
                <a:latin typeface="Arial" panose="020B0604020202020204" pitchFamily="34" charset="0"/>
                <a:cs typeface="Arial" panose="020B0604020202020204" pitchFamily="34" charset="0"/>
              </a:rPr>
              <a:t>القهقرية</a:t>
            </a:r>
            <a:r>
              <a:rPr lang="ar" sz="1600" dirty="0" smtClean="0">
                <a:latin typeface="Arial" panose="020B0604020202020204" pitchFamily="34" charset="0"/>
                <a:cs typeface="Arial" panose="020B0604020202020204" pitchFamily="34" charset="0"/>
              </a:rPr>
              <a:t> </a:t>
            </a:r>
            <a:r>
              <a:rPr lang="ar" sz="1600" dirty="0">
                <a:latin typeface="Arial" panose="020B0604020202020204" pitchFamily="34" charset="0"/>
                <a:cs typeface="Arial" panose="020B0604020202020204" pitchFamily="34" charset="0"/>
              </a:rPr>
              <a:t>(ART)؟</a:t>
            </a:r>
          </a:p>
          <a:p>
            <a:pPr marL="214313" indent="-214313" rtl="1">
              <a:buFont typeface="Arial" panose="020B0604020202020204" pitchFamily="34" charset="0"/>
              <a:buChar char="•"/>
            </a:pPr>
            <a:r>
              <a:rPr lang="ar" sz="1600" dirty="0">
                <a:latin typeface="Arial" panose="020B0604020202020204" pitchFamily="34" charset="0"/>
                <a:cs typeface="Arial" panose="020B0604020202020204" pitchFamily="34" charset="0"/>
              </a:rPr>
              <a:t>لبحث الأمر، تم تقييم عبء الحمض النووي الفيروسي في أنسجة قردة مكاك ذيل الخنزير وكان النسيج الشحمي التأموري والصفاقي يحتويا على مستويات مرتفعة من الحمض النووي لفيروس نقص المناعة البشري في القردة التي عولجت بمضادات الفيروسات </a:t>
            </a:r>
            <a:r>
              <a:rPr lang="ar-EG" sz="1600" dirty="0" err="1" smtClean="0">
                <a:latin typeface="Arial" panose="020B0604020202020204" pitchFamily="34" charset="0"/>
                <a:cs typeface="Arial" panose="020B0604020202020204" pitchFamily="34" charset="0"/>
              </a:rPr>
              <a:t>القهقرية</a:t>
            </a:r>
            <a:r>
              <a:rPr lang="ar" sz="1600" dirty="0" smtClean="0">
                <a:latin typeface="Arial" panose="020B0604020202020204" pitchFamily="34" charset="0"/>
                <a:cs typeface="Arial" panose="020B0604020202020204" pitchFamily="34" charset="0"/>
              </a:rPr>
              <a:t>. </a:t>
            </a:r>
            <a:endParaRPr lang="ar" sz="1600" dirty="0">
              <a:latin typeface="Arial" panose="020B0604020202020204" pitchFamily="34" charset="0"/>
              <a:cs typeface="Arial" panose="020B0604020202020204" pitchFamily="34" charset="0"/>
            </a:endParaRPr>
          </a:p>
          <a:p>
            <a:pPr marL="214313" indent="-214313" rtl="1">
              <a:buFont typeface="Arial" panose="020B0604020202020204" pitchFamily="34" charset="0"/>
              <a:buChar char="•"/>
            </a:pPr>
            <a:r>
              <a:rPr lang="ar" sz="1600" dirty="0">
                <a:latin typeface="Arial" panose="020B0604020202020204" pitchFamily="34" charset="0"/>
                <a:cs typeface="Arial" panose="020B0604020202020204" pitchFamily="34" charset="0"/>
              </a:rPr>
              <a:t>النسيج الشحمي هو مستودع تشريحي محتمل ومصدر محتمل للتناسخ الفيروسي الثمالي في قردة مكاك ذيل الخنزير المصابة بفيروس نقص المناعة القردي SIVsab.</a:t>
            </a:r>
          </a:p>
          <a:p>
            <a:pPr marL="214313" indent="-214313" rtl="1">
              <a:buFont typeface="Arial" panose="020B0604020202020204" pitchFamily="34" charset="0"/>
              <a:buChar char="•"/>
            </a:pPr>
            <a:r>
              <a:rPr lang="ar" sz="1600" dirty="0">
                <a:latin typeface="Arial" panose="020B0604020202020204" pitchFamily="34" charset="0"/>
                <a:cs typeface="Arial" panose="020B0604020202020204" pitchFamily="34" charset="0"/>
              </a:rPr>
              <a:t>الخلايا المناعية بالنسيج الشحمي تفرز سيتوكينات التهابية وربما تكون موقعًا مهمًا للالتهاب الثمالي عند العلاج بمضادات الفيروسات </a:t>
            </a:r>
            <a:r>
              <a:rPr lang="ar-EG" sz="1600" dirty="0" err="1" smtClean="0">
                <a:latin typeface="Arial" panose="020B0604020202020204" pitchFamily="34" charset="0"/>
                <a:cs typeface="Arial" panose="020B0604020202020204" pitchFamily="34" charset="0"/>
              </a:rPr>
              <a:t>القهقرية</a:t>
            </a:r>
            <a:r>
              <a:rPr lang="ar" sz="1600" dirty="0" smtClean="0">
                <a:latin typeface="Arial" panose="020B0604020202020204" pitchFamily="34" charset="0"/>
                <a:cs typeface="Arial" panose="020B0604020202020204" pitchFamily="34" charset="0"/>
              </a:rPr>
              <a:t>. </a:t>
            </a:r>
            <a:endParaRPr lang="ar" sz="1600" dirty="0">
              <a:latin typeface="Arial" panose="020B0604020202020204" pitchFamily="34" charset="0"/>
              <a:cs typeface="Arial" panose="020B0604020202020204" pitchFamily="34" charset="0"/>
            </a:endParaRPr>
          </a:p>
          <a:p>
            <a:pPr marL="214313" indent="-214313" rtl="1">
              <a:buFont typeface="Arial" panose="020B0604020202020204" pitchFamily="34" charset="0"/>
              <a:buChar char="•"/>
            </a:pPr>
            <a:r>
              <a:rPr lang="ar" sz="1600" dirty="0">
                <a:latin typeface="Arial" panose="020B0604020202020204" pitchFamily="34" charset="0"/>
                <a:cs typeface="Arial" panose="020B0604020202020204" pitchFamily="34" charset="0"/>
              </a:rPr>
              <a:t>اختلالات الأديبوكينات مرتبطة بالسمنة.</a:t>
            </a:r>
          </a:p>
          <a:p>
            <a:pPr marL="214313" indent="-214313" rtl="1">
              <a:buFont typeface="Arial" panose="020B0604020202020204" pitchFamily="34" charset="0"/>
              <a:buChar char="•"/>
            </a:pPr>
            <a:endParaRPr lang="en-GB" sz="1350" dirty="0">
              <a:latin typeface="Arial" panose="020B0604020202020204" pitchFamily="34" charset="0"/>
              <a:cs typeface="Arial" panose="020B0604020202020204" pitchFamily="34" charset="0"/>
            </a:endParaRPr>
          </a:p>
          <a:p>
            <a:pPr marL="214313" indent="-214313" rtl="1">
              <a:buFont typeface="Arial" panose="020B0604020202020204" pitchFamily="34" charset="0"/>
              <a:buChar char="•"/>
            </a:pPr>
            <a:endParaRPr lang="en-GB" sz="1350" dirty="0">
              <a:latin typeface="Arial" panose="020B0604020202020204" pitchFamily="34" charset="0"/>
              <a:cs typeface="Arial" panose="020B0604020202020204" pitchFamily="34" charset="0"/>
            </a:endParaRPr>
          </a:p>
        </p:txBody>
      </p:sp>
      <p:sp>
        <p:nvSpPr>
          <p:cNvPr id="10" name="Rectangle 9">
            <a:hlinkClick r:id="rId5" action="ppaction://hlinksldjump"/>
            <a:extLst>
              <a:ext uri="{FF2B5EF4-FFF2-40B4-BE49-F238E27FC236}">
                <a16:creationId xmlns:a16="http://schemas.microsoft.com/office/drawing/2014/main" id="{7F7EDF64-7330-43D1-B9FD-6E96FBF17C5A}"/>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
        <p:nvSpPr>
          <p:cNvPr id="11" name="TextBox 10">
            <a:extLst>
              <a:ext uri="{FF2B5EF4-FFF2-40B4-BE49-F238E27FC236}">
                <a16:creationId xmlns:a16="http://schemas.microsoft.com/office/drawing/2014/main" id="{25802F49-6B38-48F5-AEAC-D27B167C44E9}"/>
              </a:ext>
            </a:extLst>
          </p:cNvPr>
          <p:cNvSpPr txBox="1"/>
          <p:nvPr/>
        </p:nvSpPr>
        <p:spPr>
          <a:xfrm>
            <a:off x="7844418" y="6093296"/>
            <a:ext cx="1233030" cy="253916"/>
          </a:xfrm>
          <a:prstGeom prst="rect">
            <a:avLst/>
          </a:prstGeom>
          <a:noFill/>
        </p:spPr>
        <p:txBody>
          <a:bodyPr wrap="none" rtlCol="0">
            <a:spAutoFit/>
          </a:bodyPr>
          <a:lstStyle/>
          <a:p>
            <a:pPr algn="r" rtl="0"/>
            <a:r>
              <a:rPr lang="fr" sz="1050" dirty="0">
                <a:latin typeface="Arial" panose="020B0604020202020204" pitchFamily="34" charset="0"/>
                <a:cs typeface="Arial" panose="020B0604020202020204" pitchFamily="34" charset="0"/>
                <a:hlinkClick r:id="rId6"/>
              </a:rPr>
              <a:t>Sette, TUAA0203</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714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97480"/>
            <a:ext cx="7402919" cy="857250"/>
          </a:xfrm>
        </p:spPr>
        <p:txBody>
          <a:bodyPr rtlCol="1">
            <a:normAutofit/>
          </a:bodyPr>
          <a:lstStyle/>
          <a:p>
            <a:pPr algn="r"/>
            <a:r>
              <a:rPr lang="ar" sz="2000" b="1" dirty="0">
                <a:solidFill>
                  <a:srgbClr val="E0001B"/>
                </a:solidFill>
              </a:rPr>
              <a:t>العوامل العاكسة للكمون (LRA)</a:t>
            </a:r>
            <a:r>
              <a:rPr lang="en-US" dirty="0"/>
              <a:t/>
            </a:r>
            <a:br>
              <a:rPr lang="en-US" dirty="0"/>
            </a:br>
            <a:r>
              <a:rPr lang="en-US" sz="3000" b="1" dirty="0"/>
              <a:t>AZD5582</a:t>
            </a:r>
            <a:r>
              <a:rPr lang="ar" sz="3000" b="1" dirty="0" smtClean="0"/>
              <a:t>، </a:t>
            </a:r>
            <a:r>
              <a:rPr lang="ar" sz="3000" b="1" dirty="0"/>
              <a:t>عاكس كمون جديد من محاكيات SMAC</a:t>
            </a:r>
          </a:p>
        </p:txBody>
      </p:sp>
      <p:sp>
        <p:nvSpPr>
          <p:cNvPr id="3" name="Content Placeholder 2"/>
          <p:cNvSpPr>
            <a:spLocks noGrp="1"/>
          </p:cNvSpPr>
          <p:nvPr>
            <p:ph idx="1"/>
          </p:nvPr>
        </p:nvSpPr>
        <p:spPr>
          <a:xfrm>
            <a:off x="805416" y="1714500"/>
            <a:ext cx="8165291" cy="3737374"/>
          </a:xfrm>
        </p:spPr>
        <p:txBody>
          <a:bodyPr rtlCol="1">
            <a:normAutofit fontScale="92500"/>
          </a:bodyPr>
          <a:lstStyle/>
          <a:p>
            <a:pPr marL="0" indent="0" rtl="1">
              <a:buNone/>
            </a:pPr>
            <a:endParaRPr lang="en-US" sz="1350" dirty="0"/>
          </a:p>
          <a:p>
            <a:pPr rtl="1">
              <a:lnSpc>
                <a:spcPct val="110000"/>
              </a:lnSpc>
            </a:pPr>
            <a:r>
              <a:rPr lang="ar" sz="1800" dirty="0"/>
              <a:t>SMAC: المنشط الثاني المشتق من الميتوكوندريا لبروتينات caspase.</a:t>
            </a:r>
            <a:endParaRPr lang="en-US" sz="1800" dirty="0"/>
          </a:p>
          <a:p>
            <a:pPr>
              <a:lnSpc>
                <a:spcPct val="110000"/>
              </a:lnSpc>
            </a:pPr>
            <a:r>
              <a:rPr lang="en-US" sz="1700" dirty="0" smtClean="0"/>
              <a:t>AZD5582</a:t>
            </a:r>
            <a:r>
              <a:rPr lang="ar-EG" sz="1700" dirty="0" smtClean="0"/>
              <a:t> </a:t>
            </a:r>
            <a:r>
              <a:rPr lang="ar" sz="1700" dirty="0" smtClean="0"/>
              <a:t>هو </a:t>
            </a:r>
            <a:r>
              <a:rPr lang="ar" sz="1700" dirty="0"/>
              <a:t>محاكي SMAC يقوم بتنشيط المعامل النووي NF𝛋B عبر المسار غير التقليدي بتأثير أبطأ لكنه أطول استمرارًا.</a:t>
            </a:r>
          </a:p>
          <a:p>
            <a:pPr rtl="1">
              <a:lnSpc>
                <a:spcPct val="110000"/>
              </a:lnSpc>
            </a:pPr>
            <a:r>
              <a:rPr lang="ar" sz="1700" dirty="0"/>
              <a:t>يعيد تنشيط كمون فيروس HIV في نماذج خطوط الخلايا وفي الخلايا التائية </a:t>
            </a:r>
            <a:r>
              <a:rPr lang="ar" sz="1700" dirty="0" smtClean="0"/>
              <a:t>+</a:t>
            </a:r>
            <a:r>
              <a:rPr lang="ar-EG" sz="1700" dirty="0" smtClean="0"/>
              <a:t>4</a:t>
            </a:r>
            <a:r>
              <a:rPr lang="ar" sz="1700" dirty="0" smtClean="0"/>
              <a:t>CD،</a:t>
            </a:r>
            <a:r>
              <a:rPr lang="ar" sz="1700" dirty="0"/>
              <a:t>
 من المرضى الذين تم </a:t>
            </a:r>
            <a:r>
              <a:rPr lang="ar-EG" sz="1700" dirty="0" smtClean="0"/>
              <a:t>كبت </a:t>
            </a:r>
            <a:r>
              <a:rPr lang="ar" sz="1700" dirty="0" smtClean="0"/>
              <a:t> </a:t>
            </a:r>
            <a:r>
              <a:rPr lang="ar" sz="1700" dirty="0"/>
              <a:t>المرض لديهم، خارج الجسم. </a:t>
            </a:r>
          </a:p>
          <a:p>
            <a:pPr rtl="1">
              <a:lnSpc>
                <a:spcPct val="110000"/>
              </a:lnSpc>
            </a:pPr>
            <a:r>
              <a:rPr lang="ar" sz="1700" dirty="0"/>
              <a:t>تم اختباره في المصابين بفيروس HIV، وفي الفئران المؤنسنة التي تم </a:t>
            </a:r>
            <a:r>
              <a:rPr lang="ar-EG" sz="1700" dirty="0" smtClean="0"/>
              <a:t>كبت </a:t>
            </a:r>
            <a:r>
              <a:rPr lang="ar" sz="1700" dirty="0" smtClean="0"/>
              <a:t> </a:t>
            </a:r>
            <a:r>
              <a:rPr lang="ar" sz="1700" dirty="0"/>
              <a:t>المرض فيها بمضادات الفيروسات </a:t>
            </a:r>
            <a:r>
              <a:rPr lang="ar-EG" sz="1700" dirty="0" err="1" smtClean="0"/>
              <a:t>القهقرية</a:t>
            </a:r>
            <a:r>
              <a:rPr lang="ar" sz="1700" dirty="0" smtClean="0"/>
              <a:t>، </a:t>
            </a:r>
            <a:r>
              <a:rPr lang="ar" sz="1700" dirty="0"/>
              <a:t>وفي قردة المكاك الريسوسي المصابة بفيروس SIV والتي تم </a:t>
            </a:r>
            <a:r>
              <a:rPr lang="ar-EG" sz="1700" dirty="0" smtClean="0"/>
              <a:t>كبت </a:t>
            </a:r>
            <a:r>
              <a:rPr lang="ar" sz="1700" dirty="0" smtClean="0"/>
              <a:t>المرض </a:t>
            </a:r>
            <a:r>
              <a:rPr lang="ar" sz="1700" dirty="0"/>
              <a:t>فيها بمضادات الفيروسات </a:t>
            </a:r>
            <a:r>
              <a:rPr lang="ar-EG" sz="1700" dirty="0" err="1" smtClean="0"/>
              <a:t>القهقرية</a:t>
            </a:r>
            <a:r>
              <a:rPr lang="ar" sz="1700" dirty="0" smtClean="0"/>
              <a:t>.</a:t>
            </a:r>
            <a:endParaRPr lang="ar" sz="1700" dirty="0"/>
          </a:p>
          <a:p>
            <a:pPr rtl="1">
              <a:lnSpc>
                <a:spcPct val="110000"/>
              </a:lnSpc>
            </a:pPr>
            <a:r>
              <a:rPr lang="ar" sz="1700" dirty="0"/>
              <a:t>أدى العلاج بعقار AZD5582 إلى زيادة الحمض الريبوزي لفيروس SIV في العقد اللمفاوية لدى قردة المكاك، وكذلك الحمض الريبوزي لفيروس HIV في العقد اللمفاوية والغدة التيموسية ونخاع العظم والكبد والرئة لدى الفئران المؤنسنة.</a:t>
            </a:r>
          </a:p>
          <a:p>
            <a:pPr rtl="1">
              <a:lnSpc>
                <a:spcPct val="110000"/>
              </a:lnSpc>
            </a:pPr>
            <a:r>
              <a:rPr lang="ar" sz="1700" dirty="0"/>
              <a:t>محاكيات SMAC قد تكون هي الفئة القادمة من العوامل العاكسة للكمون.</a:t>
            </a:r>
          </a:p>
        </p:txBody>
      </p:sp>
      <p:sp>
        <p:nvSpPr>
          <p:cNvPr id="5" name="Rectangle 4">
            <a:hlinkClick r:id="rId3" action="ppaction://hlinksldjump"/>
            <a:extLst>
              <a:ext uri="{FF2B5EF4-FFF2-40B4-BE49-F238E27FC236}">
                <a16:creationId xmlns:a16="http://schemas.microsoft.com/office/drawing/2014/main" id="{CE7307FE-B270-429C-9077-3D65F3A5F43D}"/>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
        <p:nvSpPr>
          <p:cNvPr id="6" name="TextBox 5">
            <a:extLst>
              <a:ext uri="{FF2B5EF4-FFF2-40B4-BE49-F238E27FC236}">
                <a16:creationId xmlns:a16="http://schemas.microsoft.com/office/drawing/2014/main" id="{CC3A83A6-8E41-6B47-B6ED-D7C3CD880FDA}"/>
              </a:ext>
            </a:extLst>
          </p:cNvPr>
          <p:cNvSpPr txBox="1"/>
          <p:nvPr/>
        </p:nvSpPr>
        <p:spPr>
          <a:xfrm>
            <a:off x="7020272" y="6011644"/>
            <a:ext cx="1999597" cy="415498"/>
          </a:xfrm>
          <a:prstGeom prst="rect">
            <a:avLst/>
          </a:prstGeom>
          <a:noFill/>
        </p:spPr>
        <p:txBody>
          <a:bodyPr wrap="square" rtlCol="0">
            <a:spAutoFit/>
          </a:bodyPr>
          <a:lstStyle/>
          <a:p>
            <a:pPr algn="r" rtl="0"/>
            <a:r>
              <a:rPr lang="fr" sz="1050">
                <a:latin typeface="Arial" panose="020B0604020202020204" pitchFamily="34" charset="0"/>
                <a:cs typeface="Arial" panose="020B0604020202020204" pitchFamily="34" charset="0"/>
                <a:hlinkClick r:id="rId4"/>
              </a:rPr>
              <a:t>Garcia-Martinez, MOSY0705; </a:t>
            </a:r>
            <a:endParaRPr lang="en-US" sz="1050" dirty="0">
              <a:latin typeface="Arial" panose="020B0604020202020204" pitchFamily="34" charset="0"/>
              <a:cs typeface="Arial" panose="020B0604020202020204" pitchFamily="34" charset="0"/>
            </a:endParaRPr>
          </a:p>
          <a:p>
            <a:pPr algn="r" rtl="0"/>
            <a:r>
              <a:rPr lang="fr" sz="1050">
                <a:latin typeface="Arial" panose="020B0604020202020204" pitchFamily="34" charset="0"/>
                <a:cs typeface="Arial" panose="020B0604020202020204" pitchFamily="34" charset="0"/>
                <a:hlinkClick r:id="rId5"/>
              </a:rPr>
              <a:t>Margolis, TUSY0304</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2968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16362</TotalTime>
  <Words>4569</Words>
  <Application>Microsoft Office PowerPoint</Application>
  <PresentationFormat>On-screen Show (4:3)</PresentationFormat>
  <Paragraphs>333</Paragraphs>
  <Slides>18</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ＭＳ Ｐゴシック</vt:lpstr>
      <vt:lpstr>Arial</vt:lpstr>
      <vt:lpstr>Calibri</vt:lpstr>
      <vt:lpstr>Comic Sans MS</vt:lpstr>
      <vt:lpstr>Franklin Gothic Book</vt:lpstr>
      <vt:lpstr>Garamond</vt:lpstr>
      <vt:lpstr>Symbol</vt:lpstr>
      <vt:lpstr>Times</vt:lpstr>
      <vt:lpstr>Times New Roman</vt:lpstr>
      <vt:lpstr>Wingdings</vt:lpstr>
      <vt:lpstr>Office Theme</vt:lpstr>
      <vt:lpstr>PowerPoint Presentation</vt:lpstr>
      <vt:lpstr>PowerPoint Presentation</vt:lpstr>
      <vt:lpstr>PowerPoint Presentation</vt:lpstr>
      <vt:lpstr>المستودعات الخلوية والنسيجية البلاعم</vt:lpstr>
      <vt:lpstr>PowerPoint Presentation</vt:lpstr>
      <vt:lpstr>PowerPoint Presentation</vt:lpstr>
      <vt:lpstr>المستودعات الخلوية والنسيجية الخلايا التائية +4CD الساذجة كمستودع لفيروس نقص المناعة البشري السليم</vt:lpstr>
      <vt:lpstr>المستودعات الخلوية والنسيجية  النسيج الشحمي هو مستودع فيروسي محتمل في قردة مكاك ذيل الخنزير (PTMs)</vt:lpstr>
      <vt:lpstr>العوامل العاكسة للكمون (LRA) AZD5582، عاكس كمون جديد من محاكيات SMAC</vt:lpstr>
      <vt:lpstr>العوامل العاكسة للكمون (LRA) نواهض مسار STING كعوامل عاكسة كمون</vt:lpstr>
      <vt:lpstr>الهدأة مريض سان فرانسيسكو</vt:lpstr>
      <vt:lpstr>الهدأة  فيساتوليمود (GS-9620)، ناهض 7-TLR</vt:lpstr>
      <vt:lpstr>الهدأة  الأجسام المضادة واسعة التحييد (bnAbs)</vt:lpstr>
      <vt:lpstr>التأثيرات الهرمونية على فيروس نقص المناعة البشري الميكروبيوم المهبلي والتنشيط المناعي وموانع الحمل الهرمونية</vt:lpstr>
      <vt:lpstr>التأثيرات الهرمونية على فيروس نقص المناعة البشري  السيطرة على كمون فيروس 1-HIV بالإستروجين</vt:lpstr>
      <vt:lpstr>العدوى الأولية العدوى الأولية</vt:lpstr>
      <vt:lpstr>العدوى الأولية استجابات خلايا CTL المخصصة لفيروس HIV في المرضى الذين عولجوا مبكرًا</vt:lpstr>
      <vt:lpstr>خلفية علمية أساسية: معلومات هامة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Radka Serakova</cp:lastModifiedBy>
  <cp:revision>596</cp:revision>
  <dcterms:created xsi:type="dcterms:W3CDTF">2015-07-06T08:16:27Z</dcterms:created>
  <dcterms:modified xsi:type="dcterms:W3CDTF">2020-05-13T12:09:02Z</dcterms:modified>
</cp:coreProperties>
</file>