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87" r:id="rId5"/>
    <p:sldId id="296" r:id="rId6"/>
    <p:sldId id="301" r:id="rId7"/>
    <p:sldId id="302" r:id="rId8"/>
    <p:sldId id="303" r:id="rId9"/>
    <p:sldId id="304" r:id="rId10"/>
    <p:sldId id="309" r:id="rId11"/>
    <p:sldId id="306" r:id="rId12"/>
    <p:sldId id="305" r:id="rId13"/>
    <p:sldId id="307" r:id="rId14"/>
    <p:sldId id="308" r:id="rId15"/>
    <p:sldId id="300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63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42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21" d="100"/>
          <a:sy n="121" d="100"/>
        </p:scale>
        <p:origin x="4158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ish Muzenda" userId="c400cbbd-9883-4dba-ab42-82bd991b6ce5" providerId="ADAL" clId="{EB044F6C-2A85-480A-94A3-22256D9B70D6}"/>
    <pc:docChg chg="addSld modSld sldOrd">
      <pc:chgData name="Trish Muzenda" userId="c400cbbd-9883-4dba-ab42-82bd991b6ce5" providerId="ADAL" clId="{EB044F6C-2A85-480A-94A3-22256D9B70D6}" dt="2021-10-21T23:56:29.703" v="11" actId="1076"/>
      <pc:docMkLst>
        <pc:docMk/>
      </pc:docMkLst>
      <pc:sldChg chg="modSp mod">
        <pc:chgData name="Trish Muzenda" userId="c400cbbd-9883-4dba-ab42-82bd991b6ce5" providerId="ADAL" clId="{EB044F6C-2A85-480A-94A3-22256D9B70D6}" dt="2021-10-21T23:56:29.703" v="11" actId="1076"/>
        <pc:sldMkLst>
          <pc:docMk/>
          <pc:sldMk cId="1494204903" sldId="305"/>
        </pc:sldMkLst>
        <pc:graphicFrameChg chg="mod modGraphic">
          <ac:chgData name="Trish Muzenda" userId="c400cbbd-9883-4dba-ab42-82bd991b6ce5" providerId="ADAL" clId="{EB044F6C-2A85-480A-94A3-22256D9B70D6}" dt="2021-10-21T23:56:29.703" v="11" actId="1076"/>
          <ac:graphicFrameMkLst>
            <pc:docMk/>
            <pc:sldMk cId="1494204903" sldId="305"/>
            <ac:graphicFrameMk id="4" creationId="{8C9F8DAC-1126-5049-BE1F-F3E907C27960}"/>
          </ac:graphicFrameMkLst>
        </pc:graphicFrameChg>
      </pc:sldChg>
      <pc:sldChg chg="modSp add mod ord">
        <pc:chgData name="Trish Muzenda" userId="c400cbbd-9883-4dba-ab42-82bd991b6ce5" providerId="ADAL" clId="{EB044F6C-2A85-480A-94A3-22256D9B70D6}" dt="2021-10-21T23:56:17.517" v="8" actId="1076"/>
        <pc:sldMkLst>
          <pc:docMk/>
          <pc:sldMk cId="4067225746" sldId="309"/>
        </pc:sldMkLst>
        <pc:graphicFrameChg chg="mod modGraphic">
          <ac:chgData name="Trish Muzenda" userId="c400cbbd-9883-4dba-ab42-82bd991b6ce5" providerId="ADAL" clId="{EB044F6C-2A85-480A-94A3-22256D9B70D6}" dt="2021-10-21T23:56:17.517" v="8" actId="1076"/>
          <ac:graphicFrameMkLst>
            <pc:docMk/>
            <pc:sldMk cId="4067225746" sldId="309"/>
            <ac:graphicFrameMk id="4" creationId="{8C9F8DAC-1126-5049-BE1F-F3E907C27960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8847C6-1562-C64E-9090-BEA07F5AF124}" type="doc">
      <dgm:prSet loTypeId="urn:microsoft.com/office/officeart/2005/8/layout/vList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3821DF0-635F-F943-AA1C-7F00C7AA3D59}">
      <dgm:prSet phldrT="[Text]"/>
      <dgm:spPr/>
      <dgm:t>
        <a:bodyPr/>
        <a:lstStyle/>
        <a:p>
          <a:r>
            <a: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Control arm (SoC)</a:t>
          </a:r>
        </a:p>
      </dgm:t>
    </dgm:pt>
    <dgm:pt modelId="{05CA4CB6-AF03-9F4D-A3CC-B3E9ACB8F2E1}" type="parTrans" cxnId="{3732BDDD-B096-564B-B281-60E3A9B4575B}">
      <dgm:prSet/>
      <dgm:spPr/>
      <dgm:t>
        <a:bodyPr/>
        <a:lstStyle/>
        <a:p>
          <a:endParaRPr lang="en-GB"/>
        </a:p>
      </dgm:t>
    </dgm:pt>
    <dgm:pt modelId="{31516A04-D06D-944D-AAC3-7A064391FE61}" type="sibTrans" cxnId="{3732BDDD-B096-564B-B281-60E3A9B4575B}">
      <dgm:prSet/>
      <dgm:spPr/>
      <dgm:t>
        <a:bodyPr/>
        <a:lstStyle/>
        <a:p>
          <a:endParaRPr lang="en-GB"/>
        </a:p>
      </dgm:t>
    </dgm:pt>
    <dgm:pt modelId="{5B6845EF-F9C1-2E41-BCF1-EC7B18F9D249}">
      <dgm:prSet phldrT="[Text]"/>
      <dgm:spPr/>
      <dgm:t>
        <a:bodyPr/>
        <a:lstStyle/>
        <a:p>
          <a:r>
            <a: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ART provided three-monthly at facilities</a:t>
          </a:r>
        </a:p>
      </dgm:t>
    </dgm:pt>
    <dgm:pt modelId="{2A88435E-4191-6346-867D-18940B8DF782}" type="parTrans" cxnId="{1E960626-04BA-EF4E-817F-B554B9C49B4C}">
      <dgm:prSet/>
      <dgm:spPr/>
      <dgm:t>
        <a:bodyPr/>
        <a:lstStyle/>
        <a:p>
          <a:endParaRPr lang="en-GB"/>
        </a:p>
      </dgm:t>
    </dgm:pt>
    <dgm:pt modelId="{AEB0A59E-EEC2-DC4B-B610-03DAD7864F9C}" type="sibTrans" cxnId="{1E960626-04BA-EF4E-817F-B554B9C49B4C}">
      <dgm:prSet/>
      <dgm:spPr/>
      <dgm:t>
        <a:bodyPr/>
        <a:lstStyle/>
        <a:p>
          <a:endParaRPr lang="en-GB"/>
        </a:p>
      </dgm:t>
    </dgm:pt>
    <dgm:pt modelId="{298A5C65-F8C6-CF42-9194-8A771EA31B85}">
      <dgm:prSet phldrT="[Text]"/>
      <dgm:spPr/>
      <dgm:t>
        <a:bodyPr/>
        <a:lstStyle/>
        <a:p>
          <a:r>
            <a: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Clinical consultations also three-monthly</a:t>
          </a:r>
        </a:p>
      </dgm:t>
    </dgm:pt>
    <dgm:pt modelId="{3E085976-1345-9E4A-AB4B-966F0A92AD49}" type="parTrans" cxnId="{28CDC286-3537-0340-9149-3C8A4199BD65}">
      <dgm:prSet/>
      <dgm:spPr/>
      <dgm:t>
        <a:bodyPr/>
        <a:lstStyle/>
        <a:p>
          <a:endParaRPr lang="en-GB"/>
        </a:p>
      </dgm:t>
    </dgm:pt>
    <dgm:pt modelId="{D7E86BEE-3E31-5544-9725-976463FA343F}" type="sibTrans" cxnId="{28CDC286-3537-0340-9149-3C8A4199BD65}">
      <dgm:prSet/>
      <dgm:spPr/>
      <dgm:t>
        <a:bodyPr/>
        <a:lstStyle/>
        <a:p>
          <a:endParaRPr lang="en-GB"/>
        </a:p>
      </dgm:t>
    </dgm:pt>
    <dgm:pt modelId="{4B9D5B99-2EDE-5843-9BA1-A748220B59D0}">
      <dgm:prSet phldrT="[Text]"/>
      <dgm:spPr/>
      <dgm:t>
        <a:bodyPr/>
        <a:lstStyle/>
        <a:p>
          <a:r>
            <a: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Intervention arm 1 (3MC)</a:t>
          </a:r>
        </a:p>
      </dgm:t>
    </dgm:pt>
    <dgm:pt modelId="{4F4B6BBE-E16B-5642-B4C3-D3E63717BDD0}" type="parTrans" cxnId="{978826A7-AB5F-B444-961B-FD1B58311926}">
      <dgm:prSet/>
      <dgm:spPr/>
      <dgm:t>
        <a:bodyPr/>
        <a:lstStyle/>
        <a:p>
          <a:endParaRPr lang="en-GB"/>
        </a:p>
      </dgm:t>
    </dgm:pt>
    <dgm:pt modelId="{AF941D45-E0EC-A640-9E36-2333B75929E2}" type="sibTrans" cxnId="{978826A7-AB5F-B444-961B-FD1B58311926}">
      <dgm:prSet/>
      <dgm:spPr/>
      <dgm:t>
        <a:bodyPr/>
        <a:lstStyle/>
        <a:p>
          <a:endParaRPr lang="en-GB"/>
        </a:p>
      </dgm:t>
    </dgm:pt>
    <dgm:pt modelId="{D54F07B5-7EAB-1D43-B076-566149FF9D67}">
      <dgm:prSet phldrT="[Text]"/>
      <dgm:spPr/>
      <dgm:t>
        <a:bodyPr/>
        <a:lstStyle/>
        <a:p>
          <a:r>
            <a: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ART provided three-monthly in community ART groups (CAGs)</a:t>
          </a:r>
        </a:p>
      </dgm:t>
    </dgm:pt>
    <dgm:pt modelId="{9C758868-CB49-D94D-9892-74FB5883823E}" type="parTrans" cxnId="{42B4BF36-4551-DD4C-8C16-62EADFD78F9C}">
      <dgm:prSet/>
      <dgm:spPr/>
      <dgm:t>
        <a:bodyPr/>
        <a:lstStyle/>
        <a:p>
          <a:endParaRPr lang="en-GB"/>
        </a:p>
      </dgm:t>
    </dgm:pt>
    <dgm:pt modelId="{E5D177A7-C9A8-DF45-97AC-32A8A0523AB1}" type="sibTrans" cxnId="{42B4BF36-4551-DD4C-8C16-62EADFD78F9C}">
      <dgm:prSet/>
      <dgm:spPr/>
      <dgm:t>
        <a:bodyPr/>
        <a:lstStyle/>
        <a:p>
          <a:endParaRPr lang="en-GB"/>
        </a:p>
      </dgm:t>
    </dgm:pt>
    <dgm:pt modelId="{323A04A1-5662-224A-B594-8895D6C560D5}">
      <dgm:prSet phldrT="[Text]"/>
      <dgm:spPr/>
      <dgm:t>
        <a:bodyPr/>
        <a:lstStyle/>
        <a:p>
          <a:r>
            <a: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Annual facility visits with clinical consultations</a:t>
          </a:r>
        </a:p>
      </dgm:t>
    </dgm:pt>
    <dgm:pt modelId="{C80A1E2F-36ED-3143-B1CC-2C6EF7968ABC}" type="parTrans" cxnId="{B5A1496A-D3DD-284B-BEC3-41C7F1E816B8}">
      <dgm:prSet/>
      <dgm:spPr/>
      <dgm:t>
        <a:bodyPr/>
        <a:lstStyle/>
        <a:p>
          <a:endParaRPr lang="en-GB"/>
        </a:p>
      </dgm:t>
    </dgm:pt>
    <dgm:pt modelId="{6F1BB286-D811-4940-B2D4-9274D8AB72F4}" type="sibTrans" cxnId="{B5A1496A-D3DD-284B-BEC3-41C7F1E816B8}">
      <dgm:prSet/>
      <dgm:spPr/>
      <dgm:t>
        <a:bodyPr/>
        <a:lstStyle/>
        <a:p>
          <a:endParaRPr lang="en-GB"/>
        </a:p>
      </dgm:t>
    </dgm:pt>
    <dgm:pt modelId="{68B74B09-DD8B-EE4D-8DA4-0886F44B1F15}">
      <dgm:prSet phldrT="[Text]"/>
      <dgm:spPr/>
      <dgm:t>
        <a:bodyPr/>
        <a:lstStyle/>
        <a:p>
          <a:r>
            <a: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Intervention arm 2 (6MC)</a:t>
          </a:r>
        </a:p>
      </dgm:t>
    </dgm:pt>
    <dgm:pt modelId="{77735F70-54EE-5C4C-AD15-1D9B6CBB2DE0}" type="parTrans" cxnId="{5FCABF1D-F37D-304F-A762-09815902A524}">
      <dgm:prSet/>
      <dgm:spPr/>
      <dgm:t>
        <a:bodyPr/>
        <a:lstStyle/>
        <a:p>
          <a:endParaRPr lang="en-GB"/>
        </a:p>
      </dgm:t>
    </dgm:pt>
    <dgm:pt modelId="{78132BFC-7724-1643-A2F5-86E6AAD34128}" type="sibTrans" cxnId="{5FCABF1D-F37D-304F-A762-09815902A524}">
      <dgm:prSet/>
      <dgm:spPr/>
      <dgm:t>
        <a:bodyPr/>
        <a:lstStyle/>
        <a:p>
          <a:endParaRPr lang="en-GB"/>
        </a:p>
      </dgm:t>
    </dgm:pt>
    <dgm:pt modelId="{76EAA131-83F0-8441-A90B-B1059FD97A9D}">
      <dgm:prSet phldrT="[Text]"/>
      <dgm:spPr/>
      <dgm:t>
        <a:bodyPr/>
        <a:lstStyle/>
        <a:p>
          <a:r>
            <a: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ART provided six monthly in CAGs (Zimbabwe) or at community distribution points (Lesotho)</a:t>
          </a:r>
        </a:p>
      </dgm:t>
    </dgm:pt>
    <dgm:pt modelId="{260F7536-1FDA-1F4B-B007-88EE5B0430A3}" type="parTrans" cxnId="{A0A374B3-3071-3543-B6DC-49CE6093615C}">
      <dgm:prSet/>
      <dgm:spPr/>
      <dgm:t>
        <a:bodyPr/>
        <a:lstStyle/>
        <a:p>
          <a:endParaRPr lang="en-GB"/>
        </a:p>
      </dgm:t>
    </dgm:pt>
    <dgm:pt modelId="{219B7388-4A8D-2644-975A-5F2E5AEF0223}" type="sibTrans" cxnId="{A0A374B3-3071-3543-B6DC-49CE6093615C}">
      <dgm:prSet/>
      <dgm:spPr/>
      <dgm:t>
        <a:bodyPr/>
        <a:lstStyle/>
        <a:p>
          <a:endParaRPr lang="en-GB"/>
        </a:p>
      </dgm:t>
    </dgm:pt>
    <dgm:pt modelId="{11615B0E-41DB-B04D-A9E7-ED92350343E9}">
      <dgm:prSet phldrT="[Text]"/>
      <dgm:spPr/>
      <dgm:t>
        <a:bodyPr/>
        <a:lstStyle/>
        <a:p>
          <a:r>
            <a: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Annual facility visits and clinical consultations</a:t>
          </a:r>
        </a:p>
      </dgm:t>
    </dgm:pt>
    <dgm:pt modelId="{90B1C3FF-7D53-3244-83DB-D1FD048CB3F1}" type="parTrans" cxnId="{9059D30C-0FEB-6A46-A0BF-468DC82833D1}">
      <dgm:prSet/>
      <dgm:spPr/>
      <dgm:t>
        <a:bodyPr/>
        <a:lstStyle/>
        <a:p>
          <a:endParaRPr lang="en-GB"/>
        </a:p>
      </dgm:t>
    </dgm:pt>
    <dgm:pt modelId="{F57FE135-B04A-254C-84BA-3016118B5D6F}" type="sibTrans" cxnId="{9059D30C-0FEB-6A46-A0BF-468DC82833D1}">
      <dgm:prSet/>
      <dgm:spPr/>
      <dgm:t>
        <a:bodyPr/>
        <a:lstStyle/>
        <a:p>
          <a:endParaRPr lang="en-GB"/>
        </a:p>
      </dgm:t>
    </dgm:pt>
    <dgm:pt modelId="{66E483A8-9C01-EB47-B54C-2B1C3AD740DB}" type="pres">
      <dgm:prSet presAssocID="{C38847C6-1562-C64E-9090-BEA07F5AF124}" presName="Name0" presStyleCnt="0">
        <dgm:presLayoutVars>
          <dgm:dir/>
          <dgm:animLvl val="lvl"/>
          <dgm:resizeHandles val="exact"/>
        </dgm:presLayoutVars>
      </dgm:prSet>
      <dgm:spPr/>
    </dgm:pt>
    <dgm:pt modelId="{04734629-9A71-9244-B691-8A78504F3723}" type="pres">
      <dgm:prSet presAssocID="{63821DF0-635F-F943-AA1C-7F00C7AA3D59}" presName="linNode" presStyleCnt="0"/>
      <dgm:spPr/>
    </dgm:pt>
    <dgm:pt modelId="{032A72F1-8F58-E643-A3C9-3581F6CCBAB4}" type="pres">
      <dgm:prSet presAssocID="{63821DF0-635F-F943-AA1C-7F00C7AA3D59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BEBB21C8-AA8B-8747-99DD-C4D281F4BAC6}" type="pres">
      <dgm:prSet presAssocID="{63821DF0-635F-F943-AA1C-7F00C7AA3D59}" presName="descendantText" presStyleLbl="alignAccFollowNode1" presStyleIdx="0" presStyleCnt="3">
        <dgm:presLayoutVars>
          <dgm:bulletEnabled val="1"/>
        </dgm:presLayoutVars>
      </dgm:prSet>
      <dgm:spPr/>
    </dgm:pt>
    <dgm:pt modelId="{608BC5D9-5C73-444A-A2BD-6B49FD1C6A41}" type="pres">
      <dgm:prSet presAssocID="{31516A04-D06D-944D-AAC3-7A064391FE61}" presName="sp" presStyleCnt="0"/>
      <dgm:spPr/>
    </dgm:pt>
    <dgm:pt modelId="{1BCBB18D-C007-B84B-A01E-A9534E117582}" type="pres">
      <dgm:prSet presAssocID="{4B9D5B99-2EDE-5843-9BA1-A748220B59D0}" presName="linNode" presStyleCnt="0"/>
      <dgm:spPr/>
    </dgm:pt>
    <dgm:pt modelId="{E4C898AC-991A-064F-BDC8-E604CC79C3E7}" type="pres">
      <dgm:prSet presAssocID="{4B9D5B99-2EDE-5843-9BA1-A748220B59D0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1406811F-0BF3-1D40-A113-8D149868A263}" type="pres">
      <dgm:prSet presAssocID="{4B9D5B99-2EDE-5843-9BA1-A748220B59D0}" presName="descendantText" presStyleLbl="alignAccFollowNode1" presStyleIdx="1" presStyleCnt="3">
        <dgm:presLayoutVars>
          <dgm:bulletEnabled val="1"/>
        </dgm:presLayoutVars>
      </dgm:prSet>
      <dgm:spPr/>
    </dgm:pt>
    <dgm:pt modelId="{CAA74B79-2980-FF47-89D8-224B585DD148}" type="pres">
      <dgm:prSet presAssocID="{AF941D45-E0EC-A640-9E36-2333B75929E2}" presName="sp" presStyleCnt="0"/>
      <dgm:spPr/>
    </dgm:pt>
    <dgm:pt modelId="{EE65DB4F-43AA-C943-A42F-8722B15E930E}" type="pres">
      <dgm:prSet presAssocID="{68B74B09-DD8B-EE4D-8DA4-0886F44B1F15}" presName="linNode" presStyleCnt="0"/>
      <dgm:spPr/>
    </dgm:pt>
    <dgm:pt modelId="{978D7CF2-28BA-E247-9A4B-D389AE92AE7C}" type="pres">
      <dgm:prSet presAssocID="{68B74B09-DD8B-EE4D-8DA4-0886F44B1F15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20D061C4-C979-D142-8659-FDB60EA43744}" type="pres">
      <dgm:prSet presAssocID="{68B74B09-DD8B-EE4D-8DA4-0886F44B1F15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ADB84109-9DBC-A942-85E5-2D4A09F21328}" type="presOf" srcId="{C38847C6-1562-C64E-9090-BEA07F5AF124}" destId="{66E483A8-9C01-EB47-B54C-2B1C3AD740DB}" srcOrd="0" destOrd="0" presId="urn:microsoft.com/office/officeart/2005/8/layout/vList5"/>
    <dgm:cxn modelId="{9059D30C-0FEB-6A46-A0BF-468DC82833D1}" srcId="{68B74B09-DD8B-EE4D-8DA4-0886F44B1F15}" destId="{11615B0E-41DB-B04D-A9E7-ED92350343E9}" srcOrd="1" destOrd="0" parTransId="{90B1C3FF-7D53-3244-83DB-D1FD048CB3F1}" sibTransId="{F57FE135-B04A-254C-84BA-3016118B5D6F}"/>
    <dgm:cxn modelId="{53827015-4FE9-1F45-A960-0F80C611EAD2}" type="presOf" srcId="{D54F07B5-7EAB-1D43-B076-566149FF9D67}" destId="{1406811F-0BF3-1D40-A113-8D149868A263}" srcOrd="0" destOrd="0" presId="urn:microsoft.com/office/officeart/2005/8/layout/vList5"/>
    <dgm:cxn modelId="{5FCABF1D-F37D-304F-A762-09815902A524}" srcId="{C38847C6-1562-C64E-9090-BEA07F5AF124}" destId="{68B74B09-DD8B-EE4D-8DA4-0886F44B1F15}" srcOrd="2" destOrd="0" parTransId="{77735F70-54EE-5C4C-AD15-1D9B6CBB2DE0}" sibTransId="{78132BFC-7724-1643-A2F5-86E6AAD34128}"/>
    <dgm:cxn modelId="{1E960626-04BA-EF4E-817F-B554B9C49B4C}" srcId="{63821DF0-635F-F943-AA1C-7F00C7AA3D59}" destId="{5B6845EF-F9C1-2E41-BCF1-EC7B18F9D249}" srcOrd="0" destOrd="0" parTransId="{2A88435E-4191-6346-867D-18940B8DF782}" sibTransId="{AEB0A59E-EEC2-DC4B-B610-03DAD7864F9C}"/>
    <dgm:cxn modelId="{42B4BF36-4551-DD4C-8C16-62EADFD78F9C}" srcId="{4B9D5B99-2EDE-5843-9BA1-A748220B59D0}" destId="{D54F07B5-7EAB-1D43-B076-566149FF9D67}" srcOrd="0" destOrd="0" parTransId="{9C758868-CB49-D94D-9892-74FB5883823E}" sibTransId="{E5D177A7-C9A8-DF45-97AC-32A8A0523AB1}"/>
    <dgm:cxn modelId="{0EEE0F64-A02B-2747-8383-57D108BB0368}" type="presOf" srcId="{63821DF0-635F-F943-AA1C-7F00C7AA3D59}" destId="{032A72F1-8F58-E643-A3C9-3581F6CCBAB4}" srcOrd="0" destOrd="0" presId="urn:microsoft.com/office/officeart/2005/8/layout/vList5"/>
    <dgm:cxn modelId="{7330D446-9D8F-8E43-BA71-3EB09822FD04}" type="presOf" srcId="{5B6845EF-F9C1-2E41-BCF1-EC7B18F9D249}" destId="{BEBB21C8-AA8B-8747-99DD-C4D281F4BAC6}" srcOrd="0" destOrd="0" presId="urn:microsoft.com/office/officeart/2005/8/layout/vList5"/>
    <dgm:cxn modelId="{006F2968-1D15-CC4C-8370-E6A8A3860724}" type="presOf" srcId="{323A04A1-5662-224A-B594-8895D6C560D5}" destId="{1406811F-0BF3-1D40-A113-8D149868A263}" srcOrd="0" destOrd="1" presId="urn:microsoft.com/office/officeart/2005/8/layout/vList5"/>
    <dgm:cxn modelId="{B5A1496A-D3DD-284B-BEC3-41C7F1E816B8}" srcId="{4B9D5B99-2EDE-5843-9BA1-A748220B59D0}" destId="{323A04A1-5662-224A-B594-8895D6C560D5}" srcOrd="1" destOrd="0" parTransId="{C80A1E2F-36ED-3143-B1CC-2C6EF7968ABC}" sibTransId="{6F1BB286-D811-4940-B2D4-9274D8AB72F4}"/>
    <dgm:cxn modelId="{AA9DEF73-1FEF-D44B-BFA0-D62E2A56082C}" type="presOf" srcId="{298A5C65-F8C6-CF42-9194-8A771EA31B85}" destId="{BEBB21C8-AA8B-8747-99DD-C4D281F4BAC6}" srcOrd="0" destOrd="1" presId="urn:microsoft.com/office/officeart/2005/8/layout/vList5"/>
    <dgm:cxn modelId="{2BE98381-79EC-764E-8A2C-DF5CEA13A3E5}" type="presOf" srcId="{76EAA131-83F0-8441-A90B-B1059FD97A9D}" destId="{20D061C4-C979-D142-8659-FDB60EA43744}" srcOrd="0" destOrd="0" presId="urn:microsoft.com/office/officeart/2005/8/layout/vList5"/>
    <dgm:cxn modelId="{28CDC286-3537-0340-9149-3C8A4199BD65}" srcId="{63821DF0-635F-F943-AA1C-7F00C7AA3D59}" destId="{298A5C65-F8C6-CF42-9194-8A771EA31B85}" srcOrd="1" destOrd="0" parTransId="{3E085976-1345-9E4A-AB4B-966F0A92AD49}" sibTransId="{D7E86BEE-3E31-5544-9725-976463FA343F}"/>
    <dgm:cxn modelId="{E6489AA2-9B88-0F4F-AA67-7D3011C05D49}" type="presOf" srcId="{11615B0E-41DB-B04D-A9E7-ED92350343E9}" destId="{20D061C4-C979-D142-8659-FDB60EA43744}" srcOrd="0" destOrd="1" presId="urn:microsoft.com/office/officeart/2005/8/layout/vList5"/>
    <dgm:cxn modelId="{978826A7-AB5F-B444-961B-FD1B58311926}" srcId="{C38847C6-1562-C64E-9090-BEA07F5AF124}" destId="{4B9D5B99-2EDE-5843-9BA1-A748220B59D0}" srcOrd="1" destOrd="0" parTransId="{4F4B6BBE-E16B-5642-B4C3-D3E63717BDD0}" sibTransId="{AF941D45-E0EC-A640-9E36-2333B75929E2}"/>
    <dgm:cxn modelId="{A0A374B3-3071-3543-B6DC-49CE6093615C}" srcId="{68B74B09-DD8B-EE4D-8DA4-0886F44B1F15}" destId="{76EAA131-83F0-8441-A90B-B1059FD97A9D}" srcOrd="0" destOrd="0" parTransId="{260F7536-1FDA-1F4B-B007-88EE5B0430A3}" sibTransId="{219B7388-4A8D-2644-975A-5F2E5AEF0223}"/>
    <dgm:cxn modelId="{3732BDDD-B096-564B-B281-60E3A9B4575B}" srcId="{C38847C6-1562-C64E-9090-BEA07F5AF124}" destId="{63821DF0-635F-F943-AA1C-7F00C7AA3D59}" srcOrd="0" destOrd="0" parTransId="{05CA4CB6-AF03-9F4D-A3CC-B3E9ACB8F2E1}" sibTransId="{31516A04-D06D-944D-AAC3-7A064391FE61}"/>
    <dgm:cxn modelId="{71388BF8-8FF6-D34B-BC6D-6194942B2D2D}" type="presOf" srcId="{68B74B09-DD8B-EE4D-8DA4-0886F44B1F15}" destId="{978D7CF2-28BA-E247-9A4B-D389AE92AE7C}" srcOrd="0" destOrd="0" presId="urn:microsoft.com/office/officeart/2005/8/layout/vList5"/>
    <dgm:cxn modelId="{30CBB7FD-6016-F345-973B-47F83B82E038}" type="presOf" srcId="{4B9D5B99-2EDE-5843-9BA1-A748220B59D0}" destId="{E4C898AC-991A-064F-BDC8-E604CC79C3E7}" srcOrd="0" destOrd="0" presId="urn:microsoft.com/office/officeart/2005/8/layout/vList5"/>
    <dgm:cxn modelId="{FF9CAE75-F707-144E-BA18-37B25C9B6A8D}" type="presParOf" srcId="{66E483A8-9C01-EB47-B54C-2B1C3AD740DB}" destId="{04734629-9A71-9244-B691-8A78504F3723}" srcOrd="0" destOrd="0" presId="urn:microsoft.com/office/officeart/2005/8/layout/vList5"/>
    <dgm:cxn modelId="{D2C100E5-0F18-F84B-AB27-19E830C354C5}" type="presParOf" srcId="{04734629-9A71-9244-B691-8A78504F3723}" destId="{032A72F1-8F58-E643-A3C9-3581F6CCBAB4}" srcOrd="0" destOrd="0" presId="urn:microsoft.com/office/officeart/2005/8/layout/vList5"/>
    <dgm:cxn modelId="{70505056-75C6-324F-8262-D3028DF1F437}" type="presParOf" srcId="{04734629-9A71-9244-B691-8A78504F3723}" destId="{BEBB21C8-AA8B-8747-99DD-C4D281F4BAC6}" srcOrd="1" destOrd="0" presId="urn:microsoft.com/office/officeart/2005/8/layout/vList5"/>
    <dgm:cxn modelId="{D5FFCA60-BE95-E24E-9F98-EC9FE67C5C13}" type="presParOf" srcId="{66E483A8-9C01-EB47-B54C-2B1C3AD740DB}" destId="{608BC5D9-5C73-444A-A2BD-6B49FD1C6A41}" srcOrd="1" destOrd="0" presId="urn:microsoft.com/office/officeart/2005/8/layout/vList5"/>
    <dgm:cxn modelId="{AF973F57-DDF0-AE4D-9610-6649C6B05DCF}" type="presParOf" srcId="{66E483A8-9C01-EB47-B54C-2B1C3AD740DB}" destId="{1BCBB18D-C007-B84B-A01E-A9534E117582}" srcOrd="2" destOrd="0" presId="urn:microsoft.com/office/officeart/2005/8/layout/vList5"/>
    <dgm:cxn modelId="{64F53ED3-8515-374B-A2B5-1B04B875B228}" type="presParOf" srcId="{1BCBB18D-C007-B84B-A01E-A9534E117582}" destId="{E4C898AC-991A-064F-BDC8-E604CC79C3E7}" srcOrd="0" destOrd="0" presId="urn:microsoft.com/office/officeart/2005/8/layout/vList5"/>
    <dgm:cxn modelId="{7F13D1CB-7285-4641-A983-5B3EE5C0AF54}" type="presParOf" srcId="{1BCBB18D-C007-B84B-A01E-A9534E117582}" destId="{1406811F-0BF3-1D40-A113-8D149868A263}" srcOrd="1" destOrd="0" presId="urn:microsoft.com/office/officeart/2005/8/layout/vList5"/>
    <dgm:cxn modelId="{F26B05BD-F542-A046-919E-BAE465BDDB49}" type="presParOf" srcId="{66E483A8-9C01-EB47-B54C-2B1C3AD740DB}" destId="{CAA74B79-2980-FF47-89D8-224B585DD148}" srcOrd="3" destOrd="0" presId="urn:microsoft.com/office/officeart/2005/8/layout/vList5"/>
    <dgm:cxn modelId="{B72006A2-6D20-884D-9465-15A9D25CB223}" type="presParOf" srcId="{66E483A8-9C01-EB47-B54C-2B1C3AD740DB}" destId="{EE65DB4F-43AA-C943-A42F-8722B15E930E}" srcOrd="4" destOrd="0" presId="urn:microsoft.com/office/officeart/2005/8/layout/vList5"/>
    <dgm:cxn modelId="{2CB4A3FC-EFBB-164D-AF58-4BF0BBEE0C45}" type="presParOf" srcId="{EE65DB4F-43AA-C943-A42F-8722B15E930E}" destId="{978D7CF2-28BA-E247-9A4B-D389AE92AE7C}" srcOrd="0" destOrd="0" presId="urn:microsoft.com/office/officeart/2005/8/layout/vList5"/>
    <dgm:cxn modelId="{1DB29E26-CE82-6047-BDF9-5615997443E1}" type="presParOf" srcId="{EE65DB4F-43AA-C943-A42F-8722B15E930E}" destId="{20D061C4-C979-D142-8659-FDB60EA4374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BB21C8-AA8B-8747-99DD-C4D281F4BAC6}">
      <dsp:nvSpPr>
        <dsp:cNvPr id="0" name=""/>
        <dsp:cNvSpPr/>
      </dsp:nvSpPr>
      <dsp:spPr>
        <a:xfrm rot="5400000">
          <a:off x="4430980" y="-1683219"/>
          <a:ext cx="1026425" cy="465335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ART provided three-monthly at facilities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Clinical consultations also three-monthly</a:t>
          </a:r>
        </a:p>
      </dsp:txBody>
      <dsp:txXfrm rot="-5400000">
        <a:off x="2617514" y="180353"/>
        <a:ext cx="4603252" cy="926213"/>
      </dsp:txXfrm>
    </dsp:sp>
    <dsp:sp modelId="{032A72F1-8F58-E643-A3C9-3581F6CCBAB4}">
      <dsp:nvSpPr>
        <dsp:cNvPr id="0" name=""/>
        <dsp:cNvSpPr/>
      </dsp:nvSpPr>
      <dsp:spPr>
        <a:xfrm>
          <a:off x="0" y="1943"/>
          <a:ext cx="2617513" cy="12830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Control arm (SoC)</a:t>
          </a:r>
        </a:p>
      </dsp:txBody>
      <dsp:txXfrm>
        <a:off x="62632" y="64575"/>
        <a:ext cx="2492249" cy="1157767"/>
      </dsp:txXfrm>
    </dsp:sp>
    <dsp:sp modelId="{1406811F-0BF3-1D40-A113-8D149868A263}">
      <dsp:nvSpPr>
        <dsp:cNvPr id="0" name=""/>
        <dsp:cNvSpPr/>
      </dsp:nvSpPr>
      <dsp:spPr>
        <a:xfrm rot="5400000">
          <a:off x="4430980" y="-336035"/>
          <a:ext cx="1026425" cy="465335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ART provided three-monthly in community ART groups (CAGs)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Annual facility visits with clinical consultations</a:t>
          </a:r>
        </a:p>
      </dsp:txBody>
      <dsp:txXfrm rot="-5400000">
        <a:off x="2617514" y="1527537"/>
        <a:ext cx="4603252" cy="926213"/>
      </dsp:txXfrm>
    </dsp:sp>
    <dsp:sp modelId="{E4C898AC-991A-064F-BDC8-E604CC79C3E7}">
      <dsp:nvSpPr>
        <dsp:cNvPr id="0" name=""/>
        <dsp:cNvSpPr/>
      </dsp:nvSpPr>
      <dsp:spPr>
        <a:xfrm>
          <a:off x="0" y="1349127"/>
          <a:ext cx="2617513" cy="12830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Intervention arm 1 (3MC)</a:t>
          </a:r>
        </a:p>
      </dsp:txBody>
      <dsp:txXfrm>
        <a:off x="62632" y="1411759"/>
        <a:ext cx="2492249" cy="1157767"/>
      </dsp:txXfrm>
    </dsp:sp>
    <dsp:sp modelId="{20D061C4-C979-D142-8659-FDB60EA43744}">
      <dsp:nvSpPr>
        <dsp:cNvPr id="0" name=""/>
        <dsp:cNvSpPr/>
      </dsp:nvSpPr>
      <dsp:spPr>
        <a:xfrm rot="5400000">
          <a:off x="4430980" y="1011148"/>
          <a:ext cx="1026425" cy="465335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ART provided six monthly in CAGs (Zimbabwe) or at community distribution points (Lesotho)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Annual facility visits and clinical consultations</a:t>
          </a:r>
        </a:p>
      </dsp:txBody>
      <dsp:txXfrm rot="-5400000">
        <a:off x="2617514" y="2874720"/>
        <a:ext cx="4603252" cy="926213"/>
      </dsp:txXfrm>
    </dsp:sp>
    <dsp:sp modelId="{978D7CF2-28BA-E247-9A4B-D389AE92AE7C}">
      <dsp:nvSpPr>
        <dsp:cNvPr id="0" name=""/>
        <dsp:cNvSpPr/>
      </dsp:nvSpPr>
      <dsp:spPr>
        <a:xfrm>
          <a:off x="0" y="2696311"/>
          <a:ext cx="2617513" cy="12830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Intervention arm 2 (6MC)</a:t>
          </a:r>
        </a:p>
      </dsp:txBody>
      <dsp:txXfrm>
        <a:off x="62632" y="2758943"/>
        <a:ext cx="2492249" cy="11577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F6AAA520-F2F5-4EDD-89FF-112F506DBD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>
              <a:latin typeface="Verdana" panose="020B0604030504040204" pitchFamily="34" charset="0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6D02F3C-8EFD-4B07-80ED-B2429D54C3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62BD4C-6D77-4375-88B2-8F24E3740D1D}" type="datetimeFigureOut">
              <a:rPr lang="de-DE" smtClean="0">
                <a:latin typeface="Verdana" panose="020B0604030504040204" pitchFamily="34" charset="0"/>
              </a:rPr>
              <a:t>22.10.2021</a:t>
            </a:fld>
            <a:endParaRPr lang="de-DE" dirty="0">
              <a:latin typeface="Verdana" panose="020B060403050404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51B987F-84C1-40E0-A9D7-A8F4901E46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>
              <a:latin typeface="Verdana" panose="020B060403050404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5432F72-438D-4B28-B0F3-2E4B8F6078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C5FE3-128E-4546-A5A8-7038C4C3160C}" type="slidenum">
              <a:rPr lang="de-DE" smtClean="0">
                <a:latin typeface="Verdana" panose="020B0604030504040204" pitchFamily="34" charset="0"/>
              </a:rPr>
              <a:t>‹#›</a:t>
            </a:fld>
            <a:endParaRPr lang="de-DE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465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Verdana" panose="020B060403050404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Verdana" panose="020B0604030504040204" pitchFamily="34" charset="0"/>
              </a:defRPr>
            </a:lvl1pPr>
          </a:lstStyle>
          <a:p>
            <a:fld id="{59AF585C-AB1D-41F5-8A22-EE236ED1EB54}" type="datetimeFigureOut">
              <a:rPr lang="de-DE" smtClean="0"/>
              <a:pPr/>
              <a:t>22.10.2021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Verdana" panose="020B060403050404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Verdana" panose="020B0604030504040204" pitchFamily="34" charset="0"/>
              </a:defRPr>
            </a:lvl1pPr>
          </a:lstStyle>
          <a:p>
            <a:fld id="{F6DADB82-A706-4784-AE8E-3965AD040C7C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0537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9140E9AE-AB8C-45D2-8169-8A8F93E93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9512" y="1294944"/>
            <a:ext cx="8137526" cy="4762956"/>
          </a:xfrm>
        </p:spPr>
        <p:txBody>
          <a:bodyPr/>
          <a:lstStyle>
            <a:lvl1pPr>
              <a:lnSpc>
                <a:spcPct val="85000"/>
              </a:lnSpc>
              <a:defRPr sz="75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pic>
        <p:nvPicPr>
          <p:cNvPr id="34" name="Grafik 33">
            <a:extLst>
              <a:ext uri="{FF2B5EF4-FFF2-40B4-BE49-F238E27FC236}">
                <a16:creationId xmlns:a16="http://schemas.microsoft.com/office/drawing/2014/main" id="{0583FDD7-9A57-49D6-92B5-D5F33EBBFF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3" y="454977"/>
            <a:ext cx="1233487" cy="450502"/>
          </a:xfrm>
          <a:prstGeom prst="rect">
            <a:avLst/>
          </a:prstGeom>
        </p:spPr>
      </p:pic>
      <p:sp>
        <p:nvSpPr>
          <p:cNvPr id="37" name="Textfeld 36">
            <a:extLst>
              <a:ext uri="{FF2B5EF4-FFF2-40B4-BE49-F238E27FC236}">
                <a16:creationId xmlns:a16="http://schemas.microsoft.com/office/drawing/2014/main" id="{98BC6A7D-A966-48AF-8316-B852FFDEEF66}"/>
              </a:ext>
            </a:extLst>
          </p:cNvPr>
          <p:cNvSpPr txBox="1"/>
          <p:nvPr userDrawn="1"/>
        </p:nvSpPr>
        <p:spPr>
          <a:xfrm>
            <a:off x="3733801" y="444583"/>
            <a:ext cx="1471612" cy="18406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de-DE" sz="750" b="0" i="0" dirty="0">
                <a:latin typeface="Verdana" panose="020B0604030504040204" pitchFamily="34" charset="0"/>
              </a:rPr>
              <a:t>International AIDS Society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55D9016-FECC-4E5D-ADF2-7843F8F8B2A1}"/>
              </a:ext>
            </a:extLst>
          </p:cNvPr>
          <p:cNvSpPr txBox="1"/>
          <p:nvPr userDrawn="1"/>
        </p:nvSpPr>
        <p:spPr>
          <a:xfrm>
            <a:off x="5360194" y="444583"/>
            <a:ext cx="1275556" cy="18406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de-DE" sz="750" b="0" i="0" dirty="0">
                <a:latin typeface="Verdana" panose="020B0604030504040204" pitchFamily="34" charset="0"/>
              </a:rPr>
              <a:t>iasociety.org</a:t>
            </a:r>
          </a:p>
        </p:txBody>
      </p:sp>
    </p:spTree>
    <p:extLst>
      <p:ext uri="{BB962C8B-B14F-4D97-AF65-F5344CB8AC3E}">
        <p14:creationId xmlns:p14="http://schemas.microsoft.com/office/powerpoint/2010/main" val="1567092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>
            <a:extLst>
              <a:ext uri="{FF2B5EF4-FFF2-40B4-BE49-F238E27FC236}">
                <a16:creationId xmlns:a16="http://schemas.microsoft.com/office/drawing/2014/main" id="{CA3000E4-2BD5-435D-AE69-C20EC0E3F2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gray">
          <a:xfrm>
            <a:off x="3725862" y="1346515"/>
            <a:ext cx="8131175" cy="4711385"/>
          </a:xfrm>
        </p:spPr>
        <p:txBody>
          <a:bodyPr/>
          <a:lstStyle>
            <a:lvl1pPr marL="266700" indent="-266700">
              <a:lnSpc>
                <a:spcPct val="90000"/>
              </a:lnSpc>
              <a:buFont typeface="Ping LCG Light" pitchFamily="50" charset="0"/>
              <a:buChar char="»"/>
              <a:defRPr sz="4200">
                <a:solidFill>
                  <a:schemeClr val="accent1"/>
                </a:solidFill>
              </a:defRPr>
            </a:lvl1pPr>
            <a:lvl2pPr marL="182563" indent="0" algn="r">
              <a:lnSpc>
                <a:spcPct val="90000"/>
              </a:lnSpc>
              <a:buNone/>
              <a:defRPr sz="2000">
                <a:solidFill>
                  <a:schemeClr val="accent1"/>
                </a:solidFill>
              </a:defRPr>
            </a:lvl2pPr>
            <a:lvl3pPr>
              <a:lnSpc>
                <a:spcPct val="90000"/>
              </a:lnSpc>
              <a:defRPr sz="4200"/>
            </a:lvl3pPr>
            <a:lvl4pPr>
              <a:lnSpc>
                <a:spcPct val="90000"/>
              </a:lnSpc>
              <a:defRPr sz="4200"/>
            </a:lvl4pPr>
            <a:lvl5pPr>
              <a:lnSpc>
                <a:spcPct val="90000"/>
              </a:lnSpc>
              <a:defRPr sz="4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88199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1448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1401623"/>
            <a:ext cx="10553950" cy="439759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294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1401624"/>
            <a:ext cx="9825212" cy="1260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42913" y="2794000"/>
            <a:ext cx="11385550" cy="33797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713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42913" y="2784475"/>
            <a:ext cx="6192837" cy="32305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6870583" y="2784475"/>
            <a:ext cx="5218230" cy="32305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84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8614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rafik 33">
            <a:extLst>
              <a:ext uri="{FF2B5EF4-FFF2-40B4-BE49-F238E27FC236}">
                <a16:creationId xmlns:a16="http://schemas.microsoft.com/office/drawing/2014/main" id="{0583FDD7-9A57-49D6-92B5-D5F33EBBFF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3" y="454977"/>
            <a:ext cx="1233487" cy="450502"/>
          </a:xfrm>
          <a:prstGeom prst="rect">
            <a:avLst/>
          </a:prstGeom>
        </p:spPr>
      </p:pic>
      <p:sp>
        <p:nvSpPr>
          <p:cNvPr id="37" name="Textfeld 36">
            <a:extLst>
              <a:ext uri="{FF2B5EF4-FFF2-40B4-BE49-F238E27FC236}">
                <a16:creationId xmlns:a16="http://schemas.microsoft.com/office/drawing/2014/main" id="{98BC6A7D-A966-48AF-8316-B852FFDEEF66}"/>
              </a:ext>
            </a:extLst>
          </p:cNvPr>
          <p:cNvSpPr txBox="1"/>
          <p:nvPr userDrawn="1"/>
        </p:nvSpPr>
        <p:spPr>
          <a:xfrm>
            <a:off x="3733801" y="444583"/>
            <a:ext cx="1471612" cy="18406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de-DE" sz="750" b="0" i="0" dirty="0">
                <a:latin typeface="Verdana" panose="020B0604030504040204" pitchFamily="34" charset="0"/>
              </a:rPr>
              <a:t>International AIDS Society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55D9016-FECC-4E5D-ADF2-7843F8F8B2A1}"/>
              </a:ext>
            </a:extLst>
          </p:cNvPr>
          <p:cNvSpPr txBox="1"/>
          <p:nvPr userDrawn="1"/>
        </p:nvSpPr>
        <p:spPr>
          <a:xfrm>
            <a:off x="5360194" y="444583"/>
            <a:ext cx="1275556" cy="18406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de-DE" sz="750" b="0" i="0" dirty="0">
                <a:latin typeface="Verdana" panose="020B0604030504040204" pitchFamily="34" charset="0"/>
              </a:rPr>
              <a:t>iasociety.org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33EC23C-51C9-47E8-9EC0-51E75A990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401624"/>
            <a:ext cx="6192838" cy="115107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79E4F12-16AF-4CA2-9394-804A194915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2912" y="2552700"/>
            <a:ext cx="6192837" cy="35052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4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Bildplatzhalter 7">
            <a:extLst>
              <a:ext uri="{FF2B5EF4-FFF2-40B4-BE49-F238E27FC236}">
                <a16:creationId xmlns:a16="http://schemas.microsoft.com/office/drawing/2014/main" id="{0222BDBD-0C76-472C-A496-F0F76AC3E68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gray">
          <a:xfrm>
            <a:off x="6996113" y="0"/>
            <a:ext cx="5195887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2430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9F3A56-2912-4F6C-B763-FA01B5A3DBD6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78F880-622A-4AD4-AD12-DB8ACC4A855D}"/>
              </a:ext>
            </a:extLst>
          </p:cNvPr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8505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9F3A56-2912-4F6C-B763-FA01B5A3DBD6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78F880-622A-4AD4-AD12-DB8ACC4A855D}"/>
              </a:ext>
            </a:extLst>
          </p:cNvPr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F5E3B62B-CF09-471B-9761-31105E803B9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gray">
          <a:xfrm>
            <a:off x="6996113" y="0"/>
            <a:ext cx="5195887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2966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67EA35-F68A-454D-A1CC-5E137F915BE5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8634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097AD9D-CB55-4687-8CA2-BD97C7BC954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2913" y="1401624"/>
            <a:ext cx="6192838" cy="12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934E4A2-260E-40E9-AC47-DF4CBDE6A31B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442913" y="2766059"/>
            <a:ext cx="6192837" cy="3291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833CDCE-25B5-4F69-9C0F-55D421676E2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3" y="459740"/>
            <a:ext cx="728662" cy="26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377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66" r:id="rId3"/>
    <p:sldLayoutId id="2147483667" r:id="rId4"/>
    <p:sldLayoutId id="2147483668" r:id="rId5"/>
    <p:sldLayoutId id="2147483665" r:id="rId6"/>
    <p:sldLayoutId id="2147483664" r:id="rId7"/>
    <p:sldLayoutId id="2147483650" r:id="rId8"/>
    <p:sldLayoutId id="2147483654" r:id="rId9"/>
    <p:sldLayoutId id="2147483662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i="0" kern="1200">
          <a:solidFill>
            <a:schemeClr val="tx1"/>
          </a:solidFill>
          <a:latin typeface="Verdana" panose="020B0604030504040204" pitchFamily="34" charset="0"/>
          <a:ea typeface="+mj-ea"/>
          <a:cs typeface="+mj-cs"/>
        </a:defRPr>
      </a:lvl1pPr>
    </p:titleStyle>
    <p:bodyStyle>
      <a:lvl1pPr marL="220663" indent="-220663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○"/>
        <a:defRPr sz="2000" b="0" i="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1pPr>
      <a:lvl2pPr marL="449263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○"/>
        <a:defRPr sz="2000" b="0" i="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2pPr>
      <a:lvl3pPr marL="655638" indent="-21272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○"/>
        <a:defRPr sz="2000" b="0" i="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3pPr>
      <a:lvl4pPr marL="898525" indent="-23495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○"/>
        <a:defRPr sz="2000" b="0" i="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4pPr>
      <a:lvl5pPr marL="1127125" indent="-23495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○"/>
        <a:defRPr sz="2000" b="0" i="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407" userDrawn="1">
          <p15:clr>
            <a:srgbClr val="F26B43"/>
          </p15:clr>
        </p15:guide>
        <p15:guide id="2" pos="279" userDrawn="1">
          <p15:clr>
            <a:srgbClr val="F26B43"/>
          </p15:clr>
        </p15:guide>
        <p15:guide id="3" pos="7469" userDrawn="1">
          <p15:clr>
            <a:srgbClr val="F26B43"/>
          </p15:clr>
        </p15:guide>
        <p15:guide id="4" pos="4180" userDrawn="1">
          <p15:clr>
            <a:srgbClr val="F26B43"/>
          </p15:clr>
        </p15:guide>
        <p15:guide id="5" orient="horz" pos="38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hyperlink" Target="mailto:Trishmuzenda@gmail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49F560-D0D1-4B76-8B86-EA3E033B9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Differentiated service delivery for HIV during COVID-19: Lessons and opportunities</a:t>
            </a:r>
            <a:br>
              <a:rPr lang="en-US" sz="6000" dirty="0"/>
            </a:br>
            <a:r>
              <a:rPr lang="en-US" sz="4800" b="0" dirty="0">
                <a:solidFill>
                  <a:schemeClr val="tx1"/>
                </a:solidFill>
              </a:rPr>
              <a:t>Launch of the </a:t>
            </a:r>
            <a:br>
              <a:rPr lang="en-US" sz="4800" b="0" dirty="0">
                <a:solidFill>
                  <a:schemeClr val="tx1"/>
                </a:solidFill>
              </a:rPr>
            </a:br>
            <a:r>
              <a:rPr lang="en-US" sz="4800" b="0" dirty="0">
                <a:solidFill>
                  <a:schemeClr val="tx1"/>
                </a:solidFill>
              </a:rPr>
              <a:t>JIAS supplement</a:t>
            </a:r>
            <a:br>
              <a:rPr lang="de-DE" dirty="0"/>
            </a:br>
            <a:br>
              <a:rPr lang="en-US" dirty="0"/>
            </a:br>
            <a:endParaRPr lang="de-D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9BD59A-EF3A-774A-BBC7-33D68EB9610F}"/>
              </a:ext>
            </a:extLst>
          </p:cNvPr>
          <p:cNvSpPr txBox="1"/>
          <p:nvPr/>
        </p:nvSpPr>
        <p:spPr>
          <a:xfrm>
            <a:off x="3719512" y="6057900"/>
            <a:ext cx="81375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27 October 2021 webinar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027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FB97D-CEE4-874B-8701-ADE81C15B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Strengths and limitations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1999FA-8A50-9149-8CAD-99EE99381D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1" dirty="0">
                <a:ea typeface="Verdana" panose="020B0604030504040204" pitchFamily="34" charset="0"/>
              </a:rPr>
              <a:t>Strengths 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en-ZA" dirty="0">
                <a:ea typeface="Verdana" panose="020B0604030504040204" pitchFamily="34" charset="0"/>
              </a:rPr>
              <a:t>Randomized design included 60 facilities in eight high HIV-prevalence districts of Southern Africa</a:t>
            </a:r>
          </a:p>
          <a:p>
            <a:pPr marL="228600" lvl="1" indent="0">
              <a:buNone/>
            </a:pPr>
            <a:endParaRPr lang="en-ZA" dirty="0"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1" dirty="0">
                <a:ea typeface="Verdana" panose="020B0604030504040204" pitchFamily="34" charset="0"/>
              </a:rPr>
              <a:t>Limitations</a:t>
            </a:r>
            <a:r>
              <a:rPr lang="en-ZA" dirty="0">
                <a:ea typeface="Verdana" panose="020B0604030504040204" pitchFamily="34" charset="0"/>
              </a:rPr>
              <a:t>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ZA" dirty="0">
                <a:ea typeface="Verdana" panose="020B0604030504040204" pitchFamily="34" charset="0"/>
              </a:rPr>
              <a:t>Relatively small sample size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ZA" dirty="0">
                <a:ea typeface="Verdana" panose="020B0604030504040204" pitchFamily="34" charset="0"/>
              </a:rPr>
              <a:t>Sample of participants aged &lt;25 years was particularly small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ZA" dirty="0">
                <a:ea typeface="Verdana" panose="020B0604030504040204" pitchFamily="34" charset="0"/>
              </a:rPr>
              <a:t>VL result availability was lower in the intervention arms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003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800EF-0D54-B443-BBEF-9BA38EE29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takeaways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2F08BB-591C-0547-9E07-A49C695D48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2913" y="2328174"/>
            <a:ext cx="11385550" cy="3379788"/>
          </a:xfrm>
        </p:spPr>
        <p:txBody>
          <a:bodyPr/>
          <a:lstStyle/>
          <a:p>
            <a:r>
              <a:rPr lang="en-US" dirty="0"/>
              <a:t>Earlier referral to DSD for HIV treatment models resulted in non-inferior outcomes compared to standard of care</a:t>
            </a:r>
          </a:p>
          <a:p>
            <a:r>
              <a:rPr lang="en-US" dirty="0"/>
              <a:t>Annual clinical visits were associated with non-inferior outcomes compared to three-monthly clinical consultations</a:t>
            </a:r>
          </a:p>
          <a:p>
            <a:r>
              <a:rPr lang="en-US" dirty="0"/>
              <a:t>DSD models should be considered for scaling in light of both COVID-19 and to allow more people to benefit from these person-centered models</a:t>
            </a:r>
          </a:p>
          <a:p>
            <a:endParaRPr lang="en-US" dirty="0"/>
          </a:p>
          <a:p>
            <a:r>
              <a:rPr lang="en-US" dirty="0"/>
              <a:t>Further research needed to: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Ascertain if out-of-facility DSD models effectively retain newly stable ART clients &lt; 25 years of age.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Establish if VL completion rates for out-of-facility models are acceptable amongst newly stable ART clients (in areas with good access to VL testing services).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053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6EB762-B210-4CC4-9F39-572EC03B5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992791"/>
            <a:ext cx="6192838" cy="1260000"/>
          </a:xfrm>
        </p:spPr>
        <p:txBody>
          <a:bodyPr/>
          <a:lstStyle/>
          <a:p>
            <a:r>
              <a:rPr lang="de-DE" dirty="0">
                <a:solidFill>
                  <a:schemeClr val="accent1"/>
                </a:solidFill>
              </a:rPr>
              <a:t>Acknowledgements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30D46A-2269-45D2-9185-3B70E778045F}"/>
              </a:ext>
            </a:extLst>
          </p:cNvPr>
          <p:cNvSpPr txBox="1"/>
          <p:nvPr/>
        </p:nvSpPr>
        <p:spPr>
          <a:xfrm>
            <a:off x="442913" y="1681817"/>
            <a:ext cx="5231875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Ministry of Health and Child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EQUIP 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Organization for Public Health Interventions and Development Zimbabwe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FHI360 Zimbabwe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Population Services International Zimbabwe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Lesotho Ministry of 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Christian Health Association of Lesotho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Elizabeth Glaser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Paediatric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AIDS Foundation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Lesotho Network of AIDS Services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Organisation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Participants and health facility staff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FD5DC8-E093-455D-9563-3F9C5E4FD1B6}"/>
              </a:ext>
            </a:extLst>
          </p:cNvPr>
          <p:cNvSpPr txBox="1"/>
          <p:nvPr/>
        </p:nvSpPr>
        <p:spPr>
          <a:xfrm>
            <a:off x="5840731" y="1646078"/>
            <a:ext cx="5541537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President’s Emergency Plan for AIDS Relief through the United States Agency for International Development EQUIP mechanism (grant number AID-OAA-A-15-00070)</a:t>
            </a:r>
            <a:endParaRPr lang="en-GB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827AA8-1C08-4C44-AE5C-11285C680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68" y="5552977"/>
            <a:ext cx="2704616" cy="8068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E344AC-FE7B-45D5-9404-A4D1AF8D3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0259" y="5465436"/>
            <a:ext cx="1477041" cy="8855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ADE74C-3177-4397-B781-E0FD06A0A8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918" y="5507087"/>
            <a:ext cx="1971078" cy="8022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442B532-F3C8-4383-9905-A101CB0C82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4249" y="5175355"/>
            <a:ext cx="1187251" cy="15494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6AA5851-6D69-4F87-909C-0AA1CAE3CD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20753" y="5350538"/>
            <a:ext cx="1073712" cy="9560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A0CBDED-6D96-4027-8207-FE34B85042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3139" y="5159138"/>
            <a:ext cx="1073712" cy="149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207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49F560-D0D1-4B76-8B86-EA3E033B9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Verdana"/>
              </a:rPr>
              <a:t>Earlier referral to a community-based DSD for HIV with multi-month dispensing and annual clinic visits: Data from two cluster-randomized trials in Lesotho and Zimbabwe</a:t>
            </a:r>
            <a:endParaRPr lang="de-DE" dirty="0">
              <a:ea typeface="Verdan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C405F0-1329-5842-8EC1-E2CEE6DE6450}"/>
              </a:ext>
            </a:extLst>
          </p:cNvPr>
          <p:cNvSpPr txBox="1"/>
          <p:nvPr/>
        </p:nvSpPr>
        <p:spPr>
          <a:xfrm>
            <a:off x="3719512" y="4226403"/>
            <a:ext cx="8137526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latin typeface="Verdana"/>
                <a:ea typeface="Verdana"/>
                <a:cs typeface="Verdana" panose="020B0604030504040204" pitchFamily="34" charset="0"/>
              </a:rPr>
              <a:t>Trish Muzenda</a:t>
            </a: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600" dirty="0">
                <a:latin typeface="Verdana"/>
                <a:ea typeface="Verdana"/>
                <a:cs typeface="Verdana" panose="020B0604030504040204" pitchFamily="34" charset="0"/>
              </a:rPr>
              <a:t>University of Cambridge 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600" dirty="0">
                <a:latin typeface="Verdana"/>
                <a:ea typeface="Verdana"/>
                <a:hlinkClick r:id="rId2"/>
              </a:rPr>
              <a:t>Trishmuzenda@gmail.com</a:t>
            </a:r>
            <a:r>
              <a:rPr lang="en-US" sz="1600" dirty="0">
                <a:latin typeface="Verdana"/>
                <a:ea typeface="Verdana"/>
              </a:rPr>
              <a:t> </a:t>
            </a:r>
            <a:endParaRPr lang="en-US" dirty="0"/>
          </a:p>
          <a:p>
            <a:br>
              <a:rPr lang="en-US" dirty="0"/>
            </a:b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0CEF9B-9B2C-4DC1-8417-9EC56E195C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068" y="5552977"/>
            <a:ext cx="2704616" cy="8068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4FB48C-998A-4487-8E18-A56614788B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259" y="5465436"/>
            <a:ext cx="1477041" cy="8855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D8A0D0-4EAC-497D-B831-CDE8BE0E28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3918" y="5507087"/>
            <a:ext cx="1971078" cy="8022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9B96FDF-4C54-43C3-B950-B464E86537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4249" y="5175355"/>
            <a:ext cx="1187251" cy="15494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1A313D2-0350-4845-A2DF-CA926867DD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20753" y="5350538"/>
            <a:ext cx="1073712" cy="95608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40CAE44-178C-4A2A-AA02-9A3A6641FC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63139" y="5159138"/>
            <a:ext cx="1073712" cy="149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424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A6A0DE2-A18D-2744-8268-773FF61BD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AD4F05-BFA3-D945-A790-23ECD4CD92D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Multi-month dispensing (MMD) of antiretroviral treatment (ART) is an enabler of differentiated service delivery (DSD) for HIV treatment models for people “established on ART”/”stable”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In the context of COVID 19, access to MMD was expedited to reduce a) patient load in healthcare facilities and b) unnecessary visits to facilities for people on ART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Two important current evidence gaps regarding MMD include:</a:t>
            </a:r>
          </a:p>
          <a:p>
            <a:pPr marL="735013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Understanding MMD effectiveness amongst those </a:t>
            </a:r>
            <a:r>
              <a:rPr lang="en-US" sz="1800" b="1" dirty="0"/>
              <a:t>newly stable </a:t>
            </a:r>
            <a:r>
              <a:rPr lang="en-US" sz="1800" dirty="0"/>
              <a:t>on ART (commencing MMD &lt;12 months after ART initiation).</a:t>
            </a:r>
          </a:p>
          <a:p>
            <a:pPr marL="735013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ART outcomes amongst patients receiving </a:t>
            </a:r>
            <a:r>
              <a:rPr lang="en-US" sz="1800" b="1" dirty="0"/>
              <a:t>annual</a:t>
            </a:r>
            <a:r>
              <a:rPr lang="en-US" sz="1800" dirty="0"/>
              <a:t> clinical consultations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191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9F10D-A9AA-5144-B626-D86DDDDD0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 (1)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58A05D-C57E-DC40-A7B4-D0F07D4252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21E1F"/>
                </a:solidFill>
                <a:latin typeface="Verdana "/>
              </a:rPr>
              <a:t>Individual-level participant data of newly stable adults enrolled between 6–12 months after starting ART having viral load &lt;1000 copies/mm</a:t>
            </a:r>
            <a:r>
              <a:rPr lang="en-US" sz="1800" baseline="30000" dirty="0">
                <a:solidFill>
                  <a:srgbClr val="221E1F"/>
                </a:solidFill>
                <a:latin typeface="Verdana "/>
              </a:rPr>
              <a:t>3</a:t>
            </a:r>
            <a:r>
              <a:rPr lang="en-US" sz="1800" dirty="0">
                <a:solidFill>
                  <a:srgbClr val="221E1F"/>
                </a:solidFill>
                <a:latin typeface="Verdana "/>
              </a:rPr>
              <a:t> were pooled from two cluster-randomized trials in Lesotho and Zimbabwe</a:t>
            </a:r>
            <a:endParaRPr lang="en-US" sz="1800" dirty="0">
              <a:solidFill>
                <a:srgbClr val="000000"/>
              </a:solidFill>
              <a:latin typeface="Verdana 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21E1F"/>
                </a:solidFill>
                <a:latin typeface="Verdana "/>
              </a:rPr>
              <a:t> Primary outcome: 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221E1F"/>
                </a:solidFill>
                <a:latin typeface="Verdana "/>
              </a:rPr>
              <a:t>Retention in ART care 12 months after enrolment</a:t>
            </a:r>
            <a:endParaRPr lang="en-US" sz="1800" dirty="0">
              <a:solidFill>
                <a:srgbClr val="000000"/>
              </a:solidFill>
              <a:latin typeface="Verdana 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21E1F"/>
                </a:solidFill>
                <a:latin typeface="Verdana "/>
              </a:rPr>
              <a:t> Secondary outcomes: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21E1F"/>
                </a:solidFill>
                <a:latin typeface="Verdana "/>
              </a:rPr>
              <a:t>Viral suppression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21E1F"/>
                </a:solidFill>
                <a:latin typeface="Verdana "/>
              </a:rPr>
              <a:t>Number of unscheduled clinic visits 12 months after enrolment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238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9F10D-A9AA-5144-B626-D86DDDDD0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 (2)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F6F47F-98F6-FD48-8F04-42DDB8EEE5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2913" y="6378722"/>
            <a:ext cx="4234595" cy="300892"/>
          </a:xfrm>
        </p:spPr>
        <p:txBody>
          <a:bodyPr/>
          <a:lstStyle/>
          <a:p>
            <a:r>
              <a:rPr lang="en-US" sz="1600" dirty="0"/>
              <a:t>MC – monthly community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92CF431-1198-3243-A9B0-657BD614A2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9830796"/>
              </p:ext>
            </p:extLst>
          </p:nvPr>
        </p:nvGraphicFramePr>
        <p:xfrm>
          <a:off x="442914" y="2157046"/>
          <a:ext cx="7270872" cy="3981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F35F3A3-BB7D-E34B-9262-68AFBD53868D}"/>
              </a:ext>
            </a:extLst>
          </p:cNvPr>
          <p:cNvSpPr txBox="1">
            <a:spLocks/>
          </p:cNvSpPr>
          <p:nvPr/>
        </p:nvSpPr>
        <p:spPr bwMode="gray">
          <a:xfrm>
            <a:off x="8135815" y="2387431"/>
            <a:ext cx="3652960" cy="39812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20663" indent="-2206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○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49263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○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655638" indent="-2127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○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898525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○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127125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○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221E1F"/>
                </a:solidFill>
                <a:latin typeface="Verdana "/>
              </a:rPr>
              <a:t>60 health facilities in 8 districts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221E1F"/>
                </a:solidFill>
                <a:latin typeface="Verdana "/>
              </a:rPr>
              <a:t>Zimbabwe and Lesotho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221E1F"/>
                </a:solidFill>
                <a:latin typeface="Verdana "/>
              </a:rPr>
              <a:t>Individual-level regression analyses using generalized estimating equations were conducted by intention-to-treat specifying for clustering and stratified by trial.</a:t>
            </a:r>
            <a:endParaRPr lang="en-US" dirty="0">
              <a:latin typeface="Verdana "/>
            </a:endParaRPr>
          </a:p>
        </p:txBody>
      </p:sp>
    </p:spTree>
    <p:extLst>
      <p:ext uri="{BB962C8B-B14F-4D97-AF65-F5344CB8AC3E}">
        <p14:creationId xmlns:p14="http://schemas.microsoft.com/office/powerpoint/2010/main" val="1662168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681EA-BA75-6B44-AC98-0FB1C5D30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Participant characteristics at enrolment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EF4828-8A36-2C4C-A276-8AD4660900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4E7D23-F6D7-5C44-89D8-8A0D00AAC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3" y="2661623"/>
            <a:ext cx="11440995" cy="379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044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5E646-22BD-D94E-BE17-534CF182C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12-month outcomes between arms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01FA36-3322-0141-9F14-90B685B39B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2915" y="5814110"/>
            <a:ext cx="11385550" cy="465677"/>
          </a:xfrm>
        </p:spPr>
        <p:txBody>
          <a:bodyPr/>
          <a:lstStyle/>
          <a:p>
            <a:r>
              <a:rPr lang="en-US" dirty="0"/>
              <a:t>Improved retention in care for 3MC vs SoC (</a:t>
            </a:r>
            <a:r>
              <a:rPr lang="en-US" dirty="0" err="1"/>
              <a:t>aRD</a:t>
            </a:r>
            <a:r>
              <a:rPr lang="en-US" dirty="0"/>
              <a:t> 4.5%, 95% CI 0.7-0.85)</a:t>
            </a:r>
          </a:p>
          <a:p>
            <a:r>
              <a:rPr lang="en-US" dirty="0"/>
              <a:t>No other significant differences in retention, viral suppression or unscheduled facility visits in 3MC or 6MC vs. SoC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C9F8DAC-1126-5049-BE1F-F3E907C279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976848"/>
              </p:ext>
            </p:extLst>
          </p:nvPr>
        </p:nvGraphicFramePr>
        <p:xfrm>
          <a:off x="1696678" y="2866513"/>
          <a:ext cx="8474843" cy="2589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9937">
                  <a:extLst>
                    <a:ext uri="{9D8B030D-6E8A-4147-A177-3AD203B41FA5}">
                      <a16:colId xmlns:a16="http://schemas.microsoft.com/office/drawing/2014/main" val="1176267136"/>
                    </a:ext>
                  </a:extLst>
                </a:gridCol>
                <a:gridCol w="3020771">
                  <a:extLst>
                    <a:ext uri="{9D8B030D-6E8A-4147-A177-3AD203B41FA5}">
                      <a16:colId xmlns:a16="http://schemas.microsoft.com/office/drawing/2014/main" val="1843526153"/>
                    </a:ext>
                  </a:extLst>
                </a:gridCol>
                <a:gridCol w="3614135">
                  <a:extLst>
                    <a:ext uri="{9D8B030D-6E8A-4147-A177-3AD203B41FA5}">
                      <a16:colId xmlns:a16="http://schemas.microsoft.com/office/drawing/2014/main" val="4193474512"/>
                    </a:ext>
                  </a:extLst>
                </a:gridCol>
              </a:tblGrid>
              <a:tr h="482827">
                <a:tc>
                  <a:txBody>
                    <a:bodyPr/>
                    <a:lstStyle/>
                    <a:p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Arm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Retention in ART care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380809"/>
                  </a:ext>
                </a:extLst>
              </a:tr>
              <a:tr h="587889">
                <a:tc>
                  <a:txBody>
                    <a:bodyPr/>
                    <a:lstStyle/>
                    <a:p>
                      <a:endParaRPr lang="en-US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Retained, n/N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Adjusted risk difference</a:t>
                      </a:r>
                      <a:b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en-US" sz="14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aRD</a:t>
                      </a:r>
                      <a: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(95% CI)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384306"/>
                  </a:ext>
                </a:extLst>
              </a:tr>
              <a:tr h="482827">
                <a:tc>
                  <a:txBody>
                    <a:bodyPr/>
                    <a:lstStyle/>
                    <a:p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SoC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198/212 (93.4)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Reference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8087794"/>
                  </a:ext>
                </a:extLst>
              </a:tr>
              <a:tr h="482827">
                <a:tc>
                  <a:txBody>
                    <a:bodyPr/>
                    <a:lstStyle/>
                    <a:p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3MC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123/128 (96.1)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4.5% </a:t>
                      </a:r>
                      <a:b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(0.7-0.85)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4926955"/>
                  </a:ext>
                </a:extLst>
              </a:tr>
              <a:tr h="482827">
                <a:tc>
                  <a:txBody>
                    <a:bodyPr/>
                    <a:lstStyle/>
                    <a:p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6MC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248/259 (95.8)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1.7% </a:t>
                      </a:r>
                      <a:b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(-2.5-5.9)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0388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7225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5E646-22BD-D94E-BE17-534CF182C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088449"/>
            <a:ext cx="11749087" cy="1260000"/>
          </a:xfrm>
        </p:spPr>
        <p:txBody>
          <a:bodyPr/>
          <a:lstStyle/>
          <a:p>
            <a:r>
              <a:rPr lang="en-US" dirty="0"/>
              <a:t>Results – Risk differences of 12-month retention between arms*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A070B7-62F2-AE43-A6B4-30F85FB100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83" y="2365171"/>
            <a:ext cx="5896707" cy="428876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1D59DCD-3A59-4441-9A90-1D3C961AED02}"/>
              </a:ext>
            </a:extLst>
          </p:cNvPr>
          <p:cNvSpPr txBox="1"/>
          <p:nvPr/>
        </p:nvSpPr>
        <p:spPr>
          <a:xfrm>
            <a:off x="6447689" y="2702345"/>
            <a:ext cx="507609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Retention in 3MC was superior versus SoC</a:t>
            </a:r>
          </a:p>
          <a:p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EEB697-ED66-EB4F-8B01-370E76172B1D}"/>
              </a:ext>
            </a:extLst>
          </p:cNvPr>
          <p:cNvSpPr txBox="1"/>
          <p:nvPr/>
        </p:nvSpPr>
        <p:spPr>
          <a:xfrm>
            <a:off x="5327494" y="3805217"/>
            <a:ext cx="619629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Retention in 6MC was non-inferior versus SoC</a:t>
            </a:r>
          </a:p>
          <a:p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6D09EA-9218-2443-9C87-4B57275DC433}"/>
              </a:ext>
            </a:extLst>
          </p:cNvPr>
          <p:cNvSpPr txBox="1"/>
          <p:nvPr/>
        </p:nvSpPr>
        <p:spPr>
          <a:xfrm>
            <a:off x="5068204" y="5506141"/>
            <a:ext cx="408368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6MC was non-inferior versus 3MC</a:t>
            </a:r>
          </a:p>
          <a:p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F4E6FCE-668F-BF4C-B704-D9B1AED00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4647" y="6446973"/>
            <a:ext cx="6271846" cy="729721"/>
          </a:xfrm>
        </p:spPr>
        <p:txBody>
          <a:bodyPr/>
          <a:lstStyle/>
          <a:p>
            <a:pPr marL="0" indent="0" algn="r">
              <a:buNone/>
            </a:pPr>
            <a:r>
              <a:rPr lang="en-US" sz="1400" dirty="0"/>
              <a:t>*Regression analyses adjusted for randomization variables and trial</a:t>
            </a:r>
          </a:p>
        </p:txBody>
      </p:sp>
    </p:spTree>
    <p:extLst>
      <p:ext uri="{BB962C8B-B14F-4D97-AF65-F5344CB8AC3E}">
        <p14:creationId xmlns:p14="http://schemas.microsoft.com/office/powerpoint/2010/main" val="1186892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5E646-22BD-D94E-BE17-534CF182C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12-month outcomes between arms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01FA36-3322-0141-9F14-90B685B39B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2915" y="5814110"/>
            <a:ext cx="11385550" cy="465677"/>
          </a:xfrm>
        </p:spPr>
        <p:txBody>
          <a:bodyPr/>
          <a:lstStyle/>
          <a:p>
            <a:r>
              <a:rPr lang="en-US" dirty="0"/>
              <a:t>Improved retention in care for 3MC vs SoC (</a:t>
            </a:r>
            <a:r>
              <a:rPr lang="en-US" dirty="0" err="1"/>
              <a:t>aRD</a:t>
            </a:r>
            <a:r>
              <a:rPr lang="en-US" dirty="0"/>
              <a:t> 4.5%, 95% CI 0.7-0.85)</a:t>
            </a:r>
          </a:p>
          <a:p>
            <a:r>
              <a:rPr lang="en-US" dirty="0"/>
              <a:t>No other significant differences in retention, viral suppression or unscheduled facility visits in 3MC or 6MC vs. SoC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C9F8DAC-1126-5049-BE1F-F3E907C279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437607"/>
              </p:ext>
            </p:extLst>
          </p:nvPr>
        </p:nvGraphicFramePr>
        <p:xfrm>
          <a:off x="1536422" y="2751003"/>
          <a:ext cx="9690901" cy="28907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1601">
                  <a:extLst>
                    <a:ext uri="{9D8B030D-6E8A-4147-A177-3AD203B41FA5}">
                      <a16:colId xmlns:a16="http://schemas.microsoft.com/office/drawing/2014/main" val="1176267136"/>
                    </a:ext>
                  </a:extLst>
                </a:gridCol>
                <a:gridCol w="1657002">
                  <a:extLst>
                    <a:ext uri="{9D8B030D-6E8A-4147-A177-3AD203B41FA5}">
                      <a16:colId xmlns:a16="http://schemas.microsoft.com/office/drawing/2014/main" val="2635983580"/>
                    </a:ext>
                  </a:extLst>
                </a:gridCol>
                <a:gridCol w="1403106">
                  <a:extLst>
                    <a:ext uri="{9D8B030D-6E8A-4147-A177-3AD203B41FA5}">
                      <a16:colId xmlns:a16="http://schemas.microsoft.com/office/drawing/2014/main" val="1656602950"/>
                    </a:ext>
                  </a:extLst>
                </a:gridCol>
                <a:gridCol w="1870808">
                  <a:extLst>
                    <a:ext uri="{9D8B030D-6E8A-4147-A177-3AD203B41FA5}">
                      <a16:colId xmlns:a16="http://schemas.microsoft.com/office/drawing/2014/main" val="758579842"/>
                    </a:ext>
                  </a:extLst>
                </a:gridCol>
                <a:gridCol w="1256115">
                  <a:extLst>
                    <a:ext uri="{9D8B030D-6E8A-4147-A177-3AD203B41FA5}">
                      <a16:colId xmlns:a16="http://schemas.microsoft.com/office/drawing/2014/main" val="3045612021"/>
                    </a:ext>
                  </a:extLst>
                </a:gridCol>
                <a:gridCol w="2592269">
                  <a:extLst>
                    <a:ext uri="{9D8B030D-6E8A-4147-A177-3AD203B41FA5}">
                      <a16:colId xmlns:a16="http://schemas.microsoft.com/office/drawing/2014/main" val="4260051288"/>
                    </a:ext>
                  </a:extLst>
                </a:gridCol>
              </a:tblGrid>
              <a:tr h="482827">
                <a:tc>
                  <a:txBody>
                    <a:bodyPr/>
                    <a:lstStyle/>
                    <a:p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Arm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Viral suppression</a:t>
                      </a:r>
                    </a:p>
                    <a:p>
                      <a:pPr algn="ctr"/>
                      <a:endParaRPr lang="en-US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Viral suppression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Unscheduled facility visits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Unscheduled facility visits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380809"/>
                  </a:ext>
                </a:extLst>
              </a:tr>
              <a:tr h="482827">
                <a:tc>
                  <a:txBody>
                    <a:bodyPr/>
                    <a:lstStyle/>
                    <a:p>
                      <a:endParaRPr lang="en-US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Tested, n/N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Suppressed, n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Adjusted risk ratio</a:t>
                      </a:r>
                      <a:b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en-US" sz="14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aRR</a:t>
                      </a:r>
                      <a: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(95% CI)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No, mean (SD)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Adjusted incidence rate ratio</a:t>
                      </a:r>
                      <a:b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en-US" sz="14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aIRR</a:t>
                      </a:r>
                      <a: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(95% CI)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384306"/>
                  </a:ext>
                </a:extLst>
              </a:tr>
              <a:tr h="482827">
                <a:tc>
                  <a:txBody>
                    <a:bodyPr/>
                    <a:lstStyle/>
                    <a:p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SoC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143/196 (72.2)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142 (99.3)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0.28 (0.93)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Reference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8087794"/>
                  </a:ext>
                </a:extLst>
              </a:tr>
              <a:tr h="482827">
                <a:tc>
                  <a:txBody>
                    <a:bodyPr/>
                    <a:lstStyle/>
                    <a:p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3MC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72/122 (59.0)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71 (98.6)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0.98 </a:t>
                      </a:r>
                      <a:b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(0.92-1.03)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0.13 (0.49)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0.53 (0.16-1.80)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4926955"/>
                  </a:ext>
                </a:extLst>
              </a:tr>
              <a:tr h="482827">
                <a:tc>
                  <a:txBody>
                    <a:bodyPr/>
                    <a:lstStyle/>
                    <a:p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6MC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103/243 (42.4)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101 (98.1)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0.98 </a:t>
                      </a:r>
                      <a:b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(0.95-1.00)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0.25 (0.67)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0.82 (0.25-2.79)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0388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4204903"/>
      </p:ext>
    </p:extLst>
  </p:cSld>
  <p:clrMapOvr>
    <a:masterClrMapping/>
  </p:clrMapOvr>
</p:sld>
</file>

<file path=ppt/theme/theme1.xml><?xml version="1.0" encoding="utf-8"?>
<a:theme xmlns:a="http://schemas.openxmlformats.org/drawingml/2006/main" name="International AIDS Society">
  <a:themeElements>
    <a:clrScheme name="Benutzerdefiniert 114">
      <a:dk1>
        <a:sysClr val="windowText" lastClr="000000"/>
      </a:dk1>
      <a:lt1>
        <a:sysClr val="window" lastClr="FFFFFF"/>
      </a:lt1>
      <a:dk2>
        <a:srgbClr val="7F7F7F"/>
      </a:dk2>
      <a:lt2>
        <a:srgbClr val="D8D8D8"/>
      </a:lt2>
      <a:accent1>
        <a:srgbClr val="E0001B"/>
      </a:accent1>
      <a:accent2>
        <a:srgbClr val="C8F04B"/>
      </a:accent2>
      <a:accent3>
        <a:srgbClr val="472482"/>
      </a:accent3>
      <a:accent4>
        <a:srgbClr val="8CCDCD"/>
      </a:accent4>
      <a:accent5>
        <a:srgbClr val="B4BEA5"/>
      </a:accent5>
      <a:accent6>
        <a:srgbClr val="7F7F7F"/>
      </a:accent6>
      <a:hlink>
        <a:srgbClr val="000000"/>
      </a:hlink>
      <a:folHlink>
        <a:srgbClr val="000000"/>
      </a:folHlink>
    </a:clrScheme>
    <a:fontScheme name="Benutzerdefiniert 237">
      <a:majorFont>
        <a:latin typeface="IAS Ribbon Sans Bold"/>
        <a:ea typeface=""/>
        <a:cs typeface=""/>
      </a:majorFont>
      <a:minorFont>
        <a:latin typeface="IAS Ribbo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äsentation1" id="{0BEA0C59-6BE6-574B-8DF0-843D19A6691B}" vid="{DFA08CD2-990E-E443-A274-9D06C7DA0EA4}"/>
    </a:ext>
  </a:extLst>
</a:theme>
</file>

<file path=ppt/theme/theme2.xml><?xml version="1.0" encoding="utf-8"?>
<a:theme xmlns:a="http://schemas.openxmlformats.org/drawingml/2006/main" name="Office">
  <a:themeElements>
    <a:clrScheme name="Benutzerdefiniert 114">
      <a:dk1>
        <a:sysClr val="windowText" lastClr="000000"/>
      </a:dk1>
      <a:lt1>
        <a:sysClr val="window" lastClr="FFFFFF"/>
      </a:lt1>
      <a:dk2>
        <a:srgbClr val="7F7F7F"/>
      </a:dk2>
      <a:lt2>
        <a:srgbClr val="D8D8D8"/>
      </a:lt2>
      <a:accent1>
        <a:srgbClr val="E0001B"/>
      </a:accent1>
      <a:accent2>
        <a:srgbClr val="C8F04B"/>
      </a:accent2>
      <a:accent3>
        <a:srgbClr val="472482"/>
      </a:accent3>
      <a:accent4>
        <a:srgbClr val="8CCDCD"/>
      </a:accent4>
      <a:accent5>
        <a:srgbClr val="B4BEA5"/>
      </a:accent5>
      <a:accent6>
        <a:srgbClr val="7F7F7F"/>
      </a:accent6>
      <a:hlink>
        <a:srgbClr val="000000"/>
      </a:hlink>
      <a:folHlink>
        <a:srgbClr val="000000"/>
      </a:folHlink>
    </a:clrScheme>
    <a:fontScheme name="Benutzerdefiniert 183">
      <a:majorFont>
        <a:latin typeface="Ping LCG Medium"/>
        <a:ea typeface=""/>
        <a:cs typeface=""/>
      </a:majorFont>
      <a:minorFont>
        <a:latin typeface="Ping LCG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14">
      <a:dk1>
        <a:sysClr val="windowText" lastClr="000000"/>
      </a:dk1>
      <a:lt1>
        <a:sysClr val="window" lastClr="FFFFFF"/>
      </a:lt1>
      <a:dk2>
        <a:srgbClr val="7F7F7F"/>
      </a:dk2>
      <a:lt2>
        <a:srgbClr val="D8D8D8"/>
      </a:lt2>
      <a:accent1>
        <a:srgbClr val="E0001B"/>
      </a:accent1>
      <a:accent2>
        <a:srgbClr val="C8F04B"/>
      </a:accent2>
      <a:accent3>
        <a:srgbClr val="472482"/>
      </a:accent3>
      <a:accent4>
        <a:srgbClr val="8CCDCD"/>
      </a:accent4>
      <a:accent5>
        <a:srgbClr val="B4BEA5"/>
      </a:accent5>
      <a:accent6>
        <a:srgbClr val="7F7F7F"/>
      </a:accent6>
      <a:hlink>
        <a:srgbClr val="000000"/>
      </a:hlink>
      <a:folHlink>
        <a:srgbClr val="000000"/>
      </a:folHlink>
    </a:clrScheme>
    <a:fontScheme name="Benutzerdefiniert 183">
      <a:majorFont>
        <a:latin typeface="Ping LCG Medium"/>
        <a:ea typeface=""/>
        <a:cs typeface=""/>
      </a:majorFont>
      <a:minorFont>
        <a:latin typeface="Ping LCG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 xmlns="d9430eef-9f8d-443d-897b-9afda802e8b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0157BD60F1E145A43C0F2A51CF75C7" ma:contentTypeVersion="14" ma:contentTypeDescription="Create a new document." ma:contentTypeScope="" ma:versionID="d3547b5c8b573edc229a91c22a75e538">
  <xsd:schema xmlns:xsd="http://www.w3.org/2001/XMLSchema" xmlns:xs="http://www.w3.org/2001/XMLSchema" xmlns:p="http://schemas.microsoft.com/office/2006/metadata/properties" xmlns:ns2="d9430eef-9f8d-443d-897b-9afda802e8b4" xmlns:ns3="250929fa-9806-4449-af20-7947085fa170" targetNamespace="http://schemas.microsoft.com/office/2006/metadata/properties" ma:root="true" ma:fieldsID="1c34c7da9929f351853f8c726a3d3ca9" ns2:_="" ns3:_="">
    <xsd:import namespace="d9430eef-9f8d-443d-897b-9afda802e8b4"/>
    <xsd:import namespace="250929fa-9806-4449-af20-7947085fa1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Note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430eef-9f8d-443d-897b-9afda802e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Notes" ma:index="18" nillable="true" ma:displayName="Notes" ma:format="Dropdown" ma:internalName="Notes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0929fa-9806-4449-af20-7947085fa170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18B9A9-589C-4AB1-A77F-C0696A20FD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A06F776-15E1-4608-A05B-E8CEEC2417C7}">
  <ds:schemaRefs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250929fa-9806-4449-af20-7947085fa170"/>
    <ds:schemaRef ds:uri="http://schemas.openxmlformats.org/package/2006/metadata/core-properties"/>
    <ds:schemaRef ds:uri="d9430eef-9f8d-443d-897b-9afda802e8b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7E84A85-501F-443C-9C85-070667FB7C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430eef-9f8d-443d-897b-9afda802e8b4"/>
    <ds:schemaRef ds:uri="250929fa-9806-4449-af20-7947085fa1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IAS_PowerPoint_Template_Verdana_BM</Template>
  <TotalTime>747</TotalTime>
  <Words>825</Words>
  <Application>Microsoft Office PowerPoint</Application>
  <PresentationFormat>Widescreen</PresentationFormat>
  <Paragraphs>115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Courier New</vt:lpstr>
      <vt:lpstr>IAS Ribbon Sans Light</vt:lpstr>
      <vt:lpstr>Ping LCG Light</vt:lpstr>
      <vt:lpstr>Verdana</vt:lpstr>
      <vt:lpstr>Verdana </vt:lpstr>
      <vt:lpstr>International AIDS Society</vt:lpstr>
      <vt:lpstr>Differentiated service delivery for HIV during COVID-19: Lessons and opportunities Launch of the  JIAS supplement  </vt:lpstr>
      <vt:lpstr>Earlier referral to a community-based DSD for HIV with multi-month dispensing and annual clinic visits: Data from two cluster-randomized trials in Lesotho and Zimbabwe</vt:lpstr>
      <vt:lpstr>Background</vt:lpstr>
      <vt:lpstr>Methodology (1)</vt:lpstr>
      <vt:lpstr>Methodology (2)</vt:lpstr>
      <vt:lpstr>Results – Participant characteristics at enrolment</vt:lpstr>
      <vt:lpstr>Results – 12-month outcomes between arms</vt:lpstr>
      <vt:lpstr>Results – Risk differences of 12-month retention between arms*</vt:lpstr>
      <vt:lpstr>Results – 12-month outcomes between arms</vt:lpstr>
      <vt:lpstr>Strengths and limitations</vt:lpstr>
      <vt:lpstr>Key takeaways</vt:lpstr>
      <vt:lpstr>Acknowledgements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a short headline Lorem ipsum  sit dolor</dc:title>
  <dc:creator>Amie Baldeh</dc:creator>
  <cp:lastModifiedBy>Trish Muzenda</cp:lastModifiedBy>
  <cp:revision>62</cp:revision>
  <dcterms:created xsi:type="dcterms:W3CDTF">2021-09-29T12:40:18Z</dcterms:created>
  <dcterms:modified xsi:type="dcterms:W3CDTF">2021-10-21T23:56:31Z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0x010100FE0157BD60F1E145A43C0F2A51CF75C7</vt:lpwstr>
  </property>
</Properties>
</file>