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7" r:id="rId5"/>
    <p:sldId id="296" r:id="rId6"/>
    <p:sldId id="288" r:id="rId7"/>
    <p:sldId id="289" r:id="rId8"/>
    <p:sldId id="291" r:id="rId9"/>
    <p:sldId id="297" r:id="rId10"/>
    <p:sldId id="300" r:id="rId11"/>
    <p:sldId id="292" r:id="rId12"/>
    <p:sldId id="298" r:id="rId13"/>
    <p:sldId id="299" r:id="rId14"/>
    <p:sldId id="293" r:id="rId15"/>
    <p:sldId id="284" r:id="rId16"/>
    <p:sldId id="30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4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15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6AAA520-F2F5-4EDD-89FF-112F506DBD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02F3C-8EFD-4B07-80ED-B2429D54C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2BD4C-6D77-4375-88B2-8F24E3740D1D}" type="datetimeFigureOut">
              <a:rPr lang="de-DE" smtClean="0">
                <a:latin typeface="Verdana" panose="020B0604030504040204" pitchFamily="34" charset="0"/>
              </a:rPr>
              <a:t>22.10.2021</a:t>
            </a:fld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1B987F-84C1-40E0-A9D7-A8F4901E46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Verdana" panose="020B060403050404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5432F72-438D-4B28-B0F3-2E4B8F6078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C5FE3-128E-4546-A5A8-7038C4C3160C}" type="slidenum">
              <a:rPr lang="de-DE" smtClean="0">
                <a:latin typeface="Verdana" panose="020B0604030504040204" pitchFamily="34" charset="0"/>
              </a:rPr>
              <a:t>‹#›</a:t>
            </a:fld>
            <a:endParaRPr lang="de-DE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46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59AF585C-AB1D-41F5-8A22-EE236ED1EB54}" type="datetimeFigureOut">
              <a:rPr lang="de-DE" smtClean="0"/>
              <a:pPr/>
              <a:t>22.10.2021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F6DADB82-A706-4784-AE8E-3965AD040C7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05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Approx</a:t>
            </a:r>
            <a:r>
              <a:rPr lang="en-GB" dirty="0"/>
              <a:t> 45% missing CD4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DB82-A706-4784-AE8E-3965AD040C7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66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140E9AE-AB8C-45D2-8169-8A8F93E9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512" y="1294944"/>
            <a:ext cx="8137526" cy="4762956"/>
          </a:xfrm>
        </p:spPr>
        <p:txBody>
          <a:bodyPr/>
          <a:lstStyle>
            <a:lvl1pPr>
              <a:lnSpc>
                <a:spcPct val="85000"/>
              </a:lnSpc>
              <a:defRPr sz="7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</p:spTree>
    <p:extLst>
      <p:ext uri="{BB962C8B-B14F-4D97-AF65-F5344CB8AC3E}">
        <p14:creationId xmlns:p14="http://schemas.microsoft.com/office/powerpoint/2010/main" val="156709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3000E4-2BD5-435D-AE69-C20EC0E3F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>
          <a:xfrm>
            <a:off x="3725862" y="1346515"/>
            <a:ext cx="8131175" cy="4711385"/>
          </a:xfrm>
        </p:spPr>
        <p:txBody>
          <a:bodyPr/>
          <a:lstStyle>
            <a:lvl1pPr marL="266700" indent="-266700">
              <a:lnSpc>
                <a:spcPct val="90000"/>
              </a:lnSpc>
              <a:buFont typeface="Ping LCG Light" pitchFamily="50" charset="0"/>
              <a:buChar char="»"/>
              <a:defRPr sz="4200">
                <a:solidFill>
                  <a:schemeClr val="accent1"/>
                </a:solidFill>
              </a:defRPr>
            </a:lvl1pPr>
            <a:lvl2pPr marL="182563" indent="0" algn="r">
              <a:lnSpc>
                <a:spcPct val="90000"/>
              </a:lnSpc>
              <a:buNone/>
              <a:defRPr sz="2000">
                <a:solidFill>
                  <a:schemeClr val="accent1"/>
                </a:solidFill>
              </a:defRPr>
            </a:lvl2pPr>
            <a:lvl3pPr>
              <a:lnSpc>
                <a:spcPct val="90000"/>
              </a:lnSpc>
              <a:defRPr sz="4200"/>
            </a:lvl3pPr>
            <a:lvl4pPr>
              <a:lnSpc>
                <a:spcPct val="90000"/>
              </a:lnSpc>
              <a:defRPr sz="4200"/>
            </a:lvl4pPr>
            <a:lvl5pPr>
              <a:lnSpc>
                <a:spcPct val="90000"/>
              </a:lnSpc>
              <a:defRPr sz="4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819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44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3"/>
            <a:ext cx="10553950" cy="43975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29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401624"/>
            <a:ext cx="9825212" cy="126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94000"/>
            <a:ext cx="11385550" cy="33797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42913" y="2784475"/>
            <a:ext cx="6192837" cy="323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6870583" y="2784475"/>
            <a:ext cx="5218230" cy="3230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861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0583FDD7-9A57-49D6-92B5-D5F33EBBF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4977"/>
            <a:ext cx="1233487" cy="450502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98BC6A7D-A966-48AF-8316-B852FFDEEF66}"/>
              </a:ext>
            </a:extLst>
          </p:cNvPr>
          <p:cNvSpPr txBox="1"/>
          <p:nvPr userDrawn="1"/>
        </p:nvSpPr>
        <p:spPr>
          <a:xfrm>
            <a:off x="3733801" y="444583"/>
            <a:ext cx="1471612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International AIDS Society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55D9016-FECC-4E5D-ADF2-7843F8F8B2A1}"/>
              </a:ext>
            </a:extLst>
          </p:cNvPr>
          <p:cNvSpPr txBox="1"/>
          <p:nvPr userDrawn="1"/>
        </p:nvSpPr>
        <p:spPr>
          <a:xfrm>
            <a:off x="5360194" y="444583"/>
            <a:ext cx="1275556" cy="1840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de-DE" sz="750" b="0" i="0" dirty="0">
                <a:latin typeface="Verdana" panose="020B0604030504040204" pitchFamily="34" charset="0"/>
              </a:rPr>
              <a:t>iasociety.org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3EC23C-51C9-47E8-9EC0-51E75A99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1510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9E4F12-16AF-4CA2-9394-804A19491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2" y="2552700"/>
            <a:ext cx="6192837" cy="35052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4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0222BDBD-0C76-472C-A496-F0F76AC3E6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43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50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F3A56-2912-4F6C-B763-FA01B5A3DBD6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78F880-622A-4AD4-AD12-DB8ACC4A855D}"/>
              </a:ext>
            </a:extLst>
          </p:cNvPr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F5E3B62B-CF09-471B-9761-31105E803B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gray">
          <a:xfrm>
            <a:off x="6996113" y="0"/>
            <a:ext cx="5195887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6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7EA35-F68A-454D-A1CC-5E137F915BE5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3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97AD9D-CB55-4687-8CA2-BD97C7BC954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2913" y="1401624"/>
            <a:ext cx="6192838" cy="12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4E4A2-260E-40E9-AC47-DF4CBDE6A31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2913" y="2766059"/>
            <a:ext cx="6192837" cy="3291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33CDCE-25B5-4F69-9C0F-55D421676E2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59740"/>
            <a:ext cx="728662" cy="26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6" r:id="rId3"/>
    <p:sldLayoutId id="2147483667" r:id="rId4"/>
    <p:sldLayoutId id="2147483668" r:id="rId5"/>
    <p:sldLayoutId id="2147483665" r:id="rId6"/>
    <p:sldLayoutId id="2147483664" r:id="rId7"/>
    <p:sldLayoutId id="2147483650" r:id="rId8"/>
    <p:sldLayoutId id="2147483654" r:id="rId9"/>
    <p:sldLayoutId id="2147483662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0663" indent="-220663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4492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655638" indent="-2127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8985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127125" indent="-2349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○"/>
        <a:defRPr sz="2000" b="0" i="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07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4180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ienchi.dorward@phc.ox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Differentiated service delivery for HIV during COVID-19: Lessons and opportunities</a:t>
            </a:r>
            <a:br>
              <a:rPr lang="en-US" sz="6000" dirty="0"/>
            </a:br>
            <a:r>
              <a:rPr lang="en-US" sz="4800" b="0" dirty="0">
                <a:solidFill>
                  <a:schemeClr val="tx1"/>
                </a:solidFill>
              </a:rPr>
              <a:t>Launch of the </a:t>
            </a:r>
            <a:br>
              <a:rPr lang="en-US" sz="4800" b="0" dirty="0">
                <a:solidFill>
                  <a:schemeClr val="tx1"/>
                </a:solidFill>
              </a:rPr>
            </a:br>
            <a:r>
              <a:rPr lang="en-US" sz="4800" b="0" dirty="0">
                <a:solidFill>
                  <a:schemeClr val="tx1"/>
                </a:solidFill>
              </a:rPr>
              <a:t>JIAS supplement</a:t>
            </a:r>
            <a:br>
              <a:rPr lang="de-DE" dirty="0"/>
            </a:br>
            <a:br>
              <a:rPr lang="en-US" dirty="0"/>
            </a:b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9BD59A-EF3A-774A-BBC7-33D68EB9610F}"/>
              </a:ext>
            </a:extLst>
          </p:cNvPr>
          <p:cNvSpPr txBox="1"/>
          <p:nvPr/>
        </p:nvSpPr>
        <p:spPr>
          <a:xfrm>
            <a:off x="3719512" y="6057900"/>
            <a:ext cx="8137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October 2021 webinar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2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AFDDF9-F57D-5449-A222-FD2C0534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Sensitivity analyses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375F4-5420-1544-8048-9EE8E45102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Adjusting for CD4 count in multi-variable model</a:t>
            </a:r>
          </a:p>
          <a:p>
            <a:pPr lvl="1"/>
            <a:r>
              <a:rPr lang="en-US" dirty="0"/>
              <a:t>No difference in 12 month attrition </a:t>
            </a:r>
            <a:r>
              <a:rPr lang="pt-BR" dirty="0"/>
              <a:t>(n=1366, aOR 1.17, 95% CI 0.77–1.77)</a:t>
            </a:r>
          </a:p>
          <a:p>
            <a:pPr lvl="1"/>
            <a:r>
              <a:rPr lang="pt-BR" dirty="0"/>
              <a:t>No difference in 12 month viraemia (n=1143, aOR 1.21, 95% CI 0.75–1.94)</a:t>
            </a:r>
          </a:p>
          <a:p>
            <a:pPr lvl="1"/>
            <a:endParaRPr lang="en-US" dirty="0"/>
          </a:p>
          <a:p>
            <a:r>
              <a:rPr lang="en-US" sz="2400" dirty="0"/>
              <a:t>Including clients who were transferred out to another clinic</a:t>
            </a:r>
          </a:p>
          <a:p>
            <a:pPr lvl="1"/>
            <a:r>
              <a:rPr lang="en-US" dirty="0"/>
              <a:t>Attrition was lower in the community ART group versus clinic care (n=2575, </a:t>
            </a:r>
            <a:r>
              <a:rPr lang="en-US" dirty="0" err="1"/>
              <a:t>aOR</a:t>
            </a:r>
            <a:r>
              <a:rPr lang="en-US" dirty="0"/>
              <a:t> 0.73, 95% CI 0.54–0.99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7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Discussion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One of the largest and first analyses to assess outcomes among people on second-line ART in a differentiated community ART delivery </a:t>
            </a:r>
            <a:r>
              <a:rPr lang="en-US" sz="2400" dirty="0" err="1"/>
              <a:t>programme</a:t>
            </a:r>
            <a:endParaRPr lang="en-US" sz="2400" dirty="0"/>
          </a:p>
          <a:p>
            <a:pPr lvl="1"/>
            <a:r>
              <a:rPr lang="en-US" dirty="0"/>
              <a:t>High retention and viral suppression in this population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However, people referred for community ART may be selected because they are likely to have better outcomes</a:t>
            </a:r>
          </a:p>
          <a:p>
            <a:endParaRPr lang="en-US" sz="2400" dirty="0"/>
          </a:p>
          <a:p>
            <a:r>
              <a:rPr lang="en-US" sz="2400" dirty="0"/>
              <a:t>Findings are from pre-COVID-19, and South African DSD eligibility criteria are now less strict</a:t>
            </a:r>
          </a:p>
        </p:txBody>
      </p:sp>
    </p:spTree>
    <p:extLst>
      <p:ext uri="{BB962C8B-B14F-4D97-AF65-F5344CB8AC3E}">
        <p14:creationId xmlns:p14="http://schemas.microsoft.com/office/powerpoint/2010/main" val="332093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Next</a:t>
            </a: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steps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766059"/>
            <a:ext cx="7807951" cy="3291841"/>
          </a:xfrm>
        </p:spPr>
        <p:txBody>
          <a:bodyPr/>
          <a:lstStyle/>
          <a:p>
            <a:r>
              <a:rPr lang="de-DE" sz="2400" dirty="0"/>
              <a:t>Programmes which do not already include second line treatments in differentiated ART delivery services should </a:t>
            </a:r>
            <a:r>
              <a:rPr lang="de-DE" sz="2400" dirty="0" err="1"/>
              <a:t>consider</a:t>
            </a:r>
            <a:r>
              <a:rPr lang="de-DE" sz="2400" dirty="0"/>
              <a:t> </a:t>
            </a:r>
            <a:r>
              <a:rPr lang="de-DE" sz="2400" dirty="0" err="1"/>
              <a:t>introducing</a:t>
            </a:r>
            <a:r>
              <a:rPr lang="de-DE" sz="2400" dirty="0"/>
              <a:t> them for people with viral </a:t>
            </a:r>
            <a:r>
              <a:rPr lang="de-DE" sz="2400" dirty="0" err="1"/>
              <a:t>suppression</a:t>
            </a:r>
            <a:endParaRPr lang="de-DE" sz="2400" dirty="0"/>
          </a:p>
          <a:p>
            <a:pPr lvl="1"/>
            <a:r>
              <a:rPr lang="de-DE" dirty="0"/>
              <a:t>2021 </a:t>
            </a:r>
            <a:r>
              <a:rPr lang="de-DE" dirty="0" err="1"/>
              <a:t>revised</a:t>
            </a:r>
            <a:r>
              <a:rPr lang="de-DE" dirty="0"/>
              <a:t> WHO </a:t>
            </a:r>
            <a:r>
              <a:rPr lang="de-DE" dirty="0" err="1"/>
              <a:t>guidelines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“</a:t>
            </a:r>
            <a:r>
              <a:rPr lang="de-DE" dirty="0" err="1"/>
              <a:t>established</a:t>
            </a:r>
            <a:r>
              <a:rPr lang="de-DE" dirty="0"/>
              <a:t> on </a:t>
            </a:r>
            <a:r>
              <a:rPr lang="de-DE" dirty="0" err="1"/>
              <a:t>treatment</a:t>
            </a:r>
            <a:r>
              <a:rPr lang="de-DE" dirty="0"/>
              <a:t>“ inclusive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those</a:t>
            </a:r>
            <a:r>
              <a:rPr lang="de-DE" dirty="0"/>
              <a:t> on </a:t>
            </a:r>
            <a:r>
              <a:rPr lang="de-DE" dirty="0" err="1"/>
              <a:t>second</a:t>
            </a:r>
            <a:r>
              <a:rPr lang="de-DE" dirty="0"/>
              <a:t>-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third-line</a:t>
            </a:r>
            <a:r>
              <a:rPr lang="de-DE" dirty="0"/>
              <a:t> </a:t>
            </a:r>
            <a:r>
              <a:rPr lang="de-DE" dirty="0" err="1"/>
              <a:t>regimens</a:t>
            </a:r>
            <a:endParaRPr lang="de-DE" dirty="0"/>
          </a:p>
          <a:p>
            <a:endParaRPr lang="de-DE" sz="2400" dirty="0"/>
          </a:p>
          <a:p>
            <a:r>
              <a:rPr lang="de-DE" sz="2400" dirty="0"/>
              <a:t>Longer term outcome data beyond 12 months, and during the COVID-19 pandemic, need to be assessed</a:t>
            </a: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787FE-5458-4967-80F1-3779D233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441" y="3831206"/>
            <a:ext cx="3170645" cy="240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92F90-FF83-41B4-9310-05B620CB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8440" y="2668606"/>
            <a:ext cx="3170646" cy="102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8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6EB762-B210-4CC4-9F39-572EC03B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Acknowledgements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DD0E3C-3675-44C6-AE22-972FDE27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766059"/>
            <a:ext cx="7807951" cy="3291841"/>
          </a:xfrm>
        </p:spPr>
        <p:txBody>
          <a:bodyPr/>
          <a:lstStyle/>
          <a:p>
            <a:r>
              <a:rPr lang="en-US" sz="2400" b="1" dirty="0"/>
              <a:t>Collaborators</a:t>
            </a:r>
          </a:p>
          <a:p>
            <a:pPr lvl="1"/>
            <a:r>
              <a:rPr lang="en-US" sz="2400" dirty="0"/>
              <a:t>eThekwini Municipality Health Unit</a:t>
            </a:r>
          </a:p>
          <a:p>
            <a:pPr lvl="1"/>
            <a:r>
              <a:rPr lang="en-US" sz="2400" dirty="0"/>
              <a:t>CAPRISA</a:t>
            </a:r>
          </a:p>
          <a:p>
            <a:pPr lvl="1"/>
            <a:r>
              <a:rPr lang="en-US" sz="2400" dirty="0"/>
              <a:t>University of Oxford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Funders</a:t>
            </a:r>
          </a:p>
          <a:p>
            <a:pPr lvl="1"/>
            <a:r>
              <a:rPr lang="en-US" sz="2400" dirty="0"/>
              <a:t>International AIDS Society </a:t>
            </a:r>
          </a:p>
          <a:p>
            <a:pPr lvl="1"/>
            <a:r>
              <a:rPr lang="en-US" sz="2400" dirty="0"/>
              <a:t>Fast Track Cities</a:t>
            </a:r>
          </a:p>
          <a:p>
            <a:pPr lvl="1"/>
            <a:r>
              <a:rPr lang="en-US" sz="2400" dirty="0" err="1"/>
              <a:t>Wellcome</a:t>
            </a:r>
            <a:r>
              <a:rPr lang="en-US" sz="2400" dirty="0"/>
              <a:t> Trust</a:t>
            </a:r>
          </a:p>
          <a:p>
            <a:endParaRPr lang="de-DE" sz="2400" dirty="0"/>
          </a:p>
          <a:p>
            <a:endParaRPr lang="de-DE" dirty="0"/>
          </a:p>
        </p:txBody>
      </p:sp>
      <p:pic>
        <p:nvPicPr>
          <p:cNvPr id="8" name="Picture 7" descr="ox_small_cmyk_pos_rect.jpg">
            <a:extLst>
              <a:ext uri="{FF2B5EF4-FFF2-40B4-BE49-F238E27FC236}">
                <a16:creationId xmlns:a16="http://schemas.microsoft.com/office/drawing/2014/main" id="{2B399F7B-BF6A-40E4-ABDA-60568070C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60" y="3488169"/>
            <a:ext cx="2269176" cy="69896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EB01D88-417E-4DD1-BD8A-FC55E5C10B4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861" y="2401777"/>
            <a:ext cx="2269175" cy="74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E34191-0E94-4FE2-9FBB-C643C79D5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277" y="5043027"/>
            <a:ext cx="2156697" cy="12436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452DE-24DD-4A2B-92C4-1F543CF52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79" y="5043027"/>
            <a:ext cx="1141213" cy="1141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25FE3-2964-4089-9953-97C01807C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106" y="2731346"/>
            <a:ext cx="1015520" cy="112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8A5F52-F0D4-49DA-96A0-033B35545A7E}"/>
              </a:ext>
            </a:extLst>
          </p:cNvPr>
          <p:cNvCxnSpPr>
            <a:cxnSpLocks/>
          </p:cNvCxnSpPr>
          <p:nvPr/>
        </p:nvCxnSpPr>
        <p:spPr>
          <a:xfrm flipV="1">
            <a:off x="442913" y="4471085"/>
            <a:ext cx="11664175" cy="52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7">
            <a:extLst>
              <a:ext uri="{FF2B5EF4-FFF2-40B4-BE49-F238E27FC236}">
                <a16:creationId xmlns:a16="http://schemas.microsoft.com/office/drawing/2014/main" id="{B0C8DD08-1F80-4CAF-BC51-C7C45EB2E04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89" y="5400092"/>
            <a:ext cx="1494427" cy="5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4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F560-D0D1-4B76-8B86-EA3E033B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Differentiated service delivery  for people on second-line antiretroviral therapy: Evidence from KwaZulu-Natal, South Africa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405F0-1329-5842-8EC1-E2CEE6DE6450}"/>
              </a:ext>
            </a:extLst>
          </p:cNvPr>
          <p:cNvSpPr txBox="1"/>
          <p:nvPr/>
        </p:nvSpPr>
        <p:spPr>
          <a:xfrm>
            <a:off x="3719512" y="3948933"/>
            <a:ext cx="813752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Lewis L, Sookrajh Y, Gate K, Khubone T, Maraj M, Mkhize S, Hermans LE, Ngobese H, Garrett N, Dorward J</a:t>
            </a:r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</a:p>
          <a:p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§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Jienchi Dorward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 Research Fellow in Primary Healthcare, University of Oxford, UK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Honorary Associate Scientist, CAPRISA, Durban, South Africa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jienchi.dorward@phc.ox.ac.uk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Picture 3" descr="ox_small_cmyk_pos_rect.jpg">
            <a:extLst>
              <a:ext uri="{FF2B5EF4-FFF2-40B4-BE49-F238E27FC236}">
                <a16:creationId xmlns:a16="http://schemas.microsoft.com/office/drawing/2014/main" id="{AF69AB97-3EBE-4C27-908A-D90CE49F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23" y="6072228"/>
            <a:ext cx="2027670" cy="6245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3F651F2-E2F6-40FB-BB43-35333F6997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6072228"/>
            <a:ext cx="1892782" cy="6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6856EE-C668-4DC1-9082-A2BE8A306A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44" y="6072228"/>
            <a:ext cx="564261" cy="62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2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A827B-BBCA-4C01-8373-9C43E2E8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4746"/>
            <a:ext cx="6192838" cy="1151076"/>
          </a:xfrm>
        </p:spPr>
        <p:txBody>
          <a:bodyPr/>
          <a:lstStyle/>
          <a:p>
            <a:r>
              <a:rPr lang="en-US" dirty="0"/>
              <a:t>Background 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3C1C46-A697-4F61-B415-46A47B124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2155403"/>
            <a:ext cx="6016611" cy="35052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/>
              <a:t>People living with HIV who are receiving second-line antiretroviral therapy (ART) have not always been included in differentiated service delivery (DSD) </a:t>
            </a:r>
            <a:r>
              <a:rPr lang="en-US" sz="1800" dirty="0" err="1"/>
              <a:t>programmes</a:t>
            </a:r>
            <a:r>
              <a:rPr lang="en-US" sz="1800" dirty="0"/>
              <a:t>, and there is little data evaluating their outcomes.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/>
              <a:t>South Africa implemented a community-based differentiated ART delivery </a:t>
            </a:r>
            <a:r>
              <a:rPr lang="en-US" sz="1800" dirty="0" err="1"/>
              <a:t>programme</a:t>
            </a:r>
            <a:r>
              <a:rPr lang="en-US" sz="1800" dirty="0"/>
              <a:t> in 2016, which included people receiving second-line ART </a:t>
            </a:r>
            <a:r>
              <a:rPr lang="en-US" sz="1800" i="1" u="sng" dirty="0"/>
              <a:t>and with viral suppression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dirty="0"/>
              <a:t>We aimed to assess treatment outcomes among people on second-line ART in a community delivery </a:t>
            </a:r>
            <a:r>
              <a:rPr lang="en-US" sz="1800" dirty="0" err="1"/>
              <a:t>programme</a:t>
            </a:r>
            <a:r>
              <a:rPr lang="en-US" sz="1800" dirty="0"/>
              <a:t>, compared to those who remained at clinics</a:t>
            </a:r>
            <a:endParaRPr lang="de-DE" sz="1800" dirty="0"/>
          </a:p>
        </p:txBody>
      </p:sp>
      <p:pic>
        <p:nvPicPr>
          <p:cNvPr id="6" name="Picture 5" descr="A person sitting at a desk&#10;&#10;Description automatically generated">
            <a:extLst>
              <a:ext uri="{FF2B5EF4-FFF2-40B4-BE49-F238E27FC236}">
                <a16:creationId xmlns:a16="http://schemas.microsoft.com/office/drawing/2014/main" id="{61FA9BF3-CB1D-4E66-A5F9-9CB08F0FE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45" y="2415822"/>
            <a:ext cx="4107992" cy="30809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B326B1-C833-411F-AD9B-48D918EFFE09}"/>
              </a:ext>
            </a:extLst>
          </p:cNvPr>
          <p:cNvSpPr/>
          <p:nvPr/>
        </p:nvSpPr>
        <p:spPr>
          <a:xfrm>
            <a:off x="7168945" y="2127789"/>
            <a:ext cx="4107992" cy="3369025"/>
          </a:xfrm>
          <a:prstGeom prst="rect">
            <a:avLst/>
          </a:prstGeom>
          <a:ln>
            <a:solidFill>
              <a:srgbClr val="E3000F"/>
            </a:solidFill>
          </a:ln>
        </p:spPr>
        <p:txBody>
          <a:bodyPr wrap="square">
            <a:no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Nurses working in a South African community ART delivery program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1233845"/>
            <a:ext cx="9825212" cy="1260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Methodology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2912" y="2411501"/>
            <a:ext cx="6687633" cy="3379788"/>
          </a:xfrm>
        </p:spPr>
        <p:txBody>
          <a:bodyPr/>
          <a:lstStyle/>
          <a:p>
            <a:r>
              <a:rPr lang="en-US" dirty="0"/>
              <a:t>Retrospective cohort study of people receiving second-line ART and </a:t>
            </a:r>
            <a:r>
              <a:rPr lang="en-US" i="1" u="sng" dirty="0"/>
              <a:t>eligible*</a:t>
            </a:r>
            <a:r>
              <a:rPr lang="en-US" dirty="0"/>
              <a:t> for community ART delivery, between October 2016 and December 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Routinely collected data from 61 primary care clinics in South Africa</a:t>
            </a:r>
          </a:p>
          <a:p>
            <a:endParaRPr lang="en-US" dirty="0"/>
          </a:p>
          <a:p>
            <a:r>
              <a:rPr lang="en-US" dirty="0"/>
              <a:t>Multivariable logistic regression models to compare attrition and viraemia at 12 months among those referred for community ART versus those who remained in clinic care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6E007B-6AF4-4D20-89E8-24FBC6E7ECC7}"/>
              </a:ext>
            </a:extLst>
          </p:cNvPr>
          <p:cNvGrpSpPr/>
          <p:nvPr/>
        </p:nvGrpSpPr>
        <p:grpSpPr>
          <a:xfrm>
            <a:off x="7449634" y="2329681"/>
            <a:ext cx="4577039" cy="4620260"/>
            <a:chOff x="14059609" y="6030343"/>
            <a:chExt cx="10538477" cy="1063799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A1778A-2C79-49F7-9FF2-A4BD15A29421}"/>
                </a:ext>
              </a:extLst>
            </p:cNvPr>
            <p:cNvGrpSpPr/>
            <p:nvPr/>
          </p:nvGrpSpPr>
          <p:grpSpPr>
            <a:xfrm>
              <a:off x="14059609" y="6030343"/>
              <a:ext cx="9745436" cy="10637994"/>
              <a:chOff x="14059609" y="6030343"/>
              <a:chExt cx="9745436" cy="1063799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B288C3-1BB7-4070-AAEE-32EF3EFF9C4B}"/>
                  </a:ext>
                </a:extLst>
              </p:cNvPr>
              <p:cNvSpPr txBox="1"/>
              <p:nvPr/>
            </p:nvSpPr>
            <p:spPr>
              <a:xfrm>
                <a:off x="14059609" y="6030343"/>
                <a:ext cx="9745436" cy="10637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b="1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Figure 1: Map of clinic areas</a:t>
                </a:r>
                <a:endParaRPr lang="en-US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179293E-8701-481E-9A7C-4DCACA7DA6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38792" y="7908318"/>
                <a:ext cx="9130436" cy="7791812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A43A625-5C45-459E-869A-201196A18802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 bwMode="auto">
              <a:xfrm>
                <a:off x="16570672" y="9716268"/>
                <a:ext cx="5393379" cy="269338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DC0A7E4-DEDE-44D1-A6F1-83B3778E1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14238792" y="7104053"/>
                <a:ext cx="4663760" cy="2612215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</p:pic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AA109BA-E24B-4DC7-B966-C0094DC6A5E8}"/>
                  </a:ext>
                </a:extLst>
              </p:cNvPr>
              <p:cNvCxnSpPr>
                <a:cxnSpLocks/>
                <a:stCxn id="15" idx="2"/>
              </p:cNvCxnSpPr>
              <p:nvPr/>
            </p:nvCxnSpPr>
            <p:spPr bwMode="auto">
              <a:xfrm>
                <a:off x="21154296" y="9716268"/>
                <a:ext cx="1500582" cy="134795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94C3EC7-1CB9-4196-AAF9-73CEBE902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18939366" y="7102132"/>
                <a:ext cx="4429862" cy="2614135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EB14FE-961A-4C98-89CF-9F49753E7D87}"/>
                </a:ext>
              </a:extLst>
            </p:cNvPr>
            <p:cNvSpPr/>
            <p:nvPr/>
          </p:nvSpPr>
          <p:spPr>
            <a:xfrm>
              <a:off x="20231061" y="12937066"/>
              <a:ext cx="4367025" cy="779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KwaZulu-Natal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945B747-765B-416A-B4F3-CD29A9750526}"/>
              </a:ext>
            </a:extLst>
          </p:cNvPr>
          <p:cNvSpPr txBox="1">
            <a:spLocks/>
          </p:cNvSpPr>
          <p:nvPr/>
        </p:nvSpPr>
        <p:spPr bwMode="gray">
          <a:xfrm>
            <a:off x="509758" y="6272257"/>
            <a:ext cx="6687633" cy="33797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0663" indent="-2206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49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655638" indent="-2127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8985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127125" indent="-2349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○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*Two suppressed viral loads </a:t>
            </a:r>
            <a:r>
              <a:rPr lang="en-US" sz="1100" u="sng" dirty="0"/>
              <a:t>&gt;</a:t>
            </a:r>
            <a:r>
              <a:rPr lang="en-US" sz="1100" dirty="0"/>
              <a:t> 6 months apart, stable on ART regimen for </a:t>
            </a:r>
            <a:r>
              <a:rPr lang="en-US" sz="1100" u="sng" dirty="0"/>
              <a:t>&gt;</a:t>
            </a:r>
            <a:r>
              <a:rPr lang="en-US" sz="1100" dirty="0"/>
              <a:t>12 months, clinically stable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4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2914" y="2784475"/>
            <a:ext cx="4783428" cy="3230563"/>
          </a:xfrm>
        </p:spPr>
        <p:txBody>
          <a:bodyPr/>
          <a:lstStyle/>
          <a:p>
            <a:r>
              <a:rPr lang="en-US" dirty="0"/>
              <a:t>2,575 people on second-line ART and potentially eligible for community ART delivery</a:t>
            </a:r>
          </a:p>
          <a:p>
            <a:endParaRPr lang="en-US" dirty="0"/>
          </a:p>
          <a:p>
            <a:r>
              <a:rPr lang="en-US" dirty="0"/>
              <a:t>Median age 39.0 years (IQR 34.0-45.0), 1,670 (64.9%) were women. </a:t>
            </a:r>
          </a:p>
          <a:p>
            <a:endParaRPr lang="en-US" dirty="0"/>
          </a:p>
          <a:p>
            <a:r>
              <a:rPr lang="en-US" dirty="0"/>
              <a:t>584 (22.7%) were referred for community ART within 6 months of meeting eligibility criteria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4790E-2958-4DB8-A454-1BCE2C496531}"/>
              </a:ext>
            </a:extLst>
          </p:cNvPr>
          <p:cNvSpPr txBox="1"/>
          <p:nvPr/>
        </p:nvSpPr>
        <p:spPr>
          <a:xfrm>
            <a:off x="6065542" y="1711827"/>
            <a:ext cx="6126458" cy="46202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 flowchart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7FB94-A353-7542-AE60-A7BB6B53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42" y="2296027"/>
            <a:ext cx="55499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FF8673-058C-4E2F-BAD4-64B782604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13468"/>
              </p:ext>
            </p:extLst>
          </p:nvPr>
        </p:nvGraphicFramePr>
        <p:xfrm>
          <a:off x="1442979" y="155892"/>
          <a:ext cx="9667875" cy="6546215"/>
        </p:xfrm>
        <a:graphic>
          <a:graphicData uri="http://schemas.openxmlformats.org/drawingml/2006/table">
            <a:tbl>
              <a:tblPr firstRow="1" firstCol="1" bandRow="1"/>
              <a:tblGrid>
                <a:gridCol w="320789">
                  <a:extLst>
                    <a:ext uri="{9D8B030D-6E8A-4147-A177-3AD203B41FA5}">
                      <a16:colId xmlns:a16="http://schemas.microsoft.com/office/drawing/2014/main" val="1840840471"/>
                    </a:ext>
                  </a:extLst>
                </a:gridCol>
                <a:gridCol w="4627449">
                  <a:extLst>
                    <a:ext uri="{9D8B030D-6E8A-4147-A177-3AD203B41FA5}">
                      <a16:colId xmlns:a16="http://schemas.microsoft.com/office/drawing/2014/main" val="1458137896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921442078"/>
                    </a:ext>
                  </a:extLst>
                </a:gridCol>
                <a:gridCol w="1442514">
                  <a:extLst>
                    <a:ext uri="{9D8B030D-6E8A-4147-A177-3AD203B41FA5}">
                      <a16:colId xmlns:a16="http://schemas.microsoft.com/office/drawing/2014/main" val="845767585"/>
                    </a:ext>
                  </a:extLst>
                </a:gridCol>
                <a:gridCol w="1610248">
                  <a:extLst>
                    <a:ext uri="{9D8B030D-6E8A-4147-A177-3AD203B41FA5}">
                      <a16:colId xmlns:a16="http://schemas.microsoft.com/office/drawing/2014/main" val="3266473864"/>
                    </a:ext>
                  </a:extLst>
                </a:gridCol>
              </a:tblGrid>
              <a:tr h="359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Referred to community ART programme 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(n=584)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ZA" sz="1100" b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Continued at clinic (n=1,991)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435620"/>
                  </a:ext>
                </a:extLst>
              </a:tr>
              <a:tr h="7290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235141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Age, median (IQR)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39(35-45)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39(34-45)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680524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Gender, n(%)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384(65.8)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1286(64.6)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04001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District, n(%)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Urban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540(92.5)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1849(92.9)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647619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Year of baseline observation, n(%)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30(5.1)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310(15.6)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17167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309(52.9)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977(49.1)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564620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245(42.0)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704(35.4)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713336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Second-line protease inhibitor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Lopinavir/ritonavir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581(99.5)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1980(99.5)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122219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Atazanavir</a:t>
                      </a: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3(0.5)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11(0.5)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379169"/>
                  </a:ext>
                </a:extLst>
              </a:tr>
              <a:tr h="76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NRTI backbone</a:t>
                      </a:r>
                      <a:r>
                        <a:rPr lang="en-GB" sz="1100" baseline="30000">
                          <a:solidFill>
                            <a:srgbClr val="1C1D1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Tenofovir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165(28.2)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514(25.8)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3453237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Zidovudine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377(64.6)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1315(66.1)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246641"/>
                  </a:ext>
                </a:extLst>
              </a:tr>
              <a:tr h="76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Abacavir/Other</a:t>
                      </a:r>
                      <a:r>
                        <a:rPr lang="en-GB" sz="1100" baseline="30000">
                          <a:solidFill>
                            <a:srgbClr val="1C1D1E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‡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42(7.2)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162(8.1)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942144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Months on second-line ART, median (IQR)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28.5(18-50)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26(16-45)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18046"/>
                  </a:ext>
                </a:extLst>
              </a:tr>
              <a:tr h="2392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Months since viral load measure preceding baseline viral load, median (IQR)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11(8-13)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11(8-13)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310065"/>
                  </a:ext>
                </a:extLst>
              </a:tr>
              <a:tr h="156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Most recent CD4 count at baseline, median (IQR)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449(260-622)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385(237-555)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55013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Most recent CD4 count at baseline, n(%)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&lt;=200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34(11.3)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176(15.8)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824155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201-350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70(23.2)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277(24.9)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165830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351-500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55(18.3)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272(24.4)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748984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&gt;500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142(47.2)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389(34.9)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592576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Missing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283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877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287534"/>
                  </a:ext>
                </a:extLst>
              </a:tr>
              <a:tr h="156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Months since most </a:t>
                      </a: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recent CD4 count at baseline, median (IQR)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9(0-15)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9(0-15)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132153"/>
                  </a:ext>
                </a:extLst>
              </a:tr>
              <a:tr h="72909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Follow-up characteristics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i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895290"/>
                  </a:ext>
                </a:extLst>
              </a:tr>
              <a:tr h="156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Months to viral load follow-up measurement, median (IQR)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12(11-12)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12(11-12)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062879"/>
                  </a:ext>
                </a:extLst>
              </a:tr>
              <a:tr h="72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Missing viral load follow-up value, n(%)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87(14.9)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350(17.6)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958" marR="2495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6772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4155C6-AB37-454D-8C5A-18034B7FE6FB}"/>
              </a:ext>
            </a:extLst>
          </p:cNvPr>
          <p:cNvSpPr txBox="1"/>
          <p:nvPr/>
        </p:nvSpPr>
        <p:spPr>
          <a:xfrm>
            <a:off x="1285875" y="6616523"/>
            <a:ext cx="9953625" cy="29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1000" baseline="30000" dirty="0">
                <a:solidFill>
                  <a:srgbClr val="1C1D1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†</a:t>
            </a:r>
            <a:r>
              <a:rPr lang="en-GB" sz="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Tenofovir typically combined with emtricitabine, zidovudine and abacavir typically combined with lamivudine</a:t>
            </a:r>
            <a:r>
              <a:rPr lang="en-GB" sz="1000" dirty="0">
                <a:solidFill>
                  <a:srgbClr val="1C1D1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GB" sz="1000" baseline="30000" dirty="0">
                <a:solidFill>
                  <a:srgbClr val="1C1D1E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‡</a:t>
            </a:r>
            <a:r>
              <a:rPr lang="en-US" sz="8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 but 2 clients were on Abacavir</a:t>
            </a:r>
            <a:endParaRPr lang="en-GB" sz="10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636CED-855A-4D74-8B9E-399033ECEF8B}"/>
              </a:ext>
            </a:extLst>
          </p:cNvPr>
          <p:cNvSpPr/>
          <p:nvPr/>
        </p:nvSpPr>
        <p:spPr>
          <a:xfrm>
            <a:off x="8220075" y="4552950"/>
            <a:ext cx="2667000" cy="2000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AD9C3-F0C0-4547-A6C9-C123114E2E4E}"/>
              </a:ext>
            </a:extLst>
          </p:cNvPr>
          <p:cNvSpPr/>
          <p:nvPr/>
        </p:nvSpPr>
        <p:spPr>
          <a:xfrm>
            <a:off x="8220075" y="2121059"/>
            <a:ext cx="2667000" cy="2000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BD625-05CD-444B-AA43-3A2C5E26CECB}"/>
              </a:ext>
            </a:extLst>
          </p:cNvPr>
          <p:cNvSpPr txBox="1"/>
          <p:nvPr/>
        </p:nvSpPr>
        <p:spPr>
          <a:xfrm>
            <a:off x="1442979" y="283482"/>
            <a:ext cx="6586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Baseline &amp; follow-up characteristics</a:t>
            </a:r>
            <a:r>
              <a:rPr lang="en-GB" sz="18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split by referral for community ART (n=2,575)</a:t>
            </a:r>
            <a:endParaRPr lang="en-GB" sz="18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AFDDF9-F57D-5449-A222-FD2C0534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5375F4-5420-1544-8048-9EE8E45102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In this cohort of people established on second-line and eligible for community ART delivery: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Attrition at 12 months was very low</a:t>
            </a:r>
          </a:p>
          <a:p>
            <a:pPr lvl="2"/>
            <a:r>
              <a:rPr lang="en-US" dirty="0"/>
              <a:t>4.5% (95% CI 3.0-6.6%) in the community ART arm</a:t>
            </a:r>
          </a:p>
          <a:p>
            <a:pPr lvl="2"/>
            <a:r>
              <a:rPr lang="en-US" dirty="0"/>
              <a:t>4.4% (95% CI 3.5-5.4%) in the clinic care arm</a:t>
            </a:r>
          </a:p>
          <a:p>
            <a:pPr marL="220663" lvl="1" indent="0">
              <a:buNone/>
            </a:pPr>
            <a:endParaRPr lang="en-US" dirty="0"/>
          </a:p>
          <a:p>
            <a:pPr lvl="1"/>
            <a:r>
              <a:rPr lang="en-US" sz="2400" dirty="0"/>
              <a:t>Viraemia at 12 months was low</a:t>
            </a:r>
          </a:p>
          <a:p>
            <a:pPr lvl="2"/>
            <a:r>
              <a:rPr lang="en-US" dirty="0"/>
              <a:t>10.3% (95% CI 7.7-13.3%) in the community ART arm</a:t>
            </a:r>
          </a:p>
          <a:p>
            <a:pPr lvl="2"/>
            <a:r>
              <a:rPr lang="en-US" dirty="0"/>
              <a:t>11.3% (95% CI 9.8-12.9%) in the clinic care arm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43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42B198E-E56E-4247-B3C8-831C0790A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87553"/>
              </p:ext>
            </p:extLst>
          </p:nvPr>
        </p:nvGraphicFramePr>
        <p:xfrm>
          <a:off x="1457323" y="1534633"/>
          <a:ext cx="9658352" cy="4492932"/>
        </p:xfrm>
        <a:graphic>
          <a:graphicData uri="http://schemas.openxmlformats.org/drawingml/2006/table">
            <a:tbl>
              <a:tblPr firstRow="1" firstCol="1" bandRow="1"/>
              <a:tblGrid>
                <a:gridCol w="2936295">
                  <a:extLst>
                    <a:ext uri="{9D8B030D-6E8A-4147-A177-3AD203B41FA5}">
                      <a16:colId xmlns:a16="http://schemas.microsoft.com/office/drawing/2014/main" val="485917985"/>
                    </a:ext>
                  </a:extLst>
                </a:gridCol>
                <a:gridCol w="1274386">
                  <a:extLst>
                    <a:ext uri="{9D8B030D-6E8A-4147-A177-3AD203B41FA5}">
                      <a16:colId xmlns:a16="http://schemas.microsoft.com/office/drawing/2014/main" val="2384372648"/>
                    </a:ext>
                  </a:extLst>
                </a:gridCol>
                <a:gridCol w="1467183">
                  <a:extLst>
                    <a:ext uri="{9D8B030D-6E8A-4147-A177-3AD203B41FA5}">
                      <a16:colId xmlns:a16="http://schemas.microsoft.com/office/drawing/2014/main" val="310604210"/>
                    </a:ext>
                  </a:extLst>
                </a:gridCol>
                <a:gridCol w="271554">
                  <a:extLst>
                    <a:ext uri="{9D8B030D-6E8A-4147-A177-3AD203B41FA5}">
                      <a16:colId xmlns:a16="http://schemas.microsoft.com/office/drawing/2014/main" val="1032481132"/>
                    </a:ext>
                  </a:extLst>
                </a:gridCol>
                <a:gridCol w="2087990">
                  <a:extLst>
                    <a:ext uri="{9D8B030D-6E8A-4147-A177-3AD203B41FA5}">
                      <a16:colId xmlns:a16="http://schemas.microsoft.com/office/drawing/2014/main" val="1416421077"/>
                    </a:ext>
                  </a:extLst>
                </a:gridCol>
                <a:gridCol w="1620944">
                  <a:extLst>
                    <a:ext uri="{9D8B030D-6E8A-4147-A177-3AD203B41FA5}">
                      <a16:colId xmlns:a16="http://schemas.microsoft.com/office/drawing/2014/main" val="1188372201"/>
                    </a:ext>
                  </a:extLst>
                </a:gridCol>
              </a:tblGrid>
              <a:tr h="9149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 recorded visit 12-18 months after baseline, n(%) or median (IQR)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Adjusted OR (95% CI)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784046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Age at baseline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39.5 (33-45)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1.00(0.98-1.02)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1.01(0.99-1.03)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541828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75 (4.7)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1.15(0.83-1.6)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1.21(0.87-1.67)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0473619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 (4.0)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413006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 (3.4)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0.71(0.35-1.45)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0.75(0.35-1.62)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159227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Urban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104 (4.5)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435685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Year of baseline observation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 (4.2)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0.86(0.56-1.34)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0.87(0.55-1.39)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960316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52 (4.1)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0.83(0.55-1.25)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0.84(0.55-1.27)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34341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44 (4.9)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622490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NRTI backbone at baseline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Tenofovir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 (4.2)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1.00(0.63-1.58)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1.05(0.64-1.72)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5035350"/>
                  </a:ext>
                </a:extLst>
              </a:tr>
              <a:tr h="292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Abacavir/Other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 (7.0)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1.71(0.94-3.11)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1.7(0.94-3.1)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799954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Zidovudine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68 (4.2)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798453"/>
                  </a:ext>
                </a:extLst>
              </a:tr>
              <a:tr h="292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Months on 2</a:t>
                      </a:r>
                      <a:r>
                        <a:rPr lang="en-ZA" sz="1100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line at baseline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 (14-46)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1.00(0.99-1.0</a:t>
                      </a: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1.00(0.99-1.005)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451342"/>
                  </a:ext>
                </a:extLst>
              </a:tr>
              <a:tr h="292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Referred for community ART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 (4.5)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1.01(0.71-1.45)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1.02(0.71-1.47)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651411"/>
                  </a:ext>
                </a:extLst>
              </a:tr>
              <a:tr h="1364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84 (4.4)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11" marR="4671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3468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CC606AA-C133-4F0A-B8F1-A70240A5E99B}"/>
              </a:ext>
            </a:extLst>
          </p:cNvPr>
          <p:cNvSpPr txBox="1"/>
          <p:nvPr/>
        </p:nvSpPr>
        <p:spPr>
          <a:xfrm>
            <a:off x="3910454" y="931178"/>
            <a:ext cx="8104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Multivariable logistic regression model of </a:t>
            </a:r>
            <a:r>
              <a:rPr lang="en-US" sz="18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attrition,</a:t>
            </a:r>
            <a:r>
              <a:rPr lang="en-US" sz="1800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n=2,496</a:t>
            </a:r>
            <a:endParaRPr lang="en-GB" sz="1800" dirty="0">
              <a:solidFill>
                <a:srgbClr val="00000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D6E91-6996-49E1-825C-E475B511E6DC}"/>
              </a:ext>
            </a:extLst>
          </p:cNvPr>
          <p:cNvSpPr/>
          <p:nvPr/>
        </p:nvSpPr>
        <p:spPr>
          <a:xfrm>
            <a:off x="1457323" y="5543550"/>
            <a:ext cx="9658352" cy="4840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D9B81B-569A-1947-AE1A-73BAB74357B2}"/>
              </a:ext>
            </a:extLst>
          </p:cNvPr>
          <p:cNvSpPr txBox="1"/>
          <p:nvPr/>
        </p:nvSpPr>
        <p:spPr>
          <a:xfrm>
            <a:off x="1120140" y="6126480"/>
            <a:ext cx="10481310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difference in attrition among those on second-line regimens referred to community ART compared to those remaining in clinic care (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aOR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1.02, 95% CI 0.71-1.47)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96DD38B-F0BB-4FA8-B152-78AA2A9B1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260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Attrition</a:t>
            </a:r>
          </a:p>
        </p:txBody>
      </p:sp>
    </p:spTree>
    <p:extLst>
      <p:ext uri="{BB962C8B-B14F-4D97-AF65-F5344CB8AC3E}">
        <p14:creationId xmlns:p14="http://schemas.microsoft.com/office/powerpoint/2010/main" val="283628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CC606AA-C133-4F0A-B8F1-A70240A5E99B}"/>
              </a:ext>
            </a:extLst>
          </p:cNvPr>
          <p:cNvSpPr txBox="1"/>
          <p:nvPr/>
        </p:nvSpPr>
        <p:spPr>
          <a:xfrm>
            <a:off x="4646428" y="813682"/>
            <a:ext cx="6316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Multivariable logistic regression model of </a:t>
            </a:r>
            <a:r>
              <a:rPr lang="en-US" sz="1800" b="1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viraemia</a:t>
            </a:r>
            <a:r>
              <a:rPr lang="en-US" sz="1800" dirty="0">
                <a:solidFill>
                  <a:srgbClr val="00000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(&gt;200 cps/ml), n=2,138</a:t>
            </a:r>
            <a:endParaRPr lang="en-GB" sz="1800" dirty="0">
              <a:solidFill>
                <a:srgbClr val="00000A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9CBB8D-481D-47ED-8421-5A2E75881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08424"/>
              </p:ext>
            </p:extLst>
          </p:nvPr>
        </p:nvGraphicFramePr>
        <p:xfrm>
          <a:off x="1342998" y="1607891"/>
          <a:ext cx="9582178" cy="4319220"/>
        </p:xfrm>
        <a:graphic>
          <a:graphicData uri="http://schemas.openxmlformats.org/drawingml/2006/table">
            <a:tbl>
              <a:tblPr firstRow="1" firstCol="1" bandRow="1"/>
              <a:tblGrid>
                <a:gridCol w="2625516">
                  <a:extLst>
                    <a:ext uri="{9D8B030D-6E8A-4147-A177-3AD203B41FA5}">
                      <a16:colId xmlns:a16="http://schemas.microsoft.com/office/drawing/2014/main" val="1785625260"/>
                    </a:ext>
                  </a:extLst>
                </a:gridCol>
                <a:gridCol w="877728">
                  <a:extLst>
                    <a:ext uri="{9D8B030D-6E8A-4147-A177-3AD203B41FA5}">
                      <a16:colId xmlns:a16="http://schemas.microsoft.com/office/drawing/2014/main" val="3873101264"/>
                    </a:ext>
                  </a:extLst>
                </a:gridCol>
                <a:gridCol w="293214">
                  <a:extLst>
                    <a:ext uri="{9D8B030D-6E8A-4147-A177-3AD203B41FA5}">
                      <a16:colId xmlns:a16="http://schemas.microsoft.com/office/drawing/2014/main" val="3802119483"/>
                    </a:ext>
                  </a:extLst>
                </a:gridCol>
                <a:gridCol w="1458407">
                  <a:extLst>
                    <a:ext uri="{9D8B030D-6E8A-4147-A177-3AD203B41FA5}">
                      <a16:colId xmlns:a16="http://schemas.microsoft.com/office/drawing/2014/main" val="799485556"/>
                    </a:ext>
                  </a:extLst>
                </a:gridCol>
                <a:gridCol w="540434">
                  <a:extLst>
                    <a:ext uri="{9D8B030D-6E8A-4147-A177-3AD203B41FA5}">
                      <a16:colId xmlns:a16="http://schemas.microsoft.com/office/drawing/2014/main" val="1228948930"/>
                    </a:ext>
                  </a:extLst>
                </a:gridCol>
                <a:gridCol w="1582976">
                  <a:extLst>
                    <a:ext uri="{9D8B030D-6E8A-4147-A177-3AD203B41FA5}">
                      <a16:colId xmlns:a16="http://schemas.microsoft.com/office/drawing/2014/main" val="1077241322"/>
                    </a:ext>
                  </a:extLst>
                </a:gridCol>
                <a:gridCol w="2203903">
                  <a:extLst>
                    <a:ext uri="{9D8B030D-6E8A-4147-A177-3AD203B41FA5}">
                      <a16:colId xmlns:a16="http://schemas.microsoft.com/office/drawing/2014/main" val="1173111812"/>
                    </a:ext>
                  </a:extLst>
                </a:gridCol>
              </a:tblGrid>
              <a:tr h="42595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Viral load </a:t>
                      </a:r>
                      <a:r>
                        <a:rPr lang="en-ZA" sz="1100" b="1" u="sng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en-ZA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200, n(%) or median(IQR)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OR (95% CI)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Adjusted OR (95% CI)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77908"/>
                  </a:ext>
                </a:extLst>
              </a:tr>
              <a:tr h="129781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Age at baseline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 (33-44)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0.99(0.97-1)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0.99(0.97-1.01)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203171"/>
                  </a:ext>
                </a:extLst>
              </a:tr>
              <a:tr h="129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151 (10.8)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0.94(0.7-1.27)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1.03(0.74-1.45)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750955"/>
                  </a:ext>
                </a:extLst>
              </a:tr>
              <a:tr h="129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85 (11.6)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624678"/>
                  </a:ext>
                </a:extLst>
              </a:tr>
              <a:tr h="129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District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Rural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 (7.1)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0.63(0.51-0.78)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0.83(0.65-1.05)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779492"/>
                  </a:ext>
                </a:extLst>
              </a:tr>
              <a:tr h="129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Urban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225 (11.3)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42203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Year of baseline observation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 (8.9)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0.67(0.42-1.06)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0.66(0.38-1.13)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135818"/>
                  </a:ext>
                </a:extLst>
              </a:tr>
              <a:tr h="142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114 (10.6)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0.83(0.62-1.1)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0.86(0.64-1.16)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895937"/>
                  </a:ext>
                </a:extLst>
              </a:tr>
              <a:tr h="129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96 (12.5)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837218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NRTI backbone at baseline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Tenofovir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45 (7.9)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0.67(0.48-0.92)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0.78(0.55-1.11)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372376"/>
                  </a:ext>
                </a:extLst>
              </a:tr>
              <a:tr h="425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Abacavir/ Other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 (17.3)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1.7(1.16-2.5)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1.78(1.21-2.63)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742941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Zidovudine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162 (11.6)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26263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Months on 2</a:t>
                      </a:r>
                      <a:r>
                        <a:rPr lang="en-ZA" sz="1100" baseline="30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line at baseline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 (16-36.5)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0.99(0.99-1)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1.00(0.99-1.00)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99622"/>
                  </a:ext>
                </a:extLst>
              </a:tr>
              <a:tr h="2778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Referred for community ART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51 (10.3)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0.89(0.64-1.24)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0.91(0.64-1.29)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390213"/>
                  </a:ext>
                </a:extLst>
              </a:tr>
              <a:tr h="129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185 (11.3)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26" marR="444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0620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3701F3F-BEF6-4BCB-853E-93ED136B8C19}"/>
              </a:ext>
            </a:extLst>
          </p:cNvPr>
          <p:cNvSpPr/>
          <p:nvPr/>
        </p:nvSpPr>
        <p:spPr>
          <a:xfrm>
            <a:off x="1304911" y="5442466"/>
            <a:ext cx="9658352" cy="4840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1C9AB-D194-424E-9B7F-36DEA7221669}"/>
              </a:ext>
            </a:extLst>
          </p:cNvPr>
          <p:cNvSpPr txBox="1"/>
          <p:nvPr/>
        </p:nvSpPr>
        <p:spPr>
          <a:xfrm>
            <a:off x="1045844" y="6154975"/>
            <a:ext cx="10481310" cy="61555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difference in viraemia among those on second-line regimens referred to community ART compared to those remaining in clinic care (</a:t>
            </a:r>
            <a:r>
              <a:rPr lang="en-US" sz="17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aOR</a:t>
            </a:r>
            <a:r>
              <a:rPr lang="en-US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0.91, 95% CI 0.64-1.29)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39004F-A5E5-4647-9C8A-C762C737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401624"/>
            <a:ext cx="6192838" cy="1260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Viraemia</a:t>
            </a:r>
          </a:p>
        </p:txBody>
      </p:sp>
    </p:spTree>
    <p:extLst>
      <p:ext uri="{BB962C8B-B14F-4D97-AF65-F5344CB8AC3E}">
        <p14:creationId xmlns:p14="http://schemas.microsoft.com/office/powerpoint/2010/main" val="93798291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ational AIDS Society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237">
      <a:majorFont>
        <a:latin typeface="IAS Ribbon Sans Bold"/>
        <a:ea typeface=""/>
        <a:cs typeface=""/>
      </a:majorFont>
      <a:minorFont>
        <a:latin typeface="IAS Ribbo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1" id="{0BEA0C59-6BE6-574B-8DF0-843D19A6691B}" vid="{DFA08CD2-990E-E443-A274-9D06C7DA0EA4}"/>
    </a:ext>
  </a:extLst>
</a:theme>
</file>

<file path=ppt/theme/theme2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14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0001B"/>
      </a:accent1>
      <a:accent2>
        <a:srgbClr val="C8F04B"/>
      </a:accent2>
      <a:accent3>
        <a:srgbClr val="472482"/>
      </a:accent3>
      <a:accent4>
        <a:srgbClr val="8CCDCD"/>
      </a:accent4>
      <a:accent5>
        <a:srgbClr val="B4BEA5"/>
      </a:accent5>
      <a:accent6>
        <a:srgbClr val="7F7F7F"/>
      </a:accent6>
      <a:hlink>
        <a:srgbClr val="000000"/>
      </a:hlink>
      <a:folHlink>
        <a:srgbClr val="000000"/>
      </a:folHlink>
    </a:clrScheme>
    <a:fontScheme name="Benutzerdefiniert 183">
      <a:majorFont>
        <a:latin typeface="Ping LCG Medium"/>
        <a:ea typeface=""/>
        <a:cs typeface=""/>
      </a:majorFont>
      <a:minorFont>
        <a:latin typeface="Ping LCG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157BD60F1E145A43C0F2A51CF75C7" ma:contentTypeVersion="14" ma:contentTypeDescription="Create a new document." ma:contentTypeScope="" ma:versionID="d3547b5c8b573edc229a91c22a75e538">
  <xsd:schema xmlns:xsd="http://www.w3.org/2001/XMLSchema" xmlns:xs="http://www.w3.org/2001/XMLSchema" xmlns:p="http://schemas.microsoft.com/office/2006/metadata/properties" xmlns:ns2="d9430eef-9f8d-443d-897b-9afda802e8b4" xmlns:ns3="250929fa-9806-4449-af20-7947085fa170" targetNamespace="http://schemas.microsoft.com/office/2006/metadata/properties" ma:root="true" ma:fieldsID="1c34c7da9929f351853f8c726a3d3ca9" ns2:_="" ns3:_="">
    <xsd:import namespace="d9430eef-9f8d-443d-897b-9afda802e8b4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30eef-9f8d-443d-897b-9afda802e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d9430eef-9f8d-443d-897b-9afda802e8b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84A85-501F-443C-9C85-070667FB7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430eef-9f8d-443d-897b-9afda802e8b4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6F776-15E1-4608-A05B-E8CEEC2417C7}">
  <ds:schemaRefs>
    <ds:schemaRef ds:uri="d9430eef-9f8d-443d-897b-9afda802e8b4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250929fa-9806-4449-af20-7947085fa17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B18B9A9-589C-4AB1-A77F-C0696A20FD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IAS_PowerPoint_Template_Verdana_BM</Template>
  <TotalTime>7175</TotalTime>
  <Words>1417</Words>
  <Application>Microsoft Office PowerPoint</Application>
  <PresentationFormat>Widescreen</PresentationFormat>
  <Paragraphs>371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IAS Ribbon Sans Light</vt:lpstr>
      <vt:lpstr>Ping LCG Light</vt:lpstr>
      <vt:lpstr>Verdana</vt:lpstr>
      <vt:lpstr>International AIDS Society</vt:lpstr>
      <vt:lpstr>Differentiated service delivery for HIV during COVID-19: Lessons and opportunities Launch of the  JIAS supplement  </vt:lpstr>
      <vt:lpstr>Differentiated service delivery  for people on second-line antiretroviral therapy: Evidence from KwaZulu-Natal, South Africa </vt:lpstr>
      <vt:lpstr>Background </vt:lpstr>
      <vt:lpstr>Methodology</vt:lpstr>
      <vt:lpstr>Results</vt:lpstr>
      <vt:lpstr>PowerPoint Presentation</vt:lpstr>
      <vt:lpstr>Results</vt:lpstr>
      <vt:lpstr>Attrition</vt:lpstr>
      <vt:lpstr>Viraemia</vt:lpstr>
      <vt:lpstr>Sensitivity analyses</vt:lpstr>
      <vt:lpstr>Discussion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short headline Lorem ipsum  sit dolor</dc:title>
  <dc:creator>Amie Baldeh</dc:creator>
  <cp:lastModifiedBy>Jienchi Dorward</cp:lastModifiedBy>
  <cp:revision>20</cp:revision>
  <dcterms:created xsi:type="dcterms:W3CDTF">2021-09-29T12:40:18Z</dcterms:created>
  <dcterms:modified xsi:type="dcterms:W3CDTF">2021-10-22T10:47:38Z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0x010100FE0157BD60F1E145A43C0F2A51CF75C7</vt:lpwstr>
  </property>
</Properties>
</file>